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63" d="100"/>
          <a:sy n="63" d="100"/>
        </p:scale>
        <p:origin x="932" y="32"/>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2025/12/26</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2025/12/26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2025/12/26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2025/12/26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2025/12/26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2025/12/26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2025/12/26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2025/12/26</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42469" y="2392386"/>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665015"/>
            <a:ext cx="2668324"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2207" y="470775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40640" y="763575"/>
            <a:ext cx="2334403" cy="253916"/>
          </a:xfrm>
          <a:prstGeom prst="rect">
            <a:avLst/>
          </a:prstGeom>
          <a:noFill/>
        </p:spPr>
        <p:txBody>
          <a:bodyPr wrap="square" rtlCol="0">
            <a:spAutoFit/>
          </a:bodyPr>
          <a:lstStyle/>
          <a:p>
            <a:r>
              <a:rPr lang="ja-JP" altLang="en-US" sz="1050" b="1" dirty="0">
                <a:solidFill>
                  <a:schemeClr val="bg1"/>
                </a:solidFill>
                <a:latin typeface="+mn-ea"/>
              </a:rPr>
              <a:t>ボーン・トゥー・ビー・ワイルド</a:t>
            </a:r>
            <a:endParaRPr kumimoji="1" lang="ja-JP" altLang="en-US" sz="1050" b="1" dirty="0">
              <a:solidFill>
                <a:schemeClr val="bg1"/>
              </a:solidFill>
              <a:latin typeface="+mn-ea"/>
            </a:endParaRP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91886" y="1053508"/>
            <a:ext cx="2334402" cy="292388"/>
          </a:xfrm>
          <a:prstGeom prst="rect">
            <a:avLst/>
          </a:prstGeom>
          <a:noFill/>
        </p:spPr>
        <p:txBody>
          <a:bodyPr wrap="square" rtlCol="0">
            <a:spAutoFit/>
          </a:bodyPr>
          <a:lstStyle/>
          <a:p>
            <a:r>
              <a:rPr kumimoji="1" lang="en-US" altLang="ja-JP" sz="600" b="1" dirty="0">
                <a:solidFill>
                  <a:schemeClr val="bg1"/>
                </a:solidFill>
                <a:latin typeface="+mn-ea"/>
              </a:rPr>
              <a:t>“Like a true nature's child. We were born, born to be wild”</a:t>
            </a:r>
          </a:p>
          <a:p>
            <a:r>
              <a:rPr kumimoji="1" lang="ja-JP" altLang="en-US" sz="700" b="1" dirty="0">
                <a:solidFill>
                  <a:schemeClr val="bg1"/>
                </a:solidFill>
                <a:latin typeface="+mn-ea"/>
              </a:rPr>
              <a:t>俺たちは野生のままに生まれてきたんだ</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731172" y="1331009"/>
            <a:ext cx="2079006" cy="315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33663" y="5669693"/>
            <a:ext cx="4011745" cy="507831"/>
          </a:xfrm>
          <a:prstGeom prst="rect">
            <a:avLst/>
          </a:prstGeom>
          <a:noFill/>
        </p:spPr>
        <p:txBody>
          <a:bodyPr wrap="square" rtlCol="0">
            <a:spAutoFit/>
          </a:bodyPr>
          <a:lstStyle/>
          <a:p>
            <a:r>
              <a:rPr kumimoji="1" lang="ja-JP" altLang="en-US" sz="900" dirty="0">
                <a:solidFill>
                  <a:schemeClr val="bg1"/>
                </a:solidFill>
                <a:latin typeface="+mn-ea"/>
              </a:rPr>
              <a:t>バランスが良く、フレッシュでフルボディ。 ボバルらしい豊かなタンニン、長く持続する余韻が魅力。アタックある味わいとステッペンウルフの勢いのある歌声のシンクロを堪能しろ！</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65718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7754" y="631602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55497" y="3322855"/>
            <a:ext cx="272969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0632" y="4704007"/>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390699" y="5652939"/>
            <a:ext cx="4011745" cy="507831"/>
          </a:xfrm>
          <a:prstGeom prst="rect">
            <a:avLst/>
          </a:prstGeom>
          <a:noFill/>
        </p:spPr>
        <p:txBody>
          <a:bodyPr wrap="square" rtlCol="0">
            <a:spAutoFit/>
          </a:bodyPr>
          <a:lstStyle/>
          <a:p>
            <a:r>
              <a:rPr kumimoji="1" lang="ja-JP" altLang="en-US" sz="900" dirty="0">
                <a:solidFill>
                  <a:schemeClr val="bg1"/>
                </a:solidFill>
                <a:latin typeface="+mn-ea"/>
              </a:rPr>
              <a:t>バランスが良く、フレッシュでフルボディ。 ボバルらしい豊かなタンニン、長く持続する余韻が魅力。アタックある味わいとステッペンウルフの勢いのある歌声のシンクロを堪能しろ！</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09292" y="563713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85146" y="6342173"/>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3" name="テキスト ボックス 52">
            <a:extLst>
              <a:ext uri="{FF2B5EF4-FFF2-40B4-BE49-F238E27FC236}">
                <a16:creationId xmlns:a16="http://schemas.microsoft.com/office/drawing/2014/main" id="{22202E4F-5895-4119-B0E1-33ED3C45C353}"/>
              </a:ext>
            </a:extLst>
          </p:cNvPr>
          <p:cNvSpPr txBox="1"/>
          <p:nvPr/>
        </p:nvSpPr>
        <p:spPr>
          <a:xfrm>
            <a:off x="795864" y="2941265"/>
            <a:ext cx="3185887" cy="369332"/>
          </a:xfrm>
          <a:prstGeom prst="rect">
            <a:avLst/>
          </a:prstGeom>
          <a:noFill/>
        </p:spPr>
        <p:txBody>
          <a:bodyPr wrap="square" rtlCol="0">
            <a:spAutoFit/>
          </a:bodyPr>
          <a:lstStyle/>
          <a:p>
            <a:r>
              <a:rPr kumimoji="1" lang="en-US" altLang="ja-JP" sz="800" b="1" dirty="0">
                <a:solidFill>
                  <a:schemeClr val="bg1"/>
                </a:solidFill>
                <a:latin typeface="+mn-ea"/>
              </a:rPr>
              <a:t>“Like a true nature's child. We were born, born to be wild”</a:t>
            </a:r>
          </a:p>
          <a:p>
            <a:r>
              <a:rPr kumimoji="1" lang="ja-JP" altLang="en-US" sz="1000" b="1" dirty="0">
                <a:solidFill>
                  <a:schemeClr val="bg1"/>
                </a:solidFill>
                <a:latin typeface="+mn-ea"/>
              </a:rPr>
              <a:t>俺たちは野生のままに生まれてきたんだ</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41201" y="3329827"/>
            <a:ext cx="288882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62263" y="687292"/>
            <a:ext cx="2752901"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131172" y="1377668"/>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6F35CBE7-659B-443B-90EE-693B91132C90}"/>
              </a:ext>
            </a:extLst>
          </p:cNvPr>
          <p:cNvSpPr txBox="1"/>
          <p:nvPr/>
        </p:nvSpPr>
        <p:spPr>
          <a:xfrm>
            <a:off x="786102" y="3379932"/>
            <a:ext cx="3185887" cy="761747"/>
          </a:xfrm>
          <a:prstGeom prst="rect">
            <a:avLst/>
          </a:prstGeom>
          <a:noFill/>
        </p:spPr>
        <p:txBody>
          <a:bodyPr wrap="square" rtlCol="0">
            <a:spAutoFit/>
          </a:bodyPr>
          <a:lstStyle/>
          <a:p>
            <a:r>
              <a:rPr kumimoji="1" lang="ja-JP" altLang="en-US" sz="1050" b="1" dirty="0">
                <a:solidFill>
                  <a:schemeClr val="bg1"/>
                </a:solidFill>
                <a:latin typeface="+mn-ea"/>
              </a:rPr>
              <a:t>原産国：スペイン</a:t>
            </a:r>
            <a:r>
              <a:rPr kumimoji="1" lang="en-US" altLang="ja-JP" sz="1050" b="1" dirty="0">
                <a:solidFill>
                  <a:schemeClr val="bg1"/>
                </a:solidFill>
                <a:latin typeface="+mn-ea"/>
              </a:rPr>
              <a:t>/ </a:t>
            </a:r>
            <a:r>
              <a:rPr kumimoji="1" lang="en-US" altLang="ja-JP" sz="900" b="1" dirty="0">
                <a:solidFill>
                  <a:schemeClr val="bg1"/>
                </a:solidFill>
                <a:latin typeface="+mn-ea"/>
              </a:rPr>
              <a:t>VDT </a:t>
            </a:r>
            <a:r>
              <a:rPr kumimoji="1" lang="ja-JP" altLang="en-US" sz="900" b="1" dirty="0">
                <a:solidFill>
                  <a:schemeClr val="bg1"/>
                </a:solidFill>
                <a:latin typeface="+mn-ea"/>
              </a:rPr>
              <a:t>スペイン（バレンシア）</a:t>
            </a:r>
            <a:endParaRPr kumimoji="1" lang="en-US" altLang="ja-JP" sz="900" b="1" dirty="0">
              <a:solidFill>
                <a:schemeClr val="bg1"/>
              </a:solidFill>
              <a:latin typeface="+mn-ea"/>
            </a:endParaRPr>
          </a:p>
          <a:p>
            <a:r>
              <a:rPr kumimoji="1" lang="ja-JP" altLang="en-US" sz="1050" b="1" dirty="0">
                <a:solidFill>
                  <a:schemeClr val="bg1"/>
                </a:solidFill>
                <a:latin typeface="+mn-ea"/>
              </a:rPr>
              <a:t>生産者：ワインズ・アンド・ローゼズ</a:t>
            </a:r>
            <a:endParaRPr kumimoji="1" lang="en-US" altLang="ja-JP" sz="1050" b="1" dirty="0">
              <a:solidFill>
                <a:schemeClr val="bg1"/>
              </a:solidFill>
              <a:latin typeface="+mn-ea"/>
            </a:endParaRPr>
          </a:p>
          <a:p>
            <a:r>
              <a:rPr kumimoji="1" lang="ja-JP" altLang="en-US" sz="1050" b="1" dirty="0">
                <a:solidFill>
                  <a:schemeClr val="bg1"/>
                </a:solidFill>
                <a:latin typeface="+mn-ea"/>
              </a:rPr>
              <a:t>品種　：ボバル</a:t>
            </a:r>
            <a:endParaRPr kumimoji="1" lang="en-US" altLang="ja-JP" sz="1050" b="1" dirty="0">
              <a:solidFill>
                <a:schemeClr val="bg1"/>
              </a:solidFill>
              <a:latin typeface="+mn-ea"/>
            </a:endParaRPr>
          </a:p>
          <a:p>
            <a:r>
              <a:rPr kumimoji="1" lang="ja-JP" altLang="en-US" sz="1050" b="1" dirty="0">
                <a:solidFill>
                  <a:schemeClr val="bg1"/>
                </a:solidFill>
                <a:latin typeface="+mn-ea"/>
              </a:rPr>
              <a:t>味わい：赤・辛口・ライトボディ</a:t>
            </a:r>
          </a:p>
        </p:txBody>
      </p:sp>
      <p:sp>
        <p:nvSpPr>
          <p:cNvPr id="94" name="テキスト ボックス 93">
            <a:extLst>
              <a:ext uri="{FF2B5EF4-FFF2-40B4-BE49-F238E27FC236}">
                <a16:creationId xmlns:a16="http://schemas.microsoft.com/office/drawing/2014/main" id="{E10DEFC4-28C7-4D19-B142-E12C6C79A238}"/>
              </a:ext>
            </a:extLst>
          </p:cNvPr>
          <p:cNvSpPr txBox="1"/>
          <p:nvPr/>
        </p:nvSpPr>
        <p:spPr>
          <a:xfrm>
            <a:off x="691886" y="1371762"/>
            <a:ext cx="2334403" cy="546303"/>
          </a:xfrm>
          <a:prstGeom prst="rect">
            <a:avLst/>
          </a:prstGeom>
          <a:noFill/>
        </p:spPr>
        <p:txBody>
          <a:bodyPr wrap="square" rtlCol="0">
            <a:spAutoFit/>
          </a:bodyPr>
          <a:lstStyle/>
          <a:p>
            <a:r>
              <a:rPr kumimoji="1" lang="ja-JP" altLang="en-US" sz="700" b="1" dirty="0">
                <a:solidFill>
                  <a:schemeClr val="bg1"/>
                </a:solidFill>
                <a:latin typeface="+mn-ea"/>
              </a:rPr>
              <a:t>原産国：スペイン</a:t>
            </a:r>
            <a:r>
              <a:rPr kumimoji="1" lang="en-US" altLang="ja-JP" sz="700" b="1" dirty="0">
                <a:solidFill>
                  <a:schemeClr val="bg1"/>
                </a:solidFill>
                <a:latin typeface="+mn-ea"/>
              </a:rPr>
              <a:t>/ VDT </a:t>
            </a:r>
            <a:r>
              <a:rPr kumimoji="1" lang="ja-JP" altLang="en-US" sz="700" b="1" dirty="0">
                <a:solidFill>
                  <a:schemeClr val="bg1"/>
                </a:solidFill>
                <a:latin typeface="+mn-ea"/>
              </a:rPr>
              <a:t>スペイン（バレンシア）</a:t>
            </a:r>
          </a:p>
          <a:p>
            <a:r>
              <a:rPr kumimoji="1" lang="ja-JP" altLang="en-US" sz="750" b="1" dirty="0">
                <a:solidFill>
                  <a:schemeClr val="bg1"/>
                </a:solidFill>
                <a:latin typeface="+mn-ea"/>
              </a:rPr>
              <a:t>生産者：ワインズ・アンド・ローゼズ</a:t>
            </a:r>
          </a:p>
          <a:p>
            <a:r>
              <a:rPr kumimoji="1" lang="ja-JP" altLang="en-US" sz="750" b="1" dirty="0">
                <a:solidFill>
                  <a:schemeClr val="bg1"/>
                </a:solidFill>
                <a:latin typeface="+mn-ea"/>
              </a:rPr>
              <a:t>品種　：ボバル</a:t>
            </a:r>
          </a:p>
          <a:p>
            <a:r>
              <a:rPr kumimoji="1" lang="ja-JP" altLang="en-US" sz="750" b="1" dirty="0">
                <a:solidFill>
                  <a:schemeClr val="bg1"/>
                </a:solidFill>
                <a:latin typeface="+mn-ea"/>
              </a:rPr>
              <a:t>味わい：赤・辛口・ライトボディ</a:t>
            </a:r>
          </a:p>
        </p:txBody>
      </p:sp>
      <p:sp>
        <p:nvSpPr>
          <p:cNvPr id="101" name="テキスト ボックス 100">
            <a:extLst>
              <a:ext uri="{FF2B5EF4-FFF2-40B4-BE49-F238E27FC236}">
                <a16:creationId xmlns:a16="http://schemas.microsoft.com/office/drawing/2014/main" id="{C2D2111F-3BC1-4386-9F41-BDEC3CC19678}"/>
              </a:ext>
            </a:extLst>
          </p:cNvPr>
          <p:cNvSpPr txBox="1"/>
          <p:nvPr/>
        </p:nvSpPr>
        <p:spPr>
          <a:xfrm>
            <a:off x="1085481" y="6330420"/>
            <a:ext cx="3904243" cy="830997"/>
          </a:xfrm>
          <a:prstGeom prst="rect">
            <a:avLst/>
          </a:prstGeom>
          <a:noFill/>
        </p:spPr>
        <p:txBody>
          <a:bodyPr wrap="square" rtlCol="0">
            <a:spAutoFit/>
          </a:bodyPr>
          <a:lstStyle/>
          <a:p>
            <a:r>
              <a:rPr kumimoji="1" lang="ja-JP" altLang="en-US" sz="1200" b="1" dirty="0">
                <a:solidFill>
                  <a:schemeClr val="bg1"/>
                </a:solidFill>
                <a:latin typeface="+mn-ea"/>
              </a:rPr>
              <a:t>原産国：スペイン</a:t>
            </a:r>
            <a:r>
              <a:rPr kumimoji="1" lang="en-US" altLang="ja-JP" sz="1200" b="1" dirty="0">
                <a:solidFill>
                  <a:schemeClr val="bg1"/>
                </a:solidFill>
                <a:latin typeface="+mn-ea"/>
              </a:rPr>
              <a:t>/VDT </a:t>
            </a:r>
            <a:r>
              <a:rPr kumimoji="1" lang="ja-JP" altLang="en-US" sz="1200" b="1" dirty="0">
                <a:solidFill>
                  <a:schemeClr val="bg1"/>
                </a:solidFill>
                <a:latin typeface="+mn-ea"/>
              </a:rPr>
              <a:t>スペイン（バレンシア）</a:t>
            </a:r>
            <a:endParaRPr kumimoji="1" lang="en-US" altLang="ja-JP" sz="1200" b="1" dirty="0">
              <a:solidFill>
                <a:schemeClr val="bg1"/>
              </a:solidFill>
              <a:latin typeface="+mn-ea"/>
            </a:endParaRPr>
          </a:p>
          <a:p>
            <a:r>
              <a:rPr kumimoji="1" lang="ja-JP" altLang="en-US" sz="1200" b="1" dirty="0">
                <a:solidFill>
                  <a:schemeClr val="bg1"/>
                </a:solidFill>
                <a:latin typeface="+mn-ea"/>
              </a:rPr>
              <a:t>生産者：ワインズ・アンド・ローゼズ</a:t>
            </a:r>
            <a:endParaRPr kumimoji="1" lang="en-US" altLang="ja-JP" sz="1200" b="1" dirty="0">
              <a:solidFill>
                <a:schemeClr val="bg1"/>
              </a:solidFill>
              <a:latin typeface="+mn-ea"/>
            </a:endParaRPr>
          </a:p>
          <a:p>
            <a:r>
              <a:rPr kumimoji="1" lang="ja-JP" altLang="en-US" sz="1200" b="1" dirty="0">
                <a:solidFill>
                  <a:schemeClr val="bg1"/>
                </a:solidFill>
                <a:latin typeface="+mn-ea"/>
              </a:rPr>
              <a:t>品種　：ボバル</a:t>
            </a:r>
            <a:endParaRPr kumimoji="1" lang="en-US" altLang="ja-JP" sz="1200" b="1" dirty="0">
              <a:solidFill>
                <a:schemeClr val="bg1"/>
              </a:solidFill>
              <a:latin typeface="+mn-ea"/>
            </a:endParaRPr>
          </a:p>
          <a:p>
            <a:r>
              <a:rPr kumimoji="1" lang="ja-JP" altLang="en-US" sz="1200" b="1" dirty="0">
                <a:solidFill>
                  <a:schemeClr val="bg1"/>
                </a:solidFill>
                <a:latin typeface="+mn-ea"/>
              </a:rPr>
              <a:t>味わい：赤・辛口・ライトボディ</a:t>
            </a:r>
          </a:p>
        </p:txBody>
      </p:sp>
      <p:sp>
        <p:nvSpPr>
          <p:cNvPr id="89" name="テキスト ボックス 88">
            <a:extLst>
              <a:ext uri="{FF2B5EF4-FFF2-40B4-BE49-F238E27FC236}">
                <a16:creationId xmlns:a16="http://schemas.microsoft.com/office/drawing/2014/main" id="{2EC0B710-25F6-4A55-A300-B06E237391AA}"/>
              </a:ext>
            </a:extLst>
          </p:cNvPr>
          <p:cNvSpPr txBox="1"/>
          <p:nvPr/>
        </p:nvSpPr>
        <p:spPr>
          <a:xfrm>
            <a:off x="786102" y="2564153"/>
            <a:ext cx="2892038" cy="307777"/>
          </a:xfrm>
          <a:prstGeom prst="rect">
            <a:avLst/>
          </a:prstGeom>
          <a:noFill/>
        </p:spPr>
        <p:txBody>
          <a:bodyPr wrap="square" rtlCol="0">
            <a:spAutoFit/>
          </a:bodyPr>
          <a:lstStyle/>
          <a:p>
            <a:r>
              <a:rPr lang="ja-JP" altLang="en-US" sz="1400" b="1" dirty="0">
                <a:solidFill>
                  <a:schemeClr val="bg1"/>
                </a:solidFill>
                <a:latin typeface="+mn-ea"/>
              </a:rPr>
              <a:t>ボーン・トゥー・ビー・ワイルド</a:t>
            </a:r>
            <a:endParaRPr kumimoji="1" lang="ja-JP" altLang="en-US" sz="1400" b="1" dirty="0">
              <a:solidFill>
                <a:schemeClr val="bg1"/>
              </a:solidFill>
              <a:latin typeface="+mn-ea"/>
            </a:endParaRPr>
          </a:p>
        </p:txBody>
      </p:sp>
      <p:sp>
        <p:nvSpPr>
          <p:cNvPr id="88" name="テキスト ボックス 87">
            <a:extLst>
              <a:ext uri="{FF2B5EF4-FFF2-40B4-BE49-F238E27FC236}">
                <a16:creationId xmlns:a16="http://schemas.microsoft.com/office/drawing/2014/main" id="{15553132-4CCF-46CA-94B0-4031512056E3}"/>
              </a:ext>
            </a:extLst>
          </p:cNvPr>
          <p:cNvSpPr txBox="1"/>
          <p:nvPr/>
        </p:nvSpPr>
        <p:spPr>
          <a:xfrm>
            <a:off x="6080762" y="766328"/>
            <a:ext cx="2212846" cy="253916"/>
          </a:xfrm>
          <a:prstGeom prst="rect">
            <a:avLst/>
          </a:prstGeom>
          <a:noFill/>
        </p:spPr>
        <p:txBody>
          <a:bodyPr wrap="square" rtlCol="0">
            <a:spAutoFit/>
          </a:bodyPr>
          <a:lstStyle/>
          <a:p>
            <a:r>
              <a:rPr lang="ja-JP" altLang="en-US" sz="1050" b="1" dirty="0">
                <a:solidFill>
                  <a:schemeClr val="bg1"/>
                </a:solidFill>
                <a:latin typeface="+mn-ea"/>
              </a:rPr>
              <a:t>ボーン・トゥー・ビー・ワイルド</a:t>
            </a:r>
            <a:endParaRPr kumimoji="1" lang="ja-JP" altLang="en-US" sz="1050" b="1" dirty="0">
              <a:solidFill>
                <a:schemeClr val="bg1"/>
              </a:solidFill>
              <a:latin typeface="+mn-ea"/>
            </a:endParaRPr>
          </a:p>
        </p:txBody>
      </p:sp>
      <p:sp>
        <p:nvSpPr>
          <p:cNvPr id="90" name="テキスト ボックス 89">
            <a:extLst>
              <a:ext uri="{FF2B5EF4-FFF2-40B4-BE49-F238E27FC236}">
                <a16:creationId xmlns:a16="http://schemas.microsoft.com/office/drawing/2014/main" id="{078D572E-8674-4C04-A76E-ABF65C18B856}"/>
              </a:ext>
            </a:extLst>
          </p:cNvPr>
          <p:cNvSpPr txBox="1"/>
          <p:nvPr/>
        </p:nvSpPr>
        <p:spPr>
          <a:xfrm>
            <a:off x="6086742" y="1085168"/>
            <a:ext cx="2334402" cy="292388"/>
          </a:xfrm>
          <a:prstGeom prst="rect">
            <a:avLst/>
          </a:prstGeom>
          <a:noFill/>
        </p:spPr>
        <p:txBody>
          <a:bodyPr wrap="square" rtlCol="0">
            <a:spAutoFit/>
          </a:bodyPr>
          <a:lstStyle/>
          <a:p>
            <a:r>
              <a:rPr kumimoji="1" lang="en-US" altLang="ja-JP" sz="600" b="1" dirty="0">
                <a:solidFill>
                  <a:schemeClr val="bg1"/>
                </a:solidFill>
                <a:latin typeface="+mn-ea"/>
              </a:rPr>
              <a:t>“Like a true nature's child. We were born, born to be wild”</a:t>
            </a:r>
          </a:p>
          <a:p>
            <a:r>
              <a:rPr kumimoji="1" lang="ja-JP" altLang="en-US" sz="700" b="1" dirty="0">
                <a:solidFill>
                  <a:schemeClr val="bg1"/>
                </a:solidFill>
                <a:latin typeface="+mn-ea"/>
              </a:rPr>
              <a:t>俺たちは野生のままに生まれてきたんだ</a:t>
            </a:r>
          </a:p>
        </p:txBody>
      </p:sp>
      <p:sp>
        <p:nvSpPr>
          <p:cNvPr id="103" name="テキスト ボックス 102">
            <a:extLst>
              <a:ext uri="{FF2B5EF4-FFF2-40B4-BE49-F238E27FC236}">
                <a16:creationId xmlns:a16="http://schemas.microsoft.com/office/drawing/2014/main" id="{D42A3415-38AB-4D01-BA5A-251485004E3F}"/>
              </a:ext>
            </a:extLst>
          </p:cNvPr>
          <p:cNvSpPr txBox="1"/>
          <p:nvPr/>
        </p:nvSpPr>
        <p:spPr>
          <a:xfrm>
            <a:off x="6125924" y="1394838"/>
            <a:ext cx="2334403" cy="523220"/>
          </a:xfrm>
          <a:prstGeom prst="rect">
            <a:avLst/>
          </a:prstGeom>
          <a:noFill/>
        </p:spPr>
        <p:txBody>
          <a:bodyPr wrap="square" rtlCol="0">
            <a:spAutoFit/>
          </a:bodyPr>
          <a:lstStyle/>
          <a:p>
            <a:r>
              <a:rPr kumimoji="1" lang="ja-JP" altLang="en-US" sz="700" b="1" dirty="0">
                <a:solidFill>
                  <a:schemeClr val="bg1"/>
                </a:solidFill>
                <a:latin typeface="+mn-ea"/>
              </a:rPr>
              <a:t>原産国：スペイン</a:t>
            </a:r>
            <a:r>
              <a:rPr kumimoji="1" lang="en-US" altLang="ja-JP" sz="700" b="1" dirty="0">
                <a:solidFill>
                  <a:schemeClr val="bg1"/>
                </a:solidFill>
                <a:latin typeface="+mn-ea"/>
              </a:rPr>
              <a:t>/ VDT </a:t>
            </a:r>
            <a:r>
              <a:rPr kumimoji="1" lang="ja-JP" altLang="en-US" sz="700" b="1" dirty="0">
                <a:solidFill>
                  <a:schemeClr val="bg1"/>
                </a:solidFill>
                <a:latin typeface="+mn-ea"/>
              </a:rPr>
              <a:t>スペイン（バレンシア）</a:t>
            </a:r>
          </a:p>
          <a:p>
            <a:r>
              <a:rPr kumimoji="1" lang="ja-JP" altLang="en-US" sz="700" b="1" dirty="0">
                <a:solidFill>
                  <a:schemeClr val="bg1"/>
                </a:solidFill>
                <a:latin typeface="+mn-ea"/>
              </a:rPr>
              <a:t>生産者：ワインズ・アンド・ローゼズ</a:t>
            </a:r>
          </a:p>
          <a:p>
            <a:r>
              <a:rPr kumimoji="1" lang="ja-JP" altLang="en-US" sz="700" b="1" dirty="0">
                <a:solidFill>
                  <a:schemeClr val="bg1"/>
                </a:solidFill>
                <a:latin typeface="+mn-ea"/>
              </a:rPr>
              <a:t>品種　：ボバル</a:t>
            </a:r>
          </a:p>
          <a:p>
            <a:r>
              <a:rPr kumimoji="1" lang="ja-JP" altLang="en-US" sz="700" b="1" dirty="0">
                <a:solidFill>
                  <a:schemeClr val="bg1"/>
                </a:solidFill>
                <a:latin typeface="+mn-ea"/>
              </a:rPr>
              <a:t>味わい：赤・辛口・ライトボディ</a:t>
            </a:r>
          </a:p>
        </p:txBody>
      </p:sp>
      <p:sp>
        <p:nvSpPr>
          <p:cNvPr id="110" name="テキスト ボックス 109">
            <a:extLst>
              <a:ext uri="{FF2B5EF4-FFF2-40B4-BE49-F238E27FC236}">
                <a16:creationId xmlns:a16="http://schemas.microsoft.com/office/drawing/2014/main" id="{159126EC-93D2-4588-9389-3BBA0C9BF6D9}"/>
              </a:ext>
            </a:extLst>
          </p:cNvPr>
          <p:cNvSpPr txBox="1"/>
          <p:nvPr/>
        </p:nvSpPr>
        <p:spPr>
          <a:xfrm>
            <a:off x="6125924" y="2552346"/>
            <a:ext cx="2859267" cy="307777"/>
          </a:xfrm>
          <a:prstGeom prst="rect">
            <a:avLst/>
          </a:prstGeom>
          <a:noFill/>
        </p:spPr>
        <p:txBody>
          <a:bodyPr wrap="square" rtlCol="0">
            <a:spAutoFit/>
          </a:bodyPr>
          <a:lstStyle/>
          <a:p>
            <a:r>
              <a:rPr lang="ja-JP" altLang="en-US" sz="1400" b="1" dirty="0">
                <a:solidFill>
                  <a:schemeClr val="bg1"/>
                </a:solidFill>
                <a:latin typeface="+mn-ea"/>
              </a:rPr>
              <a:t>ボーン・トゥー・ビー・ワイルド</a:t>
            </a:r>
            <a:endParaRPr kumimoji="1" lang="ja-JP" altLang="en-US" sz="1400" b="1" dirty="0">
              <a:solidFill>
                <a:schemeClr val="bg1"/>
              </a:solidFill>
              <a:latin typeface="+mn-ea"/>
            </a:endParaRPr>
          </a:p>
        </p:txBody>
      </p:sp>
      <p:sp>
        <p:nvSpPr>
          <p:cNvPr id="111" name="テキスト ボックス 110">
            <a:extLst>
              <a:ext uri="{FF2B5EF4-FFF2-40B4-BE49-F238E27FC236}">
                <a16:creationId xmlns:a16="http://schemas.microsoft.com/office/drawing/2014/main" id="{20364F8D-B12F-4DC7-886D-7F4D74BD0756}"/>
              </a:ext>
            </a:extLst>
          </p:cNvPr>
          <p:cNvSpPr txBox="1"/>
          <p:nvPr/>
        </p:nvSpPr>
        <p:spPr>
          <a:xfrm>
            <a:off x="6216184" y="2933571"/>
            <a:ext cx="3284311" cy="377026"/>
          </a:xfrm>
          <a:prstGeom prst="rect">
            <a:avLst/>
          </a:prstGeom>
          <a:noFill/>
        </p:spPr>
        <p:txBody>
          <a:bodyPr wrap="square" rtlCol="0">
            <a:spAutoFit/>
          </a:bodyPr>
          <a:lstStyle/>
          <a:p>
            <a:r>
              <a:rPr kumimoji="1" lang="en-US" altLang="ja-JP" sz="800" b="1" dirty="0">
                <a:solidFill>
                  <a:schemeClr val="bg1"/>
                </a:solidFill>
                <a:latin typeface="+mn-ea"/>
              </a:rPr>
              <a:t>“Like a true nature's child. We were born, born to be wild”</a:t>
            </a:r>
          </a:p>
          <a:p>
            <a:r>
              <a:rPr kumimoji="1" lang="ja-JP" altLang="en-US" sz="1050" b="1" dirty="0">
                <a:solidFill>
                  <a:schemeClr val="bg1"/>
                </a:solidFill>
                <a:latin typeface="+mn-ea"/>
              </a:rPr>
              <a:t>俺たちは野生のままに生まれてきたんだ</a:t>
            </a:r>
          </a:p>
        </p:txBody>
      </p:sp>
      <p:sp>
        <p:nvSpPr>
          <p:cNvPr id="116" name="テキスト ボックス 115">
            <a:extLst>
              <a:ext uri="{FF2B5EF4-FFF2-40B4-BE49-F238E27FC236}">
                <a16:creationId xmlns:a16="http://schemas.microsoft.com/office/drawing/2014/main" id="{79C2DE0B-5E0E-4BC3-A23F-75C319B1012C}"/>
              </a:ext>
            </a:extLst>
          </p:cNvPr>
          <p:cNvSpPr txBox="1"/>
          <p:nvPr/>
        </p:nvSpPr>
        <p:spPr>
          <a:xfrm>
            <a:off x="6224370" y="3383652"/>
            <a:ext cx="3211414" cy="738664"/>
          </a:xfrm>
          <a:prstGeom prst="rect">
            <a:avLst/>
          </a:prstGeom>
          <a:noFill/>
        </p:spPr>
        <p:txBody>
          <a:bodyPr wrap="square" rtlCol="0">
            <a:spAutoFit/>
          </a:bodyPr>
          <a:lstStyle/>
          <a:p>
            <a:r>
              <a:rPr kumimoji="1" lang="ja-JP" altLang="en-US" sz="1050" b="1" dirty="0">
                <a:solidFill>
                  <a:schemeClr val="bg1"/>
                </a:solidFill>
                <a:latin typeface="+mn-ea"/>
              </a:rPr>
              <a:t>原産国：スペイン</a:t>
            </a:r>
            <a:r>
              <a:rPr kumimoji="1" lang="en-US" altLang="ja-JP" sz="1050" b="1" dirty="0">
                <a:solidFill>
                  <a:schemeClr val="bg1"/>
                </a:solidFill>
                <a:latin typeface="+mn-ea"/>
              </a:rPr>
              <a:t>/ </a:t>
            </a:r>
            <a:r>
              <a:rPr kumimoji="1" lang="en-US" altLang="ja-JP" sz="900" b="1" dirty="0">
                <a:solidFill>
                  <a:schemeClr val="bg1"/>
                </a:solidFill>
                <a:latin typeface="+mn-ea"/>
              </a:rPr>
              <a:t>VDT </a:t>
            </a:r>
            <a:r>
              <a:rPr kumimoji="1" lang="ja-JP" altLang="en-US" sz="900" b="1" dirty="0">
                <a:solidFill>
                  <a:schemeClr val="bg1"/>
                </a:solidFill>
                <a:latin typeface="+mn-ea"/>
              </a:rPr>
              <a:t>スペイン（バレンシア）</a:t>
            </a:r>
            <a:endParaRPr kumimoji="1" lang="en-US" altLang="ja-JP" sz="900" b="1" dirty="0">
              <a:solidFill>
                <a:schemeClr val="bg1"/>
              </a:solidFill>
              <a:latin typeface="+mn-ea"/>
            </a:endParaRPr>
          </a:p>
          <a:p>
            <a:r>
              <a:rPr kumimoji="1" lang="ja-JP" altLang="en-US" sz="1050" b="1" dirty="0">
                <a:solidFill>
                  <a:schemeClr val="bg1"/>
                </a:solidFill>
                <a:latin typeface="+mn-ea"/>
              </a:rPr>
              <a:t>生産者：ワインズ・アンド・ローゼズ</a:t>
            </a:r>
            <a:endParaRPr kumimoji="1" lang="en-US" altLang="ja-JP" sz="1050" b="1" dirty="0">
              <a:solidFill>
                <a:schemeClr val="bg1"/>
              </a:solidFill>
              <a:latin typeface="+mn-ea"/>
            </a:endParaRPr>
          </a:p>
          <a:p>
            <a:r>
              <a:rPr kumimoji="1" lang="ja-JP" altLang="en-US" sz="1050" b="1" dirty="0">
                <a:solidFill>
                  <a:schemeClr val="bg1"/>
                </a:solidFill>
                <a:latin typeface="+mn-ea"/>
              </a:rPr>
              <a:t>品種　：ボバル</a:t>
            </a:r>
            <a:endParaRPr kumimoji="1" lang="en-US" altLang="ja-JP" sz="1050" b="1" dirty="0">
              <a:solidFill>
                <a:schemeClr val="bg1"/>
              </a:solidFill>
              <a:latin typeface="+mn-ea"/>
            </a:endParaRPr>
          </a:p>
          <a:p>
            <a:r>
              <a:rPr kumimoji="1" lang="ja-JP" altLang="en-US" sz="1050" b="1" dirty="0">
                <a:solidFill>
                  <a:schemeClr val="bg1"/>
                </a:solidFill>
                <a:latin typeface="+mn-ea"/>
              </a:rPr>
              <a:t>味わい：赤・辛口・ライトボディ</a:t>
            </a:r>
          </a:p>
        </p:txBody>
      </p:sp>
      <p:sp>
        <p:nvSpPr>
          <p:cNvPr id="119" name="テキスト ボックス 118">
            <a:extLst>
              <a:ext uri="{FF2B5EF4-FFF2-40B4-BE49-F238E27FC236}">
                <a16:creationId xmlns:a16="http://schemas.microsoft.com/office/drawing/2014/main" id="{12524A1B-F2F2-4969-B2AA-B33C87364193}"/>
              </a:ext>
            </a:extLst>
          </p:cNvPr>
          <p:cNvSpPr txBox="1"/>
          <p:nvPr/>
        </p:nvSpPr>
        <p:spPr>
          <a:xfrm>
            <a:off x="958129" y="4814598"/>
            <a:ext cx="4267435" cy="400110"/>
          </a:xfrm>
          <a:prstGeom prst="rect">
            <a:avLst/>
          </a:prstGeom>
          <a:noFill/>
        </p:spPr>
        <p:txBody>
          <a:bodyPr wrap="square" rtlCol="0">
            <a:spAutoFit/>
          </a:bodyPr>
          <a:lstStyle/>
          <a:p>
            <a:r>
              <a:rPr lang="ja-JP" altLang="en-US" sz="2000" b="1" dirty="0">
                <a:solidFill>
                  <a:schemeClr val="bg1"/>
                </a:solidFill>
                <a:latin typeface="+mn-ea"/>
              </a:rPr>
              <a:t>ボーン・トゥー・ビー・ワイルド</a:t>
            </a:r>
            <a:endParaRPr kumimoji="1" lang="ja-JP" altLang="en-US" sz="2000" b="1" dirty="0">
              <a:solidFill>
                <a:schemeClr val="bg1"/>
              </a:solidFill>
              <a:latin typeface="+mn-ea"/>
            </a:endParaRPr>
          </a:p>
        </p:txBody>
      </p:sp>
      <p:sp>
        <p:nvSpPr>
          <p:cNvPr id="121" name="テキスト ボックス 120">
            <a:extLst>
              <a:ext uri="{FF2B5EF4-FFF2-40B4-BE49-F238E27FC236}">
                <a16:creationId xmlns:a16="http://schemas.microsoft.com/office/drawing/2014/main" id="{79D51EA4-3BF4-4CE5-941B-1A95B9FC58C0}"/>
              </a:ext>
            </a:extLst>
          </p:cNvPr>
          <p:cNvSpPr txBox="1"/>
          <p:nvPr/>
        </p:nvSpPr>
        <p:spPr>
          <a:xfrm>
            <a:off x="6255497" y="4799715"/>
            <a:ext cx="4093356" cy="400110"/>
          </a:xfrm>
          <a:prstGeom prst="rect">
            <a:avLst/>
          </a:prstGeom>
          <a:noFill/>
        </p:spPr>
        <p:txBody>
          <a:bodyPr wrap="square" rtlCol="0">
            <a:spAutoFit/>
          </a:bodyPr>
          <a:lstStyle/>
          <a:p>
            <a:r>
              <a:rPr lang="ja-JP" altLang="en-US" sz="2000" b="1" dirty="0">
                <a:solidFill>
                  <a:schemeClr val="bg1"/>
                </a:solidFill>
                <a:latin typeface="+mn-ea"/>
              </a:rPr>
              <a:t>ボーン・トゥー・ビー・ワイルド</a:t>
            </a:r>
            <a:endParaRPr kumimoji="1" lang="ja-JP" altLang="en-US" sz="2000" b="1" dirty="0">
              <a:solidFill>
                <a:schemeClr val="bg1"/>
              </a:solidFill>
              <a:latin typeface="+mn-ea"/>
            </a:endParaRPr>
          </a:p>
        </p:txBody>
      </p:sp>
      <p:sp>
        <p:nvSpPr>
          <p:cNvPr id="122" name="テキスト ボックス 121">
            <a:extLst>
              <a:ext uri="{FF2B5EF4-FFF2-40B4-BE49-F238E27FC236}">
                <a16:creationId xmlns:a16="http://schemas.microsoft.com/office/drawing/2014/main" id="{8BD79E99-FA60-430A-812D-E9B0878796E1}"/>
              </a:ext>
            </a:extLst>
          </p:cNvPr>
          <p:cNvSpPr txBox="1"/>
          <p:nvPr/>
        </p:nvSpPr>
        <p:spPr>
          <a:xfrm>
            <a:off x="1075603" y="5217388"/>
            <a:ext cx="4191901" cy="477054"/>
          </a:xfrm>
          <a:prstGeom prst="rect">
            <a:avLst/>
          </a:prstGeom>
          <a:noFill/>
        </p:spPr>
        <p:txBody>
          <a:bodyPr wrap="square" rtlCol="0">
            <a:spAutoFit/>
          </a:bodyPr>
          <a:lstStyle/>
          <a:p>
            <a:r>
              <a:rPr kumimoji="1" lang="en-US" altLang="ja-JP" sz="1100" b="1" dirty="0">
                <a:solidFill>
                  <a:schemeClr val="bg1"/>
                </a:solidFill>
                <a:latin typeface="+mn-ea"/>
              </a:rPr>
              <a:t>“Like a true nature's child. We were born, born to be wild”</a:t>
            </a:r>
          </a:p>
          <a:p>
            <a:r>
              <a:rPr kumimoji="1" lang="ja-JP" altLang="en-US" sz="1300" b="1" dirty="0">
                <a:solidFill>
                  <a:schemeClr val="bg1"/>
                </a:solidFill>
                <a:latin typeface="+mn-ea"/>
              </a:rPr>
              <a:t>俺たちは野生のままに生まれてきたんだ</a:t>
            </a:r>
          </a:p>
        </p:txBody>
      </p:sp>
      <p:sp>
        <p:nvSpPr>
          <p:cNvPr id="124" name="テキスト ボックス 123">
            <a:extLst>
              <a:ext uri="{FF2B5EF4-FFF2-40B4-BE49-F238E27FC236}">
                <a16:creationId xmlns:a16="http://schemas.microsoft.com/office/drawing/2014/main" id="{1BF67797-915E-4359-A9C5-1F4FD336B4A3}"/>
              </a:ext>
            </a:extLst>
          </p:cNvPr>
          <p:cNvSpPr txBox="1"/>
          <p:nvPr/>
        </p:nvSpPr>
        <p:spPr>
          <a:xfrm>
            <a:off x="6354034" y="5190330"/>
            <a:ext cx="4598973" cy="461665"/>
          </a:xfrm>
          <a:prstGeom prst="rect">
            <a:avLst/>
          </a:prstGeom>
          <a:noFill/>
        </p:spPr>
        <p:txBody>
          <a:bodyPr wrap="square" rtlCol="0">
            <a:spAutoFit/>
          </a:bodyPr>
          <a:lstStyle/>
          <a:p>
            <a:r>
              <a:rPr kumimoji="1" lang="en-US" altLang="ja-JP" sz="1100" b="1" dirty="0">
                <a:solidFill>
                  <a:schemeClr val="bg1"/>
                </a:solidFill>
                <a:latin typeface="+mn-ea"/>
              </a:rPr>
              <a:t>“Like a true nature's child. We were born, born to be wild”</a:t>
            </a:r>
          </a:p>
          <a:p>
            <a:r>
              <a:rPr kumimoji="1" lang="ja-JP" altLang="en-US" sz="1300" b="1" dirty="0">
                <a:solidFill>
                  <a:schemeClr val="bg1"/>
                </a:solidFill>
                <a:latin typeface="+mn-ea"/>
              </a:rPr>
              <a:t>俺たちは野生のままに生まれてきたんだ</a:t>
            </a:r>
          </a:p>
        </p:txBody>
      </p:sp>
      <p:sp>
        <p:nvSpPr>
          <p:cNvPr id="126" name="テキスト ボックス 125">
            <a:extLst>
              <a:ext uri="{FF2B5EF4-FFF2-40B4-BE49-F238E27FC236}">
                <a16:creationId xmlns:a16="http://schemas.microsoft.com/office/drawing/2014/main" id="{5E7FAD15-A05A-44E7-8439-07F9EF4E742F}"/>
              </a:ext>
            </a:extLst>
          </p:cNvPr>
          <p:cNvSpPr txBox="1"/>
          <p:nvPr/>
        </p:nvSpPr>
        <p:spPr>
          <a:xfrm>
            <a:off x="6485146" y="6341594"/>
            <a:ext cx="3904243" cy="830997"/>
          </a:xfrm>
          <a:prstGeom prst="rect">
            <a:avLst/>
          </a:prstGeom>
          <a:noFill/>
        </p:spPr>
        <p:txBody>
          <a:bodyPr wrap="square" rtlCol="0">
            <a:spAutoFit/>
          </a:bodyPr>
          <a:lstStyle/>
          <a:p>
            <a:r>
              <a:rPr kumimoji="1" lang="ja-JP" altLang="en-US" sz="1200" b="1" dirty="0">
                <a:solidFill>
                  <a:schemeClr val="bg1"/>
                </a:solidFill>
                <a:latin typeface="+mn-ea"/>
              </a:rPr>
              <a:t>原産国：スペイン</a:t>
            </a:r>
            <a:r>
              <a:rPr kumimoji="1" lang="en-US" altLang="ja-JP" sz="1200" b="1" dirty="0">
                <a:solidFill>
                  <a:schemeClr val="bg1"/>
                </a:solidFill>
                <a:latin typeface="+mn-ea"/>
              </a:rPr>
              <a:t>/VDT </a:t>
            </a:r>
            <a:r>
              <a:rPr kumimoji="1" lang="ja-JP" altLang="en-US" sz="1200" b="1" dirty="0">
                <a:solidFill>
                  <a:schemeClr val="bg1"/>
                </a:solidFill>
                <a:latin typeface="+mn-ea"/>
              </a:rPr>
              <a:t>スペイン（バレンシア）</a:t>
            </a:r>
            <a:endParaRPr kumimoji="1" lang="en-US" altLang="ja-JP" sz="1200" b="1" dirty="0">
              <a:solidFill>
                <a:schemeClr val="bg1"/>
              </a:solidFill>
              <a:latin typeface="+mn-ea"/>
            </a:endParaRPr>
          </a:p>
          <a:p>
            <a:r>
              <a:rPr kumimoji="1" lang="ja-JP" altLang="en-US" sz="1200" b="1" dirty="0">
                <a:solidFill>
                  <a:schemeClr val="bg1"/>
                </a:solidFill>
                <a:latin typeface="+mn-ea"/>
              </a:rPr>
              <a:t>生産者：ワインズ・アンド・ローゼズ</a:t>
            </a:r>
            <a:endParaRPr kumimoji="1" lang="en-US" altLang="ja-JP" sz="1200" b="1" dirty="0">
              <a:solidFill>
                <a:schemeClr val="bg1"/>
              </a:solidFill>
              <a:latin typeface="+mn-ea"/>
            </a:endParaRPr>
          </a:p>
          <a:p>
            <a:r>
              <a:rPr kumimoji="1" lang="ja-JP" altLang="en-US" sz="1200" b="1">
                <a:solidFill>
                  <a:schemeClr val="bg1"/>
                </a:solidFill>
                <a:latin typeface="+mn-ea"/>
              </a:rPr>
              <a:t>品種　：ボバル</a:t>
            </a:r>
            <a:endParaRPr kumimoji="1" lang="en-US" altLang="ja-JP" sz="1200" b="1" dirty="0">
              <a:solidFill>
                <a:schemeClr val="bg1"/>
              </a:solidFill>
              <a:latin typeface="+mn-ea"/>
            </a:endParaRPr>
          </a:p>
          <a:p>
            <a:r>
              <a:rPr kumimoji="1" lang="ja-JP" altLang="en-US" sz="1200" b="1" dirty="0">
                <a:solidFill>
                  <a:schemeClr val="bg1"/>
                </a:solidFill>
                <a:latin typeface="+mn-ea"/>
              </a:rPr>
              <a:t>味わい：赤・辛口・ライトボディ</a:t>
            </a:r>
          </a:p>
        </p:txBody>
      </p:sp>
      <p:grpSp>
        <p:nvGrpSpPr>
          <p:cNvPr id="67" name="グループ化 66">
            <a:extLst>
              <a:ext uri="{FF2B5EF4-FFF2-40B4-BE49-F238E27FC236}">
                <a16:creationId xmlns:a16="http://schemas.microsoft.com/office/drawing/2014/main" id="{87488737-12FF-4FAF-9130-1371232523E7}"/>
              </a:ext>
            </a:extLst>
          </p:cNvPr>
          <p:cNvGrpSpPr/>
          <p:nvPr/>
        </p:nvGrpSpPr>
        <p:grpSpPr>
          <a:xfrm>
            <a:off x="6368309" y="4190231"/>
            <a:ext cx="481732" cy="221920"/>
            <a:chOff x="6752865" y="4253770"/>
            <a:chExt cx="481732" cy="221920"/>
          </a:xfrm>
        </p:grpSpPr>
        <p:sp>
          <p:nvSpPr>
            <p:cNvPr id="75" name="四角形: 角を丸くする 74">
              <a:extLst>
                <a:ext uri="{FF2B5EF4-FFF2-40B4-BE49-F238E27FC236}">
                  <a16:creationId xmlns:a16="http://schemas.microsoft.com/office/drawing/2014/main" id="{3C29D332-92FB-4AD2-BE24-34B25B6EB795}"/>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3" name="テキスト ボックス 82">
              <a:extLst>
                <a:ext uri="{FF2B5EF4-FFF2-40B4-BE49-F238E27FC236}">
                  <a16:creationId xmlns:a16="http://schemas.microsoft.com/office/drawing/2014/main" id="{040FF970-C649-4A60-BD98-B2718A328854}"/>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85" name="グループ化 84">
            <a:extLst>
              <a:ext uri="{FF2B5EF4-FFF2-40B4-BE49-F238E27FC236}">
                <a16:creationId xmlns:a16="http://schemas.microsoft.com/office/drawing/2014/main" id="{7D8BDF68-EFF8-4110-8FFC-3B2F98C5D4B4}"/>
              </a:ext>
            </a:extLst>
          </p:cNvPr>
          <p:cNvGrpSpPr/>
          <p:nvPr/>
        </p:nvGrpSpPr>
        <p:grpSpPr>
          <a:xfrm>
            <a:off x="6172175" y="1960318"/>
            <a:ext cx="392268" cy="183496"/>
            <a:chOff x="6398579" y="2008162"/>
            <a:chExt cx="392268" cy="183496"/>
          </a:xfrm>
        </p:grpSpPr>
        <p:sp>
          <p:nvSpPr>
            <p:cNvPr id="96" name="四角形: 角を丸くする 95">
              <a:extLst>
                <a:ext uri="{FF2B5EF4-FFF2-40B4-BE49-F238E27FC236}">
                  <a16:creationId xmlns:a16="http://schemas.microsoft.com/office/drawing/2014/main" id="{4A91A308-EF78-4142-87FE-C914B92567B5}"/>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8" name="テキスト ボックス 97">
              <a:extLst>
                <a:ext uri="{FF2B5EF4-FFF2-40B4-BE49-F238E27FC236}">
                  <a16:creationId xmlns:a16="http://schemas.microsoft.com/office/drawing/2014/main" id="{513667A0-9467-48B3-B66E-39C33D59529F}"/>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102" name="グループ化 101">
            <a:extLst>
              <a:ext uri="{FF2B5EF4-FFF2-40B4-BE49-F238E27FC236}">
                <a16:creationId xmlns:a16="http://schemas.microsoft.com/office/drawing/2014/main" id="{E1450FEE-9BAD-4A77-B844-DB787B26EBCC}"/>
              </a:ext>
            </a:extLst>
          </p:cNvPr>
          <p:cNvGrpSpPr/>
          <p:nvPr/>
        </p:nvGrpSpPr>
        <p:grpSpPr>
          <a:xfrm>
            <a:off x="6564443" y="7433712"/>
            <a:ext cx="481732" cy="221920"/>
            <a:chOff x="7898818" y="7419868"/>
            <a:chExt cx="481732" cy="221920"/>
          </a:xfrm>
        </p:grpSpPr>
        <p:sp>
          <p:nvSpPr>
            <p:cNvPr id="112" name="四角形: 角を丸くする 111">
              <a:extLst>
                <a:ext uri="{FF2B5EF4-FFF2-40B4-BE49-F238E27FC236}">
                  <a16:creationId xmlns:a16="http://schemas.microsoft.com/office/drawing/2014/main" id="{D343EE1F-BAB5-4598-B9AD-D900F7490FA3}"/>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3" name="テキスト ボックス 112">
              <a:extLst>
                <a:ext uri="{FF2B5EF4-FFF2-40B4-BE49-F238E27FC236}">
                  <a16:creationId xmlns:a16="http://schemas.microsoft.com/office/drawing/2014/main" id="{26967F61-B678-44E3-BB65-C4EC59E51364}"/>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14" name="テキスト ボックス 113">
            <a:extLst>
              <a:ext uri="{FF2B5EF4-FFF2-40B4-BE49-F238E27FC236}">
                <a16:creationId xmlns:a16="http://schemas.microsoft.com/office/drawing/2014/main" id="{6D5E92EF-35FE-4354-9E0E-60E39ADDBA48}"/>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5" name="グループ化 114">
            <a:extLst>
              <a:ext uri="{FF2B5EF4-FFF2-40B4-BE49-F238E27FC236}">
                <a16:creationId xmlns:a16="http://schemas.microsoft.com/office/drawing/2014/main" id="{D901DF16-75A0-4AAC-9D4A-7D64FC971BC7}"/>
              </a:ext>
            </a:extLst>
          </p:cNvPr>
          <p:cNvGrpSpPr/>
          <p:nvPr/>
        </p:nvGrpSpPr>
        <p:grpSpPr>
          <a:xfrm>
            <a:off x="776680" y="1984185"/>
            <a:ext cx="724955" cy="190091"/>
            <a:chOff x="776680" y="1984185"/>
            <a:chExt cx="724955" cy="190091"/>
          </a:xfrm>
        </p:grpSpPr>
        <p:sp>
          <p:nvSpPr>
            <p:cNvPr id="117" name="四角形: 角を丸くする 116">
              <a:extLst>
                <a:ext uri="{FF2B5EF4-FFF2-40B4-BE49-F238E27FC236}">
                  <a16:creationId xmlns:a16="http://schemas.microsoft.com/office/drawing/2014/main" id="{F7141B10-37AB-4D24-883B-E777770B9218}"/>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8" name="テキスト ボックス 117">
              <a:extLst>
                <a:ext uri="{FF2B5EF4-FFF2-40B4-BE49-F238E27FC236}">
                  <a16:creationId xmlns:a16="http://schemas.microsoft.com/office/drawing/2014/main" id="{F6712309-D3C3-4D64-980A-1D5406B2A96F}"/>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20" name="グループ化 119">
            <a:extLst>
              <a:ext uri="{FF2B5EF4-FFF2-40B4-BE49-F238E27FC236}">
                <a16:creationId xmlns:a16="http://schemas.microsoft.com/office/drawing/2014/main" id="{6546950E-7425-4573-A760-EDE85F5E2B50}"/>
              </a:ext>
            </a:extLst>
          </p:cNvPr>
          <p:cNvGrpSpPr/>
          <p:nvPr/>
        </p:nvGrpSpPr>
        <p:grpSpPr>
          <a:xfrm>
            <a:off x="886113" y="4111950"/>
            <a:ext cx="469661" cy="351506"/>
            <a:chOff x="860269" y="4063164"/>
            <a:chExt cx="469661" cy="351506"/>
          </a:xfrm>
        </p:grpSpPr>
        <p:sp>
          <p:nvSpPr>
            <p:cNvPr id="123" name="四角形: 角を丸くする 122">
              <a:extLst>
                <a:ext uri="{FF2B5EF4-FFF2-40B4-BE49-F238E27FC236}">
                  <a16:creationId xmlns:a16="http://schemas.microsoft.com/office/drawing/2014/main" id="{F8CFEE40-3A76-4AFA-87D3-58EF6B1215DF}"/>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5" name="テキスト ボックス 124">
              <a:extLst>
                <a:ext uri="{FF2B5EF4-FFF2-40B4-BE49-F238E27FC236}">
                  <a16:creationId xmlns:a16="http://schemas.microsoft.com/office/drawing/2014/main" id="{3CE86CB8-CF57-463E-8356-BA863DDA9F2D}"/>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7" name="テキスト ボックス 126">
            <a:extLst>
              <a:ext uri="{FF2B5EF4-FFF2-40B4-BE49-F238E27FC236}">
                <a16:creationId xmlns:a16="http://schemas.microsoft.com/office/drawing/2014/main" id="{DCD7B579-DA14-4D58-9646-A75531F800ED}"/>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\3,000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\3,300)</a:t>
            </a:r>
            <a:endParaRPr kumimoji="1" lang="ja-JP" altLang="en-US" sz="1900" b="1" dirty="0">
              <a:solidFill>
                <a:schemeClr val="bg1"/>
              </a:solidFill>
              <a:latin typeface="+mn-ea"/>
            </a:endParaRPr>
          </a:p>
        </p:txBody>
      </p:sp>
      <p:grpSp>
        <p:nvGrpSpPr>
          <p:cNvPr id="128" name="グループ化 127">
            <a:extLst>
              <a:ext uri="{FF2B5EF4-FFF2-40B4-BE49-F238E27FC236}">
                <a16:creationId xmlns:a16="http://schemas.microsoft.com/office/drawing/2014/main" id="{10D45478-FC64-4B9A-8F34-F2A32127DE8C}"/>
              </a:ext>
            </a:extLst>
          </p:cNvPr>
          <p:cNvGrpSpPr/>
          <p:nvPr/>
        </p:nvGrpSpPr>
        <p:grpSpPr>
          <a:xfrm>
            <a:off x="1039691" y="7280622"/>
            <a:ext cx="632166" cy="400110"/>
            <a:chOff x="1039691" y="7280622"/>
            <a:chExt cx="632166" cy="400110"/>
          </a:xfrm>
        </p:grpSpPr>
        <p:sp>
          <p:nvSpPr>
            <p:cNvPr id="129" name="四角形: 角を丸くする 128">
              <a:extLst>
                <a:ext uri="{FF2B5EF4-FFF2-40B4-BE49-F238E27FC236}">
                  <a16:creationId xmlns:a16="http://schemas.microsoft.com/office/drawing/2014/main" id="{4DCCC216-B9A3-4C5B-937C-2D4391D44F61}"/>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0" name="テキスト ボックス 129">
              <a:extLst>
                <a:ext uri="{FF2B5EF4-FFF2-40B4-BE49-F238E27FC236}">
                  <a16:creationId xmlns:a16="http://schemas.microsoft.com/office/drawing/2014/main" id="{34A0C16F-D5AD-4291-8CF8-2144889A86F9}"/>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31" name="テキスト ボックス 130">
            <a:extLst>
              <a:ext uri="{FF2B5EF4-FFF2-40B4-BE49-F238E27FC236}">
                <a16:creationId xmlns:a16="http://schemas.microsoft.com/office/drawing/2014/main" id="{CF80954D-0D4F-40C8-BDAE-7CB6E240ECA8}"/>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\3,000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\3,300)</a:t>
            </a:r>
          </a:p>
        </p:txBody>
      </p:sp>
      <p:sp>
        <p:nvSpPr>
          <p:cNvPr id="132" name="テキスト ボックス 131">
            <a:extLst>
              <a:ext uri="{FF2B5EF4-FFF2-40B4-BE49-F238E27FC236}">
                <a16:creationId xmlns:a16="http://schemas.microsoft.com/office/drawing/2014/main" id="{72FC12D1-2A62-4611-822D-20B0AF1F193A}"/>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3,300</a:t>
            </a:r>
            <a:endParaRPr kumimoji="1" lang="ja-JP" altLang="en-US" sz="2000" b="1" dirty="0">
              <a:solidFill>
                <a:schemeClr val="bg1"/>
              </a:solidFill>
              <a:latin typeface="+mn-ea"/>
            </a:endParaRPr>
          </a:p>
        </p:txBody>
      </p:sp>
      <p:pic>
        <p:nvPicPr>
          <p:cNvPr id="4" name="図 3" descr="カレンダー が含まれている画像&#10;&#10;自動的に生成された説明">
            <a:extLst>
              <a:ext uri="{FF2B5EF4-FFF2-40B4-BE49-F238E27FC236}">
                <a16:creationId xmlns:a16="http://schemas.microsoft.com/office/drawing/2014/main" id="{A9E7D64D-4C74-BE22-1549-9B11520E23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11" y="884801"/>
            <a:ext cx="807544" cy="1245706"/>
          </a:xfrm>
          <a:prstGeom prst="rect">
            <a:avLst/>
          </a:prstGeom>
        </p:spPr>
      </p:pic>
      <p:pic>
        <p:nvPicPr>
          <p:cNvPr id="5" name="図 4" descr="カレンダー が含まれている画像&#10;&#10;自動的に生成された説明">
            <a:extLst>
              <a:ext uri="{FF2B5EF4-FFF2-40B4-BE49-F238E27FC236}">
                <a16:creationId xmlns:a16="http://schemas.microsoft.com/office/drawing/2014/main" id="{B38D7720-B11B-26D8-9ACC-3244ABB82A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585" y="846795"/>
            <a:ext cx="807544" cy="1245706"/>
          </a:xfrm>
          <a:prstGeom prst="rect">
            <a:avLst/>
          </a:prstGeom>
        </p:spPr>
      </p:pic>
      <p:pic>
        <p:nvPicPr>
          <p:cNvPr id="6" name="図 5">
            <a:extLst>
              <a:ext uri="{FF2B5EF4-FFF2-40B4-BE49-F238E27FC236}">
                <a16:creationId xmlns:a16="http://schemas.microsoft.com/office/drawing/2014/main" id="{FACB6FC9-7DF5-A67B-CCEE-66508AE9DD84}"/>
              </a:ext>
            </a:extLst>
          </p:cNvPr>
          <p:cNvPicPr>
            <a:picLocks noChangeAspect="1"/>
          </p:cNvPicPr>
          <p:nvPr/>
        </p:nvPicPr>
        <p:blipFill>
          <a:blip r:embed="rId6"/>
          <a:stretch>
            <a:fillRect/>
          </a:stretch>
        </p:blipFill>
        <p:spPr>
          <a:xfrm>
            <a:off x="85412" y="2625453"/>
            <a:ext cx="1174392" cy="1801324"/>
          </a:xfrm>
          <a:prstGeom prst="rect">
            <a:avLst/>
          </a:prstGeom>
        </p:spPr>
      </p:pic>
      <p:pic>
        <p:nvPicPr>
          <p:cNvPr id="7" name="図 6">
            <a:extLst>
              <a:ext uri="{FF2B5EF4-FFF2-40B4-BE49-F238E27FC236}">
                <a16:creationId xmlns:a16="http://schemas.microsoft.com/office/drawing/2014/main" id="{8496E1B7-B22C-1433-8258-D98EF9DCD880}"/>
              </a:ext>
            </a:extLst>
          </p:cNvPr>
          <p:cNvPicPr>
            <a:picLocks noChangeAspect="1"/>
          </p:cNvPicPr>
          <p:nvPr/>
        </p:nvPicPr>
        <p:blipFill>
          <a:blip r:embed="rId7"/>
          <a:stretch>
            <a:fillRect/>
          </a:stretch>
        </p:blipFill>
        <p:spPr>
          <a:xfrm>
            <a:off x="5463027" y="2597200"/>
            <a:ext cx="1211935" cy="1852439"/>
          </a:xfrm>
          <a:prstGeom prst="rect">
            <a:avLst/>
          </a:prstGeom>
        </p:spPr>
      </p:pic>
      <p:pic>
        <p:nvPicPr>
          <p:cNvPr id="8" name="図 7">
            <a:extLst>
              <a:ext uri="{FF2B5EF4-FFF2-40B4-BE49-F238E27FC236}">
                <a16:creationId xmlns:a16="http://schemas.microsoft.com/office/drawing/2014/main" id="{9A1F4774-DA3E-94CE-2E29-050396BDE356}"/>
              </a:ext>
            </a:extLst>
          </p:cNvPr>
          <p:cNvPicPr>
            <a:picLocks noChangeAspect="1"/>
          </p:cNvPicPr>
          <p:nvPr/>
        </p:nvPicPr>
        <p:blipFill>
          <a:blip r:embed="rId6"/>
          <a:stretch>
            <a:fillRect/>
          </a:stretch>
        </p:blipFill>
        <p:spPr>
          <a:xfrm>
            <a:off x="-105368" y="4916184"/>
            <a:ext cx="1799735" cy="2760497"/>
          </a:xfrm>
          <a:prstGeom prst="rect">
            <a:avLst/>
          </a:prstGeom>
        </p:spPr>
      </p:pic>
      <p:pic>
        <p:nvPicPr>
          <p:cNvPr id="9" name="図 8">
            <a:extLst>
              <a:ext uri="{FF2B5EF4-FFF2-40B4-BE49-F238E27FC236}">
                <a16:creationId xmlns:a16="http://schemas.microsoft.com/office/drawing/2014/main" id="{A4E58624-EE89-3804-6EF2-5E3A3D5DE627}"/>
              </a:ext>
            </a:extLst>
          </p:cNvPr>
          <p:cNvPicPr>
            <a:picLocks noChangeAspect="1"/>
          </p:cNvPicPr>
          <p:nvPr/>
        </p:nvPicPr>
        <p:blipFill>
          <a:blip r:embed="rId8"/>
          <a:stretch>
            <a:fillRect/>
          </a:stretch>
        </p:blipFill>
        <p:spPr>
          <a:xfrm>
            <a:off x="5272937" y="4916184"/>
            <a:ext cx="1798476" cy="2761727"/>
          </a:xfrm>
          <a:prstGeom prst="rect">
            <a:avLst/>
          </a:prstGeom>
        </p:spPr>
      </p:pic>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1844</TotalTime>
  <Words>460</Words>
  <Application>Microsoft Office PowerPoint</Application>
  <PresentationFormat>ユーザー設定</PresentationFormat>
  <Paragraphs>58</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Hiratani, Sari</cp:lastModifiedBy>
  <cp:revision>132</cp:revision>
  <cp:lastPrinted>2023-08-14T07:49:15Z</cp:lastPrinted>
  <dcterms:created xsi:type="dcterms:W3CDTF">2021-10-01T15:02:20Z</dcterms:created>
  <dcterms:modified xsi:type="dcterms:W3CDTF">2025-12-26T02:52:14Z</dcterms:modified>
</cp:coreProperties>
</file>