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1" d="100"/>
          <a:sy n="91" d="100"/>
        </p:scale>
        <p:origin x="1530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48107" y="708839"/>
            <a:ext cx="214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66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b="1" dirty="0">
                <a:solidFill>
                  <a:schemeClr val="bg1"/>
                </a:solidFill>
              </a:rPr>
              <a:t>ヴォラヴォレ・モンテプルチアーノ・ダブルッツォ</a:t>
            </a:r>
            <a:endParaRPr lang="en-US" altLang="ja-JP" sz="900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77359" y="1048862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力強くも優美で適度なタンニン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ダブルッツォ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800" b="1" dirty="0">
                <a:solidFill>
                  <a:schemeClr val="bg1"/>
                </a:solidFill>
              </a:rPr>
              <a:t>カンティーナ・オルソーニャ</a:t>
            </a:r>
            <a:endParaRPr lang="en-US" altLang="ja-JP" sz="800" b="1" dirty="0">
              <a:solidFill>
                <a:schemeClr val="bg1"/>
              </a:solidFill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：モンテプルチアーノ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約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14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日間の低温マセレーションとアルコール発酵を経た後、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225L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のオーク樽でマロラクティック発酵。さらに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6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ヶ月間熟成された後瓶詰め。色は鮮やかなルビーレッド。香りは赤い果実やスパイスが調和し、力強くも優美。味わいはフルボディでドライ、適度なタンニンが心地よく、バランスの取れた仕上がりです。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899688" y="5254223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力強くも優美で適度なタンニン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ダブルッツォ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</a:t>
            </a:r>
            <a:r>
              <a:rPr lang="ja-JP" altLang="en-US" sz="1100" b="1" dirty="0">
                <a:solidFill>
                  <a:schemeClr val="bg1"/>
                </a:solidFill>
              </a:rPr>
              <a:t>カンティーナ・オルソーニャ</a:t>
            </a:r>
            <a:endParaRPr lang="en-US" altLang="ja-JP" sz="1100" b="1" dirty="0">
              <a:solidFill>
                <a:schemeClr val="bg1"/>
              </a:solidFill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：モンテプルチアーノ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472216" y="3038586"/>
            <a:ext cx="231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力強くも優美で適度なタンニン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886112" y="4889143"/>
            <a:ext cx="431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66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dirty="0">
                <a:solidFill>
                  <a:schemeClr val="bg1"/>
                </a:solidFill>
              </a:rPr>
              <a:t>ヴォラヴォレ・モンテプルチアーノ・ダブルッツォ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7089758" y="5242855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力強くも優美で適度なタンニン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1124029" y="3002672"/>
            <a:ext cx="231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力強くも優美で適度なタンニン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962637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ダブルッツォ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</a:t>
            </a:r>
            <a:r>
              <a:rPr lang="ja-JP" altLang="en-US" sz="1000" b="1" dirty="0">
                <a:solidFill>
                  <a:schemeClr val="bg1"/>
                </a:solidFill>
              </a:rPr>
              <a:t>カンティーナ・オルソーニャ</a:t>
            </a:r>
            <a:endParaRPr lang="en-US" altLang="ja-JP" sz="1000" b="1" dirty="0">
              <a:solidFill>
                <a:schemeClr val="bg1"/>
              </a:solidFill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：モンテプルチアーノ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6028756" y="1078196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力強くも優美で適度なタンニン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約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14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日間の低温マセレーションとアルコール発酵を経た後、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225L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のオーク樽でマロラクティック発酵。さらに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6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ヶ月間熟成された後瓶詰め。色は鮮やかなルビーレッド。香りは赤い果実やスパイスが調和し、力強くも優美。味わいはフルボディでドライ、適度なタンニンが心地よく、バランスの取れた仕上がりです。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730428" y="2525772"/>
            <a:ext cx="324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66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solidFill>
                  <a:schemeClr val="bg1"/>
                </a:solidFill>
              </a:rPr>
              <a:t>ヴォラヴォレ・モンテプルチアーノ・</a:t>
            </a:r>
            <a:endParaRPr lang="en-US" altLang="ja-JP" sz="1200" b="1" dirty="0">
              <a:solidFill>
                <a:schemeClr val="bg1"/>
              </a:solidFill>
            </a:endParaRPr>
          </a:p>
          <a:p>
            <a:pPr marL="0" marR="0" lvl="0" indent="0" algn="l" defTabSz="566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solidFill>
                  <a:schemeClr val="bg1"/>
                </a:solidFill>
              </a:rPr>
              <a:t>ダブルッツォ</a:t>
            </a:r>
            <a:endParaRPr lang="en-US" altLang="ja-JP" sz="1200" b="1" dirty="0">
              <a:solidFill>
                <a:schemeClr val="bg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32F0545-3574-4920-B313-30784D438982}"/>
              </a:ext>
            </a:extLst>
          </p:cNvPr>
          <p:cNvSpPr txBox="1"/>
          <p:nvPr/>
        </p:nvSpPr>
        <p:spPr>
          <a:xfrm>
            <a:off x="5998363" y="1384381"/>
            <a:ext cx="2181825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ダブルッツォ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800" b="1" dirty="0">
                <a:solidFill>
                  <a:schemeClr val="bg1"/>
                </a:solidFill>
              </a:rPr>
              <a:t>カンティーナ・オルソーニャ</a:t>
            </a:r>
            <a:endParaRPr lang="en-US" altLang="ja-JP" sz="800" b="1" dirty="0">
              <a:solidFill>
                <a:schemeClr val="bg1"/>
              </a:solidFill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：モンテプルチアーノ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0963E32-0A69-4061-89DD-26C77390BD1C}"/>
              </a:ext>
            </a:extLst>
          </p:cNvPr>
          <p:cNvSpPr txBox="1"/>
          <p:nvPr/>
        </p:nvSpPr>
        <p:spPr>
          <a:xfrm>
            <a:off x="6230587" y="3443568"/>
            <a:ext cx="3024731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ダブルッツォ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</a:t>
            </a:r>
            <a:r>
              <a:rPr lang="ja-JP" altLang="en-US" sz="1000" b="1" dirty="0">
                <a:solidFill>
                  <a:schemeClr val="bg1"/>
                </a:solidFill>
              </a:rPr>
              <a:t>カンティーナ・オルソーニャ</a:t>
            </a:r>
            <a:endParaRPr lang="en-US" altLang="ja-JP" sz="1000" b="1" dirty="0">
              <a:solidFill>
                <a:schemeClr val="bg1"/>
              </a:solidFill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：モンテプルチアーノ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6C80310-3C7E-4055-B79E-DB0E9909B8F3}"/>
              </a:ext>
            </a:extLst>
          </p:cNvPr>
          <p:cNvSpPr txBox="1"/>
          <p:nvPr/>
        </p:nvSpPr>
        <p:spPr>
          <a:xfrm>
            <a:off x="6410185" y="6506255"/>
            <a:ext cx="3413603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ダブルッツォ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</a:t>
            </a:r>
            <a:r>
              <a:rPr lang="ja-JP" altLang="en-US" sz="1100" b="1" dirty="0">
                <a:solidFill>
                  <a:schemeClr val="bg1"/>
                </a:solidFill>
              </a:rPr>
              <a:t>カンティーナ・オルソーニャ</a:t>
            </a:r>
            <a:endParaRPr lang="en-US" altLang="ja-JP" sz="1100" b="1" dirty="0">
              <a:solidFill>
                <a:schemeClr val="bg1"/>
              </a:solidFill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：モンテプルチアーノ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783719F-FB49-4C82-BEF5-053DB3C7580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0CED758B-633B-4ADB-9E3B-170CA08D5F9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5A28406-9281-48C4-85CA-D05352E5FEE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14159D6-0E36-407D-9B49-66EC310EAFE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290ADAF2-CCA7-4FBE-A710-EF1BE133B06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CFE0235-284E-439D-AC76-EC94C15A1F1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56016415-588E-4751-BAED-DD11EF75094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F5731F1-7407-4468-B42E-4CBDC38C79E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CE22829E-4717-4246-BFD7-C2CA41F1CE1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6EEB8BE-7982-4CE3-9E1C-92BB9C9CEF3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C3BF771-B5A5-42A1-998B-C72FACC7A95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93218C57-8543-4D86-AF51-8278F053D17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3A9A53F3-E931-4AAB-9E49-B43756CE8053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D97402F-F518-4C58-ADC6-EB203B69F01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961F4722-ED38-44C0-B430-86F086B38F8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9F99B86-33DB-4278-9C1F-3EB2F22285B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A533D0C-BA38-4CD8-96CA-AF860E83D8B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\3,080)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D35728-0EBE-4117-8DCC-3A21E408A9D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59E2700-29BD-4073-84D7-BD3353D2211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2F6A5ABE-95EE-4F84-B97E-A04092BC204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BC2F13E-5B18-4998-9F6E-BF43C523F5A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\3,080)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7C1360E-4627-4775-B1DC-7C489BA7284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3,080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図 11" descr="屋内, テーブル, 座る, ボト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BBE1139-03AF-8F4C-D75D-CBC992D31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0" y="5027723"/>
            <a:ext cx="771191" cy="2646870"/>
          </a:xfrm>
          <a:prstGeom prst="rect">
            <a:avLst/>
          </a:prstGeom>
        </p:spPr>
      </p:pic>
      <p:pic>
        <p:nvPicPr>
          <p:cNvPr id="13" name="図 12" descr="屋内, テーブル, 座る, ボト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E69CCF5-9F6B-65A1-659E-339D26400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45" y="5014627"/>
            <a:ext cx="771191" cy="2646870"/>
          </a:xfrm>
          <a:prstGeom prst="rect">
            <a:avLst/>
          </a:prstGeom>
        </p:spPr>
      </p:pic>
      <p:pic>
        <p:nvPicPr>
          <p:cNvPr id="14" name="図 13" descr="屋内, テーブル, 座る, ボト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BA8B9AA-AE6B-37CB-19B0-ADFFD3F77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85" y="2591984"/>
            <a:ext cx="551535" cy="1892970"/>
          </a:xfrm>
          <a:prstGeom prst="rect">
            <a:avLst/>
          </a:prstGeom>
        </p:spPr>
      </p:pic>
      <p:pic>
        <p:nvPicPr>
          <p:cNvPr id="15" name="図 14" descr="屋内, テーブル, 座る, ボト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55E703D-245D-EE70-F6EB-40AAA663E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7" y="2573057"/>
            <a:ext cx="551535" cy="1892970"/>
          </a:xfrm>
          <a:prstGeom prst="rect">
            <a:avLst/>
          </a:prstGeom>
        </p:spPr>
      </p:pic>
      <p:pic>
        <p:nvPicPr>
          <p:cNvPr id="17" name="図 16" descr="屋内, テーブル, 座る, ボト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D82E963-7C4A-CBB7-6098-1B6926234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45" y="791309"/>
            <a:ext cx="398648" cy="1368235"/>
          </a:xfrm>
          <a:prstGeom prst="rect">
            <a:avLst/>
          </a:prstGeom>
        </p:spPr>
      </p:pic>
      <p:pic>
        <p:nvPicPr>
          <p:cNvPr id="18" name="図 17" descr="屋内, テーブル, 座る, ボト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34DCE62-56CC-F947-CFF2-483EBFC95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1" y="755342"/>
            <a:ext cx="398648" cy="136823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DE0ECC-126B-A059-E692-A6E78F2F6046}"/>
              </a:ext>
            </a:extLst>
          </p:cNvPr>
          <p:cNvSpPr txBox="1"/>
          <p:nvPr/>
        </p:nvSpPr>
        <p:spPr>
          <a:xfrm>
            <a:off x="5957783" y="736878"/>
            <a:ext cx="214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66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b="1" dirty="0">
                <a:solidFill>
                  <a:schemeClr val="bg1"/>
                </a:solidFill>
              </a:rPr>
              <a:t>ヴォラヴォレ・モンテプルチアーノ・ダブルッツォ</a:t>
            </a:r>
            <a:endParaRPr lang="en-US" altLang="ja-JP" sz="900" b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E36314-F05E-D047-44DC-18D539EFBD12}"/>
              </a:ext>
            </a:extLst>
          </p:cNvPr>
          <p:cNvSpPr txBox="1"/>
          <p:nvPr/>
        </p:nvSpPr>
        <p:spPr>
          <a:xfrm>
            <a:off x="6126954" y="2541007"/>
            <a:ext cx="324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66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solidFill>
                  <a:schemeClr val="bg1"/>
                </a:solidFill>
              </a:rPr>
              <a:t>ヴォラヴォレ・モンテプルチアーノ・</a:t>
            </a:r>
            <a:endParaRPr lang="en-US" altLang="ja-JP" sz="1200" b="1" dirty="0">
              <a:solidFill>
                <a:schemeClr val="bg1"/>
              </a:solidFill>
            </a:endParaRPr>
          </a:p>
          <a:p>
            <a:pPr marL="0" marR="0" lvl="0" indent="0" algn="l" defTabSz="566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solidFill>
                  <a:schemeClr val="bg1"/>
                </a:solidFill>
              </a:rPr>
              <a:t>ダブルッツォ</a:t>
            </a:r>
            <a:endParaRPr lang="en-US" altLang="ja-JP" sz="12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5A7F6D-76F7-F891-B42C-05D9CEE20851}"/>
              </a:ext>
            </a:extLst>
          </p:cNvPr>
          <p:cNvSpPr txBox="1"/>
          <p:nvPr/>
        </p:nvSpPr>
        <p:spPr>
          <a:xfrm>
            <a:off x="6284979" y="4893690"/>
            <a:ext cx="431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66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dirty="0">
                <a:solidFill>
                  <a:schemeClr val="bg1"/>
                </a:solidFill>
              </a:rPr>
              <a:t>ヴォラヴォレ・モンテプルチアーノ・ダブルッツォ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1378</TotalTime>
  <Words>372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99</cp:revision>
  <cp:lastPrinted>2022-06-14T09:02:18Z</cp:lastPrinted>
  <dcterms:created xsi:type="dcterms:W3CDTF">2021-10-01T15:02:20Z</dcterms:created>
  <dcterms:modified xsi:type="dcterms:W3CDTF">2025-12-08T07:39:18Z</dcterms:modified>
</cp:coreProperties>
</file>