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91" d="100"/>
          <a:sy n="91" d="100"/>
        </p:scale>
        <p:origin x="1530" y="66"/>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2025/8/19</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55168" y="660856"/>
            <a:ext cx="2164205" cy="369332"/>
          </a:xfrm>
          <a:prstGeom prst="rect">
            <a:avLst/>
          </a:prstGeom>
          <a:noFill/>
        </p:spPr>
        <p:txBody>
          <a:bodyPr wrap="square" rtlCol="0">
            <a:spAutoFit/>
          </a:bodyPr>
          <a:lstStyle/>
          <a:p>
            <a:r>
              <a:rPr kumimoji="1" lang="ja-JP" altLang="en-US" sz="900" b="1" dirty="0">
                <a:solidFill>
                  <a:schemeClr val="bg1"/>
                </a:solidFill>
                <a:latin typeface="+mn-ea"/>
              </a:rPr>
              <a:t>パパイオアヌー・ロディティス・</a:t>
            </a:r>
            <a:endParaRPr kumimoji="1" lang="en-US" altLang="ja-JP" sz="900" b="1" dirty="0">
              <a:solidFill>
                <a:schemeClr val="bg1"/>
              </a:solidFill>
              <a:latin typeface="+mn-ea"/>
            </a:endParaRPr>
          </a:p>
          <a:p>
            <a:r>
              <a:rPr kumimoji="1" lang="ja-JP" altLang="en-US" sz="900" b="1" dirty="0">
                <a:solidFill>
                  <a:schemeClr val="bg1"/>
                </a:solidFill>
                <a:latin typeface="+mn-ea"/>
              </a:rPr>
              <a:t>ソーヴィニヨンブラン</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55168" y="987068"/>
            <a:ext cx="2100088" cy="369332"/>
          </a:xfrm>
          <a:prstGeom prst="rect">
            <a:avLst/>
          </a:prstGeom>
          <a:noFill/>
        </p:spPr>
        <p:txBody>
          <a:bodyPr wrap="square" rtlCol="0">
            <a:spAutoFit/>
          </a:bodyPr>
          <a:lstStyle/>
          <a:p>
            <a:r>
              <a:rPr kumimoji="1" lang="ja-JP" altLang="en-US" sz="900" b="1">
                <a:solidFill>
                  <a:schemeClr val="bg1"/>
                </a:solidFill>
                <a:latin typeface="+mn-ea"/>
              </a:rPr>
              <a:t>グローバル品種とギリシャ固有品種による美しいブレンド</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ネメア</a:t>
            </a:r>
            <a:endParaRPr kumimoji="1" lang="en-US" altLang="ja-JP" sz="800" b="1" dirty="0">
              <a:solidFill>
                <a:schemeClr val="bg1"/>
              </a:solidFill>
              <a:latin typeface="+mn-ea"/>
            </a:endParaRPr>
          </a:p>
          <a:p>
            <a:r>
              <a:rPr kumimoji="1" lang="ja-JP" altLang="en-US" sz="800" b="1" dirty="0">
                <a:solidFill>
                  <a:schemeClr val="bg1"/>
                </a:solidFill>
                <a:latin typeface="+mn-ea"/>
              </a:rPr>
              <a:t>生産者：パパイオアヌー</a:t>
            </a:r>
            <a:endParaRPr kumimoji="1" lang="en-US" altLang="ja-JP" sz="800" b="1" dirty="0">
              <a:solidFill>
                <a:schemeClr val="bg1"/>
              </a:solidFill>
              <a:latin typeface="+mn-ea"/>
            </a:endParaRPr>
          </a:p>
          <a:p>
            <a:r>
              <a:rPr kumimoji="1" lang="ja-JP" altLang="en-US" sz="800" b="1" dirty="0">
                <a:solidFill>
                  <a:schemeClr val="bg1"/>
                </a:solidFill>
                <a:latin typeface="+mn-ea"/>
              </a:rPr>
              <a:t>品種　：ﾛﾃﾞｨﾃｨｽ </a:t>
            </a:r>
            <a:r>
              <a:rPr kumimoji="1" lang="en-US" altLang="ja-JP" sz="800" b="1" dirty="0">
                <a:solidFill>
                  <a:schemeClr val="bg1"/>
                </a:solidFill>
                <a:latin typeface="+mn-ea"/>
              </a:rPr>
              <a:t>/ </a:t>
            </a:r>
            <a:r>
              <a:rPr kumimoji="1" lang="ja-JP" altLang="en-US" sz="800" b="1" dirty="0">
                <a:solidFill>
                  <a:schemeClr val="bg1"/>
                </a:solidFill>
                <a:latin typeface="+mn-ea"/>
              </a:rPr>
              <a:t>ｿｰｳﾞｨﾆﾖﾝ･ﾌﾞﾗﾝ</a:t>
            </a:r>
          </a:p>
          <a:p>
            <a:r>
              <a:rPr kumimoji="1" lang="ja-JP" altLang="en-US" sz="800" b="1" dirty="0">
                <a:solidFill>
                  <a:schemeClr val="bg1"/>
                </a:solidFill>
                <a:latin typeface="+mn-ea"/>
              </a:rPr>
              <a:t>味わい：白・やや辛口・ミディアムボディ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769441"/>
          </a:xfrm>
          <a:prstGeom prst="rect">
            <a:avLst/>
          </a:prstGeom>
          <a:noFill/>
        </p:spPr>
        <p:txBody>
          <a:bodyPr wrap="square" rtlCol="0">
            <a:spAutoFit/>
          </a:bodyPr>
          <a:lstStyle/>
          <a:p>
            <a:r>
              <a:rPr kumimoji="1" lang="ja-JP" altLang="en-US" sz="1100" dirty="0">
                <a:solidFill>
                  <a:schemeClr val="bg1"/>
                </a:solidFill>
                <a:latin typeface="+mn-ea"/>
              </a:rPr>
              <a:t>ロディティス</a:t>
            </a:r>
            <a:r>
              <a:rPr kumimoji="1" lang="en-US" altLang="ja-JP" sz="1100" dirty="0">
                <a:solidFill>
                  <a:schemeClr val="bg1"/>
                </a:solidFill>
                <a:latin typeface="+mn-ea"/>
              </a:rPr>
              <a:t>50</a:t>
            </a:r>
            <a:r>
              <a:rPr kumimoji="1" lang="ja-JP" altLang="en-US" sz="1100" dirty="0">
                <a:solidFill>
                  <a:schemeClr val="bg1"/>
                </a:solidFill>
                <a:latin typeface="+mn-ea"/>
              </a:rPr>
              <a:t>％、ソーヴィニヨンブラン</a:t>
            </a:r>
            <a:r>
              <a:rPr kumimoji="1" lang="en-US" altLang="ja-JP" sz="1100" dirty="0">
                <a:solidFill>
                  <a:schemeClr val="bg1"/>
                </a:solidFill>
                <a:latin typeface="+mn-ea"/>
              </a:rPr>
              <a:t>50</a:t>
            </a:r>
            <a:r>
              <a:rPr kumimoji="1" lang="ja-JP" altLang="en-US" sz="1100" dirty="0">
                <a:solidFill>
                  <a:schemeClr val="bg1"/>
                </a:solidFill>
                <a:latin typeface="+mn-ea"/>
              </a:rPr>
              <a:t>％。トロピカルフルーツのような溢れる果実香にほんのり香木のニュアンスを持つ魅惑的なアロマ。飲み応えのある果実味でありながら余韻には爽やかな側面を持つ充実した味わい。</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86225" y="5321576"/>
            <a:ext cx="4101434" cy="253916"/>
          </a:xfrm>
          <a:prstGeom prst="rect">
            <a:avLst/>
          </a:prstGeom>
          <a:noFill/>
        </p:spPr>
        <p:txBody>
          <a:bodyPr wrap="square" rtlCol="0">
            <a:spAutoFit/>
          </a:bodyPr>
          <a:lstStyle/>
          <a:p>
            <a:r>
              <a:rPr kumimoji="1" lang="ja-JP" altLang="en-US" sz="1000" b="1" dirty="0">
                <a:solidFill>
                  <a:schemeClr val="bg1"/>
                </a:solidFill>
                <a:latin typeface="+mn-ea"/>
              </a:rPr>
              <a:t>グローバル品種とギリシャ固有品種による美しいブレンド</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60742"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173915" y="2414956"/>
            <a:ext cx="2950970" cy="523220"/>
          </a:xfrm>
          <a:prstGeom prst="rect">
            <a:avLst/>
          </a:prstGeom>
          <a:noFill/>
        </p:spPr>
        <p:txBody>
          <a:bodyPr wrap="square" rtlCol="0">
            <a:spAutoFit/>
          </a:bodyPr>
          <a:lstStyle/>
          <a:p>
            <a:r>
              <a:rPr kumimoji="1" lang="ja-JP" altLang="en-US" sz="1400" b="1" dirty="0">
                <a:solidFill>
                  <a:schemeClr val="bg1"/>
                </a:solidFill>
                <a:latin typeface="+mn-ea"/>
              </a:rPr>
              <a:t>パパイオアヌー・ロディティス・</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32598" y="4678274"/>
            <a:ext cx="4147968" cy="707886"/>
          </a:xfrm>
          <a:prstGeom prst="rect">
            <a:avLst/>
          </a:prstGeom>
          <a:noFill/>
        </p:spPr>
        <p:txBody>
          <a:bodyPr wrap="square" rtlCol="0">
            <a:spAutoFit/>
          </a:bodyPr>
          <a:lstStyle/>
          <a:p>
            <a:r>
              <a:rPr kumimoji="1" lang="ja-JP" altLang="en-US" sz="2000" b="1" dirty="0">
                <a:solidFill>
                  <a:schemeClr val="bg1"/>
                </a:solidFill>
                <a:latin typeface="+mn-ea"/>
              </a:rPr>
              <a:t>パパイオアヌー・ロディティス・</a:t>
            </a:r>
            <a:endParaRPr kumimoji="1" lang="en-US" altLang="ja-JP" sz="2000" b="1" dirty="0">
              <a:solidFill>
                <a:schemeClr val="bg1"/>
              </a:solidFill>
              <a:latin typeface="+mn-ea"/>
            </a:endParaRPr>
          </a:p>
          <a:p>
            <a:r>
              <a:rPr kumimoji="1" lang="ja-JP" altLang="en-US" sz="2000" b="1" dirty="0">
                <a:solidFill>
                  <a:schemeClr val="bg1"/>
                </a:solidFill>
                <a:latin typeface="+mn-ea"/>
              </a:rPr>
              <a:t>ソーヴィニヨンブラン</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769441"/>
          </a:xfrm>
          <a:prstGeom prst="rect">
            <a:avLst/>
          </a:prstGeom>
          <a:noFill/>
        </p:spPr>
        <p:txBody>
          <a:bodyPr wrap="square" rtlCol="0">
            <a:spAutoFit/>
          </a:bodyPr>
          <a:lstStyle/>
          <a:p>
            <a:r>
              <a:rPr kumimoji="1" lang="ja-JP" altLang="en-US" sz="1100" dirty="0">
                <a:solidFill>
                  <a:schemeClr val="bg1"/>
                </a:solidFill>
                <a:latin typeface="+mn-ea"/>
              </a:rPr>
              <a:t>ロディティス</a:t>
            </a:r>
            <a:r>
              <a:rPr kumimoji="1" lang="en-US" altLang="ja-JP" sz="1100" dirty="0">
                <a:solidFill>
                  <a:schemeClr val="bg1"/>
                </a:solidFill>
                <a:latin typeface="+mn-ea"/>
              </a:rPr>
              <a:t>50</a:t>
            </a:r>
            <a:r>
              <a:rPr kumimoji="1" lang="ja-JP" altLang="en-US" sz="1100" dirty="0">
                <a:solidFill>
                  <a:schemeClr val="bg1"/>
                </a:solidFill>
                <a:latin typeface="+mn-ea"/>
              </a:rPr>
              <a:t>％、ソーヴィニヨンブラン</a:t>
            </a:r>
            <a:r>
              <a:rPr kumimoji="1" lang="en-US" altLang="ja-JP" sz="1100" dirty="0">
                <a:solidFill>
                  <a:schemeClr val="bg1"/>
                </a:solidFill>
                <a:latin typeface="+mn-ea"/>
              </a:rPr>
              <a:t>50</a:t>
            </a:r>
            <a:r>
              <a:rPr kumimoji="1" lang="ja-JP" altLang="en-US" sz="1100" dirty="0">
                <a:solidFill>
                  <a:schemeClr val="bg1"/>
                </a:solidFill>
                <a:latin typeface="+mn-ea"/>
              </a:rPr>
              <a:t>％。トロピカルフルーツのような溢れる果実香にほんのり香木のニュアンスを持つ魅惑的なアロマ。飲み応えのある果実味でありながら余韻には爽やかな側面を持つ充実した味わい。</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6386" y="5321441"/>
            <a:ext cx="4160223" cy="246221"/>
          </a:xfrm>
          <a:prstGeom prst="rect">
            <a:avLst/>
          </a:prstGeom>
          <a:noFill/>
        </p:spPr>
        <p:txBody>
          <a:bodyPr wrap="square" rtlCol="0">
            <a:spAutoFit/>
          </a:bodyPr>
          <a:lstStyle/>
          <a:p>
            <a:r>
              <a:rPr kumimoji="1" lang="ja-JP" altLang="en-US" sz="1000" b="1">
                <a:solidFill>
                  <a:schemeClr val="bg1"/>
                </a:solidFill>
                <a:latin typeface="+mn-ea"/>
              </a:rPr>
              <a:t>グローバル品種とギリシャ固有品種による美しいブレンド</a:t>
            </a:r>
            <a:endParaRPr kumimoji="1" lang="ja-JP" altLang="en-US" sz="1000" b="1" dirty="0">
              <a:solidFill>
                <a:schemeClr val="bg1"/>
              </a:solidFill>
              <a:latin typeface="+mn-ea"/>
            </a:endParaRP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50281" y="4699356"/>
            <a:ext cx="4067782" cy="707886"/>
          </a:xfrm>
          <a:prstGeom prst="rect">
            <a:avLst/>
          </a:prstGeom>
          <a:noFill/>
        </p:spPr>
        <p:txBody>
          <a:bodyPr wrap="square" rtlCol="0">
            <a:spAutoFit/>
          </a:bodyPr>
          <a:lstStyle/>
          <a:p>
            <a:r>
              <a:rPr kumimoji="1" lang="ja-JP" altLang="en-US" sz="2000" b="1" dirty="0">
                <a:solidFill>
                  <a:schemeClr val="bg1"/>
                </a:solidFill>
                <a:latin typeface="+mn-ea"/>
              </a:rPr>
              <a:t>パパイオアヌー・ロディティス・</a:t>
            </a:r>
            <a:endParaRPr kumimoji="1" lang="en-US" altLang="ja-JP" sz="2000" b="1" dirty="0">
              <a:solidFill>
                <a:schemeClr val="bg1"/>
              </a:solidFill>
              <a:latin typeface="+mn-ea"/>
            </a:endParaRPr>
          </a:p>
          <a:p>
            <a:r>
              <a:rPr kumimoji="1" lang="ja-JP" altLang="en-US" sz="2000" b="1" dirty="0">
                <a:solidFill>
                  <a:schemeClr val="bg1"/>
                </a:solidFill>
                <a:latin typeface="+mn-ea"/>
              </a:rPr>
              <a:t>ソーヴィニヨンブラン</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958129" y="2372328"/>
            <a:ext cx="2904006" cy="523220"/>
          </a:xfrm>
          <a:prstGeom prst="rect">
            <a:avLst/>
          </a:prstGeom>
          <a:noFill/>
        </p:spPr>
        <p:txBody>
          <a:bodyPr wrap="square" rtlCol="0">
            <a:spAutoFit/>
          </a:bodyPr>
          <a:lstStyle/>
          <a:p>
            <a:r>
              <a:rPr kumimoji="1" lang="ja-JP" altLang="en-US" sz="1400" b="1" dirty="0">
                <a:solidFill>
                  <a:schemeClr val="bg1"/>
                </a:solidFill>
                <a:latin typeface="+mn-ea"/>
              </a:rPr>
              <a:t>パパイオアヌー・ロディティス・</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484874" cy="461665"/>
          </a:xfrm>
          <a:prstGeom prst="rect">
            <a:avLst/>
          </a:prstGeom>
          <a:noFill/>
        </p:spPr>
        <p:txBody>
          <a:bodyPr wrap="square" rtlCol="0">
            <a:spAutoFit/>
          </a:bodyPr>
          <a:lstStyle/>
          <a:p>
            <a:r>
              <a:rPr kumimoji="1" lang="ja-JP" altLang="en-US" sz="1200" b="1" dirty="0">
                <a:solidFill>
                  <a:schemeClr val="bg1"/>
                </a:solidFill>
                <a:latin typeface="+mn-ea"/>
              </a:rPr>
              <a:t>グローバル品種とギリシャ固有品種による美しいブレンド</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ネメア</a:t>
            </a:r>
            <a:endParaRPr kumimoji="1" lang="en-US" altLang="ja-JP" sz="1000" b="1" dirty="0">
              <a:solidFill>
                <a:schemeClr val="bg1"/>
              </a:solidFill>
              <a:latin typeface="+mn-ea"/>
            </a:endParaRPr>
          </a:p>
          <a:p>
            <a:r>
              <a:rPr kumimoji="1" lang="ja-JP" altLang="en-US" sz="1000" b="1" dirty="0">
                <a:solidFill>
                  <a:schemeClr val="bg1"/>
                </a:solidFill>
                <a:latin typeface="+mn-ea"/>
              </a:rPr>
              <a:t>生産者　：パパイオアヌー</a:t>
            </a:r>
            <a:endParaRPr kumimoji="1" lang="en-US" altLang="ja-JP" sz="1000" b="1" dirty="0">
              <a:solidFill>
                <a:schemeClr val="bg1"/>
              </a:solidFill>
              <a:latin typeface="+mn-ea"/>
            </a:endParaRPr>
          </a:p>
          <a:p>
            <a:r>
              <a:rPr kumimoji="1" lang="ja-JP" altLang="en-US" sz="1000" b="1" dirty="0">
                <a:solidFill>
                  <a:schemeClr val="bg1"/>
                </a:solidFill>
                <a:latin typeface="+mn-ea"/>
              </a:rPr>
              <a:t>品種　　：ﾛﾃﾞｨﾃｨｽ </a:t>
            </a:r>
            <a:r>
              <a:rPr kumimoji="1" lang="en-US" altLang="ja-JP" sz="1000" b="1" dirty="0">
                <a:solidFill>
                  <a:schemeClr val="bg1"/>
                </a:solidFill>
                <a:latin typeface="+mn-ea"/>
              </a:rPr>
              <a:t>/ </a:t>
            </a:r>
            <a:r>
              <a:rPr kumimoji="1" lang="ja-JP" altLang="en-US" sz="1000" b="1" dirty="0">
                <a:solidFill>
                  <a:schemeClr val="bg1"/>
                </a:solidFill>
                <a:latin typeface="+mn-ea"/>
              </a:rPr>
              <a:t>ｿｰｳﾞｨﾆﾖﾝ･ﾌﾞﾗﾝ</a:t>
            </a:r>
          </a:p>
          <a:p>
            <a:r>
              <a:rPr kumimoji="1" lang="ja-JP" altLang="en-US" sz="1000" b="1" dirty="0">
                <a:solidFill>
                  <a:schemeClr val="bg1"/>
                </a:solidFill>
                <a:latin typeface="+mn-ea"/>
              </a:rPr>
              <a:t>味わい　：白・やや辛口・ミディアムボディ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89356" y="689835"/>
            <a:ext cx="2037640" cy="369332"/>
          </a:xfrm>
          <a:prstGeom prst="rect">
            <a:avLst/>
          </a:prstGeom>
          <a:noFill/>
        </p:spPr>
        <p:txBody>
          <a:bodyPr wrap="square" rtlCol="0">
            <a:spAutoFit/>
          </a:bodyPr>
          <a:lstStyle/>
          <a:p>
            <a:r>
              <a:rPr kumimoji="1" lang="ja-JP" altLang="en-US" sz="900" b="1" dirty="0">
                <a:solidFill>
                  <a:schemeClr val="bg1"/>
                </a:solidFill>
                <a:latin typeface="+mn-ea"/>
              </a:rPr>
              <a:t>パパイオアヌー・ロディティス・</a:t>
            </a:r>
            <a:endParaRPr kumimoji="1" lang="en-US" altLang="ja-JP" sz="900" b="1" dirty="0">
              <a:solidFill>
                <a:schemeClr val="bg1"/>
              </a:solidFill>
              <a:latin typeface="+mn-ea"/>
            </a:endParaRPr>
          </a:p>
          <a:p>
            <a:r>
              <a:rPr kumimoji="1" lang="ja-JP" altLang="en-US" sz="900" b="1" dirty="0">
                <a:solidFill>
                  <a:schemeClr val="bg1"/>
                </a:solidFill>
                <a:latin typeface="+mn-ea"/>
              </a:rPr>
              <a:t>ソーヴィニヨンブラン</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59716" y="980831"/>
            <a:ext cx="2100088" cy="369332"/>
          </a:xfrm>
          <a:prstGeom prst="rect">
            <a:avLst/>
          </a:prstGeom>
          <a:noFill/>
        </p:spPr>
        <p:txBody>
          <a:bodyPr wrap="square" rtlCol="0">
            <a:spAutoFit/>
          </a:bodyPr>
          <a:lstStyle/>
          <a:p>
            <a:r>
              <a:rPr kumimoji="1" lang="ja-JP" altLang="en-US" sz="900" b="1" dirty="0">
                <a:solidFill>
                  <a:schemeClr val="bg1"/>
                </a:solidFill>
                <a:latin typeface="+mn-ea"/>
              </a:rPr>
              <a:t>グローバル品種とギリシャ固有品種による美しいブレンド</a:t>
            </a:r>
            <a:endParaRPr kumimoji="1" lang="ja-JP" altLang="en-US" sz="1000" b="1" dirty="0">
              <a:solidFill>
                <a:schemeClr val="bg1"/>
              </a:solidFill>
              <a:latin typeface="+mn-ea"/>
            </a:endParaRP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5989356" y="139388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ネメア</a:t>
            </a:r>
            <a:endParaRPr kumimoji="1" lang="en-US" altLang="ja-JP" sz="800" b="1" dirty="0">
              <a:solidFill>
                <a:schemeClr val="bg1"/>
              </a:solidFill>
              <a:latin typeface="+mn-ea"/>
            </a:endParaRPr>
          </a:p>
          <a:p>
            <a:r>
              <a:rPr kumimoji="1" lang="ja-JP" altLang="en-US" sz="800" b="1" dirty="0">
                <a:solidFill>
                  <a:schemeClr val="bg1"/>
                </a:solidFill>
                <a:latin typeface="+mn-ea"/>
              </a:rPr>
              <a:t>生産者：パパイオアヌー</a:t>
            </a:r>
            <a:endParaRPr kumimoji="1" lang="en-US" altLang="ja-JP" sz="800" b="1" dirty="0">
              <a:solidFill>
                <a:schemeClr val="bg1"/>
              </a:solidFill>
              <a:latin typeface="+mn-ea"/>
            </a:endParaRPr>
          </a:p>
          <a:p>
            <a:r>
              <a:rPr kumimoji="1" lang="ja-JP" altLang="en-US" sz="800" b="1" dirty="0">
                <a:solidFill>
                  <a:schemeClr val="bg1"/>
                </a:solidFill>
                <a:latin typeface="+mn-ea"/>
              </a:rPr>
              <a:t>品種　：ﾛﾃﾞｨﾃｨｽ </a:t>
            </a:r>
            <a:r>
              <a:rPr kumimoji="1" lang="en-US" altLang="ja-JP" sz="800" b="1" dirty="0">
                <a:solidFill>
                  <a:schemeClr val="bg1"/>
                </a:solidFill>
                <a:latin typeface="+mn-ea"/>
              </a:rPr>
              <a:t>/ </a:t>
            </a:r>
            <a:r>
              <a:rPr kumimoji="1" lang="ja-JP" altLang="en-US" sz="800" b="1" dirty="0">
                <a:solidFill>
                  <a:schemeClr val="bg1"/>
                </a:solidFill>
                <a:latin typeface="+mn-ea"/>
              </a:rPr>
              <a:t>ｿｰｳﾞｨﾆﾖﾝ･ﾌﾞﾗﾝ</a:t>
            </a:r>
          </a:p>
          <a:p>
            <a:r>
              <a:rPr kumimoji="1" lang="ja-JP" altLang="en-US" sz="800" b="1" dirty="0">
                <a:solidFill>
                  <a:schemeClr val="bg1"/>
                </a:solidFill>
                <a:latin typeface="+mn-ea"/>
              </a:rPr>
              <a:t>味わい：白・やや辛口・ミディアムボディ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6015" y="2875775"/>
            <a:ext cx="2484874" cy="461665"/>
          </a:xfrm>
          <a:prstGeom prst="rect">
            <a:avLst/>
          </a:prstGeom>
          <a:noFill/>
        </p:spPr>
        <p:txBody>
          <a:bodyPr wrap="square" rtlCol="0">
            <a:spAutoFit/>
          </a:bodyPr>
          <a:lstStyle/>
          <a:p>
            <a:r>
              <a:rPr kumimoji="1" lang="ja-JP" altLang="en-US" sz="1200" b="1" dirty="0">
                <a:solidFill>
                  <a:schemeClr val="bg1"/>
                </a:solidFill>
                <a:latin typeface="+mn-ea"/>
              </a:rPr>
              <a:t>グローバル品種とギリシャ固有品種による美しいブレンド</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ネメア</a:t>
            </a:r>
            <a:endParaRPr kumimoji="1" lang="en-US" altLang="ja-JP" sz="1000" b="1" dirty="0">
              <a:solidFill>
                <a:schemeClr val="bg1"/>
              </a:solidFill>
              <a:latin typeface="+mn-ea"/>
            </a:endParaRPr>
          </a:p>
          <a:p>
            <a:r>
              <a:rPr kumimoji="1" lang="ja-JP" altLang="en-US" sz="1000" b="1" dirty="0">
                <a:solidFill>
                  <a:schemeClr val="bg1"/>
                </a:solidFill>
                <a:latin typeface="+mn-ea"/>
              </a:rPr>
              <a:t>生産者　：パパイオアヌー</a:t>
            </a:r>
            <a:endParaRPr kumimoji="1" lang="en-US" altLang="ja-JP" sz="1000" b="1" dirty="0">
              <a:solidFill>
                <a:schemeClr val="bg1"/>
              </a:solidFill>
              <a:latin typeface="+mn-ea"/>
            </a:endParaRPr>
          </a:p>
          <a:p>
            <a:r>
              <a:rPr kumimoji="1" lang="ja-JP" altLang="en-US" sz="1000" b="1" dirty="0">
                <a:solidFill>
                  <a:schemeClr val="bg1"/>
                </a:solidFill>
                <a:latin typeface="+mn-ea"/>
              </a:rPr>
              <a:t>品種　　：ﾛﾃﾞｨﾃｨｽ </a:t>
            </a:r>
            <a:r>
              <a:rPr kumimoji="1" lang="en-US" altLang="ja-JP" sz="1000" b="1" dirty="0">
                <a:solidFill>
                  <a:schemeClr val="bg1"/>
                </a:solidFill>
                <a:latin typeface="+mn-ea"/>
              </a:rPr>
              <a:t>/ </a:t>
            </a:r>
            <a:r>
              <a:rPr kumimoji="1" lang="ja-JP" altLang="en-US" sz="1000" b="1" dirty="0">
                <a:solidFill>
                  <a:schemeClr val="bg1"/>
                </a:solidFill>
                <a:latin typeface="+mn-ea"/>
              </a:rPr>
              <a:t>ｿｰｳﾞｨﾆﾖﾝ･ﾌﾞﾗﾝ</a:t>
            </a:r>
          </a:p>
          <a:p>
            <a:r>
              <a:rPr kumimoji="1" lang="ja-JP" altLang="en-US" sz="1000" b="1" dirty="0">
                <a:solidFill>
                  <a:schemeClr val="bg1"/>
                </a:solidFill>
                <a:latin typeface="+mn-ea"/>
              </a:rPr>
              <a:t>味わい　：白・やや辛口・ミディアムボディ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4021856"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ネメア</a:t>
            </a:r>
            <a:endParaRPr kumimoji="1" lang="en-US" altLang="ja-JP" sz="1100" b="1" dirty="0">
              <a:solidFill>
                <a:schemeClr val="bg1"/>
              </a:solidFill>
              <a:latin typeface="+mn-ea"/>
            </a:endParaRPr>
          </a:p>
          <a:p>
            <a:r>
              <a:rPr kumimoji="1" lang="ja-JP" altLang="en-US" sz="1100" b="1" dirty="0">
                <a:solidFill>
                  <a:schemeClr val="bg1"/>
                </a:solidFill>
                <a:latin typeface="+mn-ea"/>
              </a:rPr>
              <a:t>生産者　：パパイオアヌー</a:t>
            </a:r>
            <a:endParaRPr kumimoji="1" lang="en-US" altLang="ja-JP" sz="1100" b="1" dirty="0">
              <a:solidFill>
                <a:schemeClr val="bg1"/>
              </a:solidFill>
              <a:latin typeface="+mn-ea"/>
            </a:endParaRPr>
          </a:p>
          <a:p>
            <a:r>
              <a:rPr kumimoji="1" lang="ja-JP" altLang="en-US" sz="1100" b="1" dirty="0">
                <a:solidFill>
                  <a:schemeClr val="bg1"/>
                </a:solidFill>
                <a:latin typeface="+mn-ea"/>
              </a:rPr>
              <a:t>品種　　：ロディティス </a:t>
            </a:r>
            <a:r>
              <a:rPr kumimoji="1" lang="en-US" altLang="ja-JP" sz="1100" b="1" dirty="0">
                <a:solidFill>
                  <a:schemeClr val="bg1"/>
                </a:solidFill>
                <a:latin typeface="+mn-ea"/>
              </a:rPr>
              <a:t>/ </a:t>
            </a:r>
            <a:r>
              <a:rPr kumimoji="1" lang="ja-JP" altLang="en-US" sz="1100" b="1" dirty="0">
                <a:solidFill>
                  <a:schemeClr val="bg1"/>
                </a:solidFill>
                <a:latin typeface="+mn-ea"/>
              </a:rPr>
              <a:t>ソーヴィニヨン・ブラン</a:t>
            </a:r>
          </a:p>
          <a:p>
            <a:r>
              <a:rPr kumimoji="1" lang="ja-JP" altLang="en-US" sz="1100" b="1" dirty="0">
                <a:solidFill>
                  <a:schemeClr val="bg1"/>
                </a:solidFill>
                <a:latin typeface="+mn-ea"/>
              </a:rPr>
              <a:t>味わい　：白・やや辛口・ミディアムボディ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3969806"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ネメア</a:t>
            </a:r>
            <a:endParaRPr kumimoji="1" lang="en-US" altLang="ja-JP" sz="1100" b="1" dirty="0">
              <a:solidFill>
                <a:schemeClr val="bg1"/>
              </a:solidFill>
              <a:latin typeface="+mn-ea"/>
            </a:endParaRPr>
          </a:p>
          <a:p>
            <a:r>
              <a:rPr kumimoji="1" lang="ja-JP" altLang="en-US" sz="1100" b="1" dirty="0">
                <a:solidFill>
                  <a:schemeClr val="bg1"/>
                </a:solidFill>
                <a:latin typeface="+mn-ea"/>
              </a:rPr>
              <a:t>生産者　：パパイオアヌー</a:t>
            </a:r>
            <a:endParaRPr kumimoji="1" lang="en-US" altLang="ja-JP" sz="1100" b="1">
              <a:solidFill>
                <a:schemeClr val="bg1"/>
              </a:solidFill>
              <a:latin typeface="+mn-ea"/>
            </a:endParaRPr>
          </a:p>
          <a:p>
            <a:r>
              <a:rPr kumimoji="1" lang="ja-JP" altLang="en-US" sz="1100" b="1">
                <a:solidFill>
                  <a:schemeClr val="bg1"/>
                </a:solidFill>
                <a:latin typeface="+mn-ea"/>
              </a:rPr>
              <a:t>品種　　</a:t>
            </a:r>
            <a:r>
              <a:rPr kumimoji="1" lang="ja-JP" altLang="en-US" sz="1100" b="1" dirty="0">
                <a:solidFill>
                  <a:schemeClr val="bg1"/>
                </a:solidFill>
                <a:latin typeface="+mn-ea"/>
              </a:rPr>
              <a:t>：ロディティス </a:t>
            </a:r>
            <a:r>
              <a:rPr kumimoji="1" lang="en-US" altLang="ja-JP" sz="1100" b="1" dirty="0">
                <a:solidFill>
                  <a:schemeClr val="bg1"/>
                </a:solidFill>
                <a:latin typeface="+mn-ea"/>
              </a:rPr>
              <a:t>/ </a:t>
            </a:r>
            <a:r>
              <a:rPr kumimoji="1" lang="ja-JP" altLang="en-US" sz="1100" b="1" dirty="0">
                <a:solidFill>
                  <a:schemeClr val="bg1"/>
                </a:solidFill>
                <a:latin typeface="+mn-ea"/>
              </a:rPr>
              <a:t>ソーヴィニヨン・ブラン</a:t>
            </a:r>
          </a:p>
          <a:p>
            <a:r>
              <a:rPr kumimoji="1" lang="ja-JP" altLang="en-US" sz="1100" b="1" dirty="0">
                <a:solidFill>
                  <a:schemeClr val="bg1"/>
                </a:solidFill>
                <a:latin typeface="+mn-ea"/>
              </a:rPr>
              <a:t>味わい　：白・やや辛口・ミディアムボディ</a:t>
            </a:r>
          </a:p>
        </p:txBody>
      </p:sp>
      <p:grpSp>
        <p:nvGrpSpPr>
          <p:cNvPr id="67" name="グループ化 66">
            <a:extLst>
              <a:ext uri="{FF2B5EF4-FFF2-40B4-BE49-F238E27FC236}">
                <a16:creationId xmlns:a16="http://schemas.microsoft.com/office/drawing/2014/main" id="{869B0F9F-C678-48B5-9FA9-DECBB3724489}"/>
              </a:ext>
            </a:extLst>
          </p:cNvPr>
          <p:cNvGrpSpPr/>
          <p:nvPr/>
        </p:nvGrpSpPr>
        <p:grpSpPr>
          <a:xfrm>
            <a:off x="6407636" y="4240154"/>
            <a:ext cx="481732" cy="221920"/>
            <a:chOff x="6752865" y="4253770"/>
            <a:chExt cx="481732" cy="221920"/>
          </a:xfrm>
        </p:grpSpPr>
        <p:sp>
          <p:nvSpPr>
            <p:cNvPr id="68" name="四角形: 角を丸くする 67">
              <a:extLst>
                <a:ext uri="{FF2B5EF4-FFF2-40B4-BE49-F238E27FC236}">
                  <a16:creationId xmlns:a16="http://schemas.microsoft.com/office/drawing/2014/main" id="{92631D12-E871-4610-A057-DD25BB8E0323}"/>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0" name="テキスト ボックス 69">
              <a:extLst>
                <a:ext uri="{FF2B5EF4-FFF2-40B4-BE49-F238E27FC236}">
                  <a16:creationId xmlns:a16="http://schemas.microsoft.com/office/drawing/2014/main" id="{08567709-DF0D-43B7-8E12-876DF7210719}"/>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9" name="グループ化 78">
            <a:extLst>
              <a:ext uri="{FF2B5EF4-FFF2-40B4-BE49-F238E27FC236}">
                <a16:creationId xmlns:a16="http://schemas.microsoft.com/office/drawing/2014/main" id="{FB02C387-7EDA-499D-9592-54084788AD1F}"/>
              </a:ext>
            </a:extLst>
          </p:cNvPr>
          <p:cNvGrpSpPr/>
          <p:nvPr/>
        </p:nvGrpSpPr>
        <p:grpSpPr>
          <a:xfrm>
            <a:off x="6398579" y="2008162"/>
            <a:ext cx="392268" cy="183496"/>
            <a:chOff x="6398579" y="2008162"/>
            <a:chExt cx="392268" cy="183496"/>
          </a:xfrm>
        </p:grpSpPr>
        <p:sp>
          <p:nvSpPr>
            <p:cNvPr id="90" name="四角形: 角を丸くする 89">
              <a:extLst>
                <a:ext uri="{FF2B5EF4-FFF2-40B4-BE49-F238E27FC236}">
                  <a16:creationId xmlns:a16="http://schemas.microsoft.com/office/drawing/2014/main" id="{D5567282-543A-485E-9EC0-2FFD82A06C2E}"/>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A5FCA75D-310E-4B6B-92C3-126383639291}"/>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8" name="グループ化 97">
            <a:extLst>
              <a:ext uri="{FF2B5EF4-FFF2-40B4-BE49-F238E27FC236}">
                <a16:creationId xmlns:a16="http://schemas.microsoft.com/office/drawing/2014/main" id="{DF53CB98-A2AB-49D9-A377-1D233A3E0785}"/>
              </a:ext>
            </a:extLst>
          </p:cNvPr>
          <p:cNvGrpSpPr/>
          <p:nvPr/>
        </p:nvGrpSpPr>
        <p:grpSpPr>
          <a:xfrm>
            <a:off x="6564443" y="7433712"/>
            <a:ext cx="481732" cy="221920"/>
            <a:chOff x="7898818" y="7419868"/>
            <a:chExt cx="481732" cy="221920"/>
          </a:xfrm>
        </p:grpSpPr>
        <p:sp>
          <p:nvSpPr>
            <p:cNvPr id="102" name="四角形: 角を丸くする 101">
              <a:extLst>
                <a:ext uri="{FF2B5EF4-FFF2-40B4-BE49-F238E27FC236}">
                  <a16:creationId xmlns:a16="http://schemas.microsoft.com/office/drawing/2014/main" id="{CB17F22A-F786-4888-A7CC-12C01963D0B5}"/>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F5752E70-A34F-4582-8135-5822C2C82FE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3" name="テキスト ボックス 112">
            <a:extLst>
              <a:ext uri="{FF2B5EF4-FFF2-40B4-BE49-F238E27FC236}">
                <a16:creationId xmlns:a16="http://schemas.microsoft.com/office/drawing/2014/main" id="{5D4E8D64-450E-4714-892E-7189F3BE7EE1}"/>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4" name="グループ化 113">
            <a:extLst>
              <a:ext uri="{FF2B5EF4-FFF2-40B4-BE49-F238E27FC236}">
                <a16:creationId xmlns:a16="http://schemas.microsoft.com/office/drawing/2014/main" id="{99D70DD5-07AC-4228-89DC-7D474C6301CC}"/>
              </a:ext>
            </a:extLst>
          </p:cNvPr>
          <p:cNvGrpSpPr/>
          <p:nvPr/>
        </p:nvGrpSpPr>
        <p:grpSpPr>
          <a:xfrm>
            <a:off x="776680" y="1984185"/>
            <a:ext cx="724955" cy="190091"/>
            <a:chOff x="776680" y="1984185"/>
            <a:chExt cx="724955" cy="190091"/>
          </a:xfrm>
        </p:grpSpPr>
        <p:sp>
          <p:nvSpPr>
            <p:cNvPr id="115" name="四角形: 角を丸くする 114">
              <a:extLst>
                <a:ext uri="{FF2B5EF4-FFF2-40B4-BE49-F238E27FC236}">
                  <a16:creationId xmlns:a16="http://schemas.microsoft.com/office/drawing/2014/main" id="{10DB7A10-0C3F-4618-A06F-41786D4CD46A}"/>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6" name="テキスト ボックス 115">
              <a:extLst>
                <a:ext uri="{FF2B5EF4-FFF2-40B4-BE49-F238E27FC236}">
                  <a16:creationId xmlns:a16="http://schemas.microsoft.com/office/drawing/2014/main" id="{58972F0D-DBBB-45BC-9A65-F9898E24D4B5}"/>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7" name="グループ化 116">
            <a:extLst>
              <a:ext uri="{FF2B5EF4-FFF2-40B4-BE49-F238E27FC236}">
                <a16:creationId xmlns:a16="http://schemas.microsoft.com/office/drawing/2014/main" id="{A66100E8-9925-4F16-AAFB-6DD19EDFE8EB}"/>
              </a:ext>
            </a:extLst>
          </p:cNvPr>
          <p:cNvGrpSpPr/>
          <p:nvPr/>
        </p:nvGrpSpPr>
        <p:grpSpPr>
          <a:xfrm>
            <a:off x="886113" y="4111950"/>
            <a:ext cx="469661" cy="351506"/>
            <a:chOff x="860269" y="4063164"/>
            <a:chExt cx="469661" cy="351506"/>
          </a:xfrm>
        </p:grpSpPr>
        <p:sp>
          <p:nvSpPr>
            <p:cNvPr id="118" name="四角形: 角を丸くする 117">
              <a:extLst>
                <a:ext uri="{FF2B5EF4-FFF2-40B4-BE49-F238E27FC236}">
                  <a16:creationId xmlns:a16="http://schemas.microsoft.com/office/drawing/2014/main" id="{09DA7E9C-2744-4A0E-AFB1-0B7C918631B3}"/>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15FAA76C-A7FE-4A38-A2A6-ADA4AE770B13}"/>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0" name="テキスト ボックス 119">
            <a:extLst>
              <a:ext uri="{FF2B5EF4-FFF2-40B4-BE49-F238E27FC236}">
                <a16:creationId xmlns:a16="http://schemas.microsoft.com/office/drawing/2014/main" id="{7CF35A11-9977-446A-A6E1-556A5ADAFB11}"/>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\3,400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\3,740)</a:t>
            </a:r>
            <a:endParaRPr kumimoji="1" lang="ja-JP" altLang="en-US" sz="1900" b="1" dirty="0">
              <a:solidFill>
                <a:schemeClr val="bg1"/>
              </a:solidFill>
              <a:latin typeface="+mn-ea"/>
            </a:endParaRPr>
          </a:p>
        </p:txBody>
      </p:sp>
      <p:grpSp>
        <p:nvGrpSpPr>
          <p:cNvPr id="121" name="グループ化 120">
            <a:extLst>
              <a:ext uri="{FF2B5EF4-FFF2-40B4-BE49-F238E27FC236}">
                <a16:creationId xmlns:a16="http://schemas.microsoft.com/office/drawing/2014/main" id="{4A074E55-3E82-4E09-AD0F-62CDFA8B27D8}"/>
              </a:ext>
            </a:extLst>
          </p:cNvPr>
          <p:cNvGrpSpPr/>
          <p:nvPr/>
        </p:nvGrpSpPr>
        <p:grpSpPr>
          <a:xfrm>
            <a:off x="1039691" y="7280622"/>
            <a:ext cx="632166" cy="400110"/>
            <a:chOff x="1039691" y="7280622"/>
            <a:chExt cx="632166" cy="400110"/>
          </a:xfrm>
        </p:grpSpPr>
        <p:sp>
          <p:nvSpPr>
            <p:cNvPr id="122" name="四角形: 角を丸くする 121">
              <a:extLst>
                <a:ext uri="{FF2B5EF4-FFF2-40B4-BE49-F238E27FC236}">
                  <a16:creationId xmlns:a16="http://schemas.microsoft.com/office/drawing/2014/main" id="{1FFA36B4-DF77-47BC-82AE-6F515C76A914}"/>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E99A29B2-46A5-4AD4-9734-858F94265A40}"/>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4F2BC43F-4326-4530-964C-B6FC2204C229}"/>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\3,400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\3,740)</a:t>
            </a:r>
          </a:p>
        </p:txBody>
      </p:sp>
      <p:sp>
        <p:nvSpPr>
          <p:cNvPr id="125" name="テキスト ボックス 124">
            <a:extLst>
              <a:ext uri="{FF2B5EF4-FFF2-40B4-BE49-F238E27FC236}">
                <a16:creationId xmlns:a16="http://schemas.microsoft.com/office/drawing/2014/main" id="{C55B62E4-169E-4C52-ABA5-846C2E03250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3,740</a:t>
            </a:r>
            <a:endParaRPr kumimoji="1" lang="ja-JP" altLang="en-US" sz="2000" b="1" dirty="0">
              <a:solidFill>
                <a:schemeClr val="bg1"/>
              </a:solidFill>
              <a:latin typeface="+mn-ea"/>
            </a:endParaRPr>
          </a:p>
        </p:txBody>
      </p:sp>
      <p:pic>
        <p:nvPicPr>
          <p:cNvPr id="4" name="図 3" descr="複数のボトル&#10;&#10;AI によって生成されたコンテンツは間違っている可能性があります。">
            <a:extLst>
              <a:ext uri="{FF2B5EF4-FFF2-40B4-BE49-F238E27FC236}">
                <a16:creationId xmlns:a16="http://schemas.microsoft.com/office/drawing/2014/main" id="{9CE9F6BA-BF24-1487-C873-4C26AFA59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472" y="4951844"/>
            <a:ext cx="699847" cy="2571048"/>
          </a:xfrm>
          <a:prstGeom prst="rect">
            <a:avLst/>
          </a:prstGeom>
        </p:spPr>
      </p:pic>
      <p:pic>
        <p:nvPicPr>
          <p:cNvPr id="5" name="図 4" descr="複数のボトル&#10;&#10;AI によって生成されたコンテンツは間違っている可能性があります。">
            <a:extLst>
              <a:ext uri="{FF2B5EF4-FFF2-40B4-BE49-F238E27FC236}">
                <a16:creationId xmlns:a16="http://schemas.microsoft.com/office/drawing/2014/main" id="{F54EEE49-755E-E998-530E-EC6955016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00" y="4951844"/>
            <a:ext cx="699847" cy="2571048"/>
          </a:xfrm>
          <a:prstGeom prst="rect">
            <a:avLst/>
          </a:prstGeom>
        </p:spPr>
      </p:pic>
      <p:pic>
        <p:nvPicPr>
          <p:cNvPr id="6" name="図 5" descr="複数のボトル&#10;&#10;AI によって生成されたコンテンツは間違っている可能性があります。">
            <a:extLst>
              <a:ext uri="{FF2B5EF4-FFF2-40B4-BE49-F238E27FC236}">
                <a16:creationId xmlns:a16="http://schemas.microsoft.com/office/drawing/2014/main" id="{1934A69C-A36E-5B69-C4EA-7D91EF7C55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114" y="2676071"/>
            <a:ext cx="475026" cy="1745116"/>
          </a:xfrm>
          <a:prstGeom prst="rect">
            <a:avLst/>
          </a:prstGeom>
        </p:spPr>
      </p:pic>
      <p:pic>
        <p:nvPicPr>
          <p:cNvPr id="7" name="図 6" descr="複数のボトル&#10;&#10;AI によって生成されたコンテンツは間違っている可能性があります。">
            <a:extLst>
              <a:ext uri="{FF2B5EF4-FFF2-40B4-BE49-F238E27FC236}">
                <a16:creationId xmlns:a16="http://schemas.microsoft.com/office/drawing/2014/main" id="{51B6002C-617C-DC59-D31C-BE8B0275B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75" y="2676071"/>
            <a:ext cx="475026" cy="1745116"/>
          </a:xfrm>
          <a:prstGeom prst="rect">
            <a:avLst/>
          </a:prstGeom>
        </p:spPr>
      </p:pic>
      <p:pic>
        <p:nvPicPr>
          <p:cNvPr id="8" name="図 7" descr="複数のボトル&#10;&#10;AI によって生成されたコンテンツは間違っている可能性があります。">
            <a:extLst>
              <a:ext uri="{FF2B5EF4-FFF2-40B4-BE49-F238E27FC236}">
                <a16:creationId xmlns:a16="http://schemas.microsoft.com/office/drawing/2014/main" id="{06F34F76-73AA-DA48-48A5-600BD523A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110" y="798622"/>
            <a:ext cx="366672" cy="1347053"/>
          </a:xfrm>
          <a:prstGeom prst="rect">
            <a:avLst/>
          </a:prstGeom>
        </p:spPr>
      </p:pic>
      <p:pic>
        <p:nvPicPr>
          <p:cNvPr id="9" name="図 8" descr="複数のボトル&#10;&#10;AI によって生成されたコンテンツは間違っている可能性があります。">
            <a:extLst>
              <a:ext uri="{FF2B5EF4-FFF2-40B4-BE49-F238E27FC236}">
                <a16:creationId xmlns:a16="http://schemas.microsoft.com/office/drawing/2014/main" id="{83A510C6-49B9-04AB-B886-9F27E88EF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32" y="746938"/>
            <a:ext cx="366672" cy="1347053"/>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TotalTime>
  <Words>354</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97</cp:revision>
  <cp:lastPrinted>2023-09-14T05:14:23Z</cp:lastPrinted>
  <dcterms:created xsi:type="dcterms:W3CDTF">2021-10-01T15:02:20Z</dcterms:created>
  <dcterms:modified xsi:type="dcterms:W3CDTF">2025-08-19T07:44:56Z</dcterms:modified>
</cp:coreProperties>
</file>