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770688" cy="9902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>
        <p:scale>
          <a:sx n="100" d="100"/>
          <a:sy n="100" d="100"/>
        </p:scale>
        <p:origin x="-380" y="-2500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965" cy="49686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7" y="1"/>
            <a:ext cx="2933965" cy="49686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8250"/>
            <a:ext cx="4684712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69" y="4765735"/>
            <a:ext cx="5416550" cy="3899237"/>
          </a:xfrm>
          <a:prstGeom prst="rect">
            <a:avLst/>
          </a:prstGeom>
        </p:spPr>
        <p:txBody>
          <a:bodyPr vert="horz" lIns="91038" tIns="45519" rIns="91038" bIns="45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5966"/>
            <a:ext cx="2933965" cy="496860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7" y="9405966"/>
            <a:ext cx="2933965" cy="496860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8250"/>
            <a:ext cx="4684712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4710581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664465"/>
            <a:ext cx="205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ポール・シャンボワ・ブリュット・プルミエ・クリュ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37376" y="967738"/>
            <a:ext cx="232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schemeClr val="bg1"/>
                </a:solidFill>
              </a:rPr>
              <a:t>”ハレの日”にワンランク上の</a:t>
            </a:r>
            <a:endParaRPr lang="en-US" altLang="ja-JP" sz="900" b="1" dirty="0">
              <a:solidFill>
                <a:schemeClr val="bg1"/>
              </a:solidFill>
            </a:endParaRPr>
          </a:p>
          <a:p>
            <a:r>
              <a:rPr lang="en-US" altLang="ja-JP" sz="900" b="1" dirty="0">
                <a:solidFill>
                  <a:schemeClr val="bg1"/>
                </a:solidFill>
              </a:rPr>
              <a:t>                                     </a:t>
            </a:r>
            <a:r>
              <a:rPr lang="ja-JP" altLang="en-US" sz="900" b="1" dirty="0">
                <a:solidFill>
                  <a:schemeClr val="bg1"/>
                </a:solidFill>
              </a:rPr>
              <a:t>シャンパーニュを！</a:t>
            </a:r>
            <a:endParaRPr kumimoji="1" lang="ja-JP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シャンパーニュ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級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生産者：ポール・シャンボワ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：ﾋﾟﾉ・ﾑﾆｴ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496129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シャンパーニュ１級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：ポール・シャンボワ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：ﾋﾟﾉ・ﾑﾆｴ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625588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05E392-F3A7-4062-98D3-AC993DAECD3A}"/>
              </a:ext>
            </a:extLst>
          </p:cNvPr>
          <p:cNvSpPr txBox="1"/>
          <p:nvPr/>
        </p:nvSpPr>
        <p:spPr>
          <a:xfrm>
            <a:off x="6039408" y="1393887"/>
            <a:ext cx="221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級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生産者：ポール・シャンボワ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：ﾋﾟﾉ・ﾑﾆｴ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FF0156D-B236-4AE5-ABB6-0B11D448F081}"/>
              </a:ext>
            </a:extLst>
          </p:cNvPr>
          <p:cNvSpPr txBox="1"/>
          <p:nvPr/>
        </p:nvSpPr>
        <p:spPr>
          <a:xfrm>
            <a:off x="1005226" y="4707517"/>
            <a:ext cx="444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ポール・シャンボワ・ブリュット・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プルミエ・クリュ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221E02C-FCAF-418D-8ED3-02EB3E78F20E}"/>
              </a:ext>
            </a:extLst>
          </p:cNvPr>
          <p:cNvSpPr txBox="1"/>
          <p:nvPr/>
        </p:nvSpPr>
        <p:spPr>
          <a:xfrm>
            <a:off x="6407636" y="5329943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</a:rPr>
              <a:t>”ハレの日”にワンランク上のシャンパーニュを！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297CBCC-C6D3-40AF-A4F2-A2136B3F0040}"/>
              </a:ext>
            </a:extLst>
          </p:cNvPr>
          <p:cNvSpPr txBox="1"/>
          <p:nvPr/>
        </p:nvSpPr>
        <p:spPr>
          <a:xfrm>
            <a:off x="1082245" y="56191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ポール・シャンボワ・ブリュット・プルミエクリュはエペルネ地方のブドウを使用。淡い黄金色と繊細な泡立ちが際立ちます。白や黄色系のフルーツ、春の花のようなエレガントでフレッシュなアロマ、バランスの取れた酸とトースト香とミネラルの繊細なニュアンスを伴う複雑な風味は、”ハレの日”に最適です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1DFA624A-0F90-4041-98F3-9AB5556EE95F}"/>
              </a:ext>
            </a:extLst>
          </p:cNvPr>
          <p:cNvSpPr txBox="1"/>
          <p:nvPr/>
        </p:nvSpPr>
        <p:spPr>
          <a:xfrm>
            <a:off x="6419223" y="6511379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級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：ポール・シャンボワ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：ﾋﾟﾉ・ﾑﾆｴ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40D1DB7-3AC3-428C-9DDB-2BA13786D580}"/>
              </a:ext>
            </a:extLst>
          </p:cNvPr>
          <p:cNvSpPr txBox="1"/>
          <p:nvPr/>
        </p:nvSpPr>
        <p:spPr>
          <a:xfrm>
            <a:off x="874109" y="3381628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シャンパーニュ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級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：ポール・シャンボワ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：ﾋﾟﾉ・ﾑﾆｴ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BB523C1-D773-4C0B-9BEC-C3FC5704DBF6}"/>
              </a:ext>
            </a:extLst>
          </p:cNvPr>
          <p:cNvSpPr txBox="1"/>
          <p:nvPr/>
        </p:nvSpPr>
        <p:spPr>
          <a:xfrm>
            <a:off x="6231836" y="3431961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シャンパーニュ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級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：ポール・シャンボワ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：ﾋﾟﾉ・ﾑﾆｴ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4758604-183B-4D25-B7F8-C94C76E538A3}"/>
              </a:ext>
            </a:extLst>
          </p:cNvPr>
          <p:cNvSpPr txBox="1"/>
          <p:nvPr/>
        </p:nvSpPr>
        <p:spPr>
          <a:xfrm>
            <a:off x="6003907" y="726357"/>
            <a:ext cx="21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ポール・シャンボワ・ブリュット・プルミエ・クリュ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F3E08B6-B7BE-4623-B8DE-A64CEB67B887}"/>
              </a:ext>
            </a:extLst>
          </p:cNvPr>
          <p:cNvSpPr txBox="1"/>
          <p:nvPr/>
        </p:nvSpPr>
        <p:spPr>
          <a:xfrm>
            <a:off x="6003907" y="1030050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schemeClr val="bg1"/>
                </a:solidFill>
              </a:rPr>
              <a:t>”ハレの日”にワンランク上の</a:t>
            </a:r>
            <a:endParaRPr lang="en-US" altLang="ja-JP" sz="900" b="1" dirty="0">
              <a:solidFill>
                <a:schemeClr val="bg1"/>
              </a:solidFill>
            </a:endParaRPr>
          </a:p>
          <a:p>
            <a:r>
              <a:rPr lang="en-US" altLang="ja-JP" sz="900" b="1">
                <a:solidFill>
                  <a:schemeClr val="bg1"/>
                </a:solidFill>
              </a:rPr>
              <a:t>                                    </a:t>
            </a:r>
            <a:r>
              <a:rPr lang="ja-JP" altLang="en-US" sz="900" b="1">
                <a:solidFill>
                  <a:schemeClr val="bg1"/>
                </a:solidFill>
              </a:rPr>
              <a:t>シャンパーニュを！</a:t>
            </a:r>
            <a:endParaRPr kumimoji="1" lang="ja-JP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6271FA1-ED9B-4650-B74A-D51D2D6913D7}"/>
              </a:ext>
            </a:extLst>
          </p:cNvPr>
          <p:cNvSpPr txBox="1"/>
          <p:nvPr/>
        </p:nvSpPr>
        <p:spPr>
          <a:xfrm>
            <a:off x="765028" y="2401189"/>
            <a:ext cx="308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ポール・シャンボワ・ブリュット・プルミエ・クリュ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CA67432-702C-4B73-98FD-C89A9685A3ED}"/>
              </a:ext>
            </a:extLst>
          </p:cNvPr>
          <p:cNvSpPr txBox="1"/>
          <p:nvPr/>
        </p:nvSpPr>
        <p:spPr>
          <a:xfrm>
            <a:off x="6097643" y="2428491"/>
            <a:ext cx="307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ポール・シャンボワ・ブリュット・プルミエ・クリュ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05D5F7E-3EAA-48AF-83FD-98B1E069892B}"/>
              </a:ext>
            </a:extLst>
          </p:cNvPr>
          <p:cNvSpPr txBox="1"/>
          <p:nvPr/>
        </p:nvSpPr>
        <p:spPr>
          <a:xfrm>
            <a:off x="860265" y="2877425"/>
            <a:ext cx="26512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</a:rPr>
              <a:t>”ハレの日”にワンランク上の</a:t>
            </a:r>
            <a:endParaRPr lang="en-US" altLang="ja-JP" sz="1050" b="1" dirty="0">
              <a:solidFill>
                <a:schemeClr val="bg1"/>
              </a:solidFill>
            </a:endParaRPr>
          </a:p>
          <a:p>
            <a:r>
              <a:rPr lang="en-US" altLang="ja-JP" sz="1050" b="1" dirty="0">
                <a:solidFill>
                  <a:schemeClr val="bg1"/>
                </a:solidFill>
              </a:rPr>
              <a:t>                                          </a:t>
            </a:r>
            <a:r>
              <a:rPr lang="ja-JP" altLang="en-US" sz="1050" b="1" dirty="0">
                <a:solidFill>
                  <a:schemeClr val="bg1"/>
                </a:solidFill>
              </a:rPr>
              <a:t>シャンパーニュを！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0B81FD0-0FFB-48B8-A8D9-B3613C005904}"/>
              </a:ext>
            </a:extLst>
          </p:cNvPr>
          <p:cNvSpPr txBox="1"/>
          <p:nvPr/>
        </p:nvSpPr>
        <p:spPr>
          <a:xfrm>
            <a:off x="6192088" y="2910142"/>
            <a:ext cx="28566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</a:rPr>
              <a:t>”ハレの日”にワンランク上の</a:t>
            </a:r>
            <a:endParaRPr lang="en-US" altLang="ja-JP" sz="1050" b="1" dirty="0">
              <a:solidFill>
                <a:schemeClr val="bg1"/>
              </a:solidFill>
            </a:endParaRPr>
          </a:p>
          <a:p>
            <a:r>
              <a:rPr lang="en-US" altLang="ja-JP" sz="1050" b="1" dirty="0">
                <a:solidFill>
                  <a:schemeClr val="bg1"/>
                </a:solidFill>
              </a:rPr>
              <a:t>                                          </a:t>
            </a:r>
            <a:r>
              <a:rPr lang="ja-JP" altLang="en-US" sz="1050" b="1" dirty="0">
                <a:solidFill>
                  <a:schemeClr val="bg1"/>
                </a:solidFill>
              </a:rPr>
              <a:t>シャンパーニュを！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AE81C040-982A-4AB6-BFFB-C93B86C2F12C}"/>
              </a:ext>
            </a:extLst>
          </p:cNvPr>
          <p:cNvSpPr txBox="1"/>
          <p:nvPr/>
        </p:nvSpPr>
        <p:spPr>
          <a:xfrm>
            <a:off x="1031831" y="5281453"/>
            <a:ext cx="40601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</a:rPr>
              <a:t>”ハレの日”にワンランク上のシャンパーニュを！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5CCCD30-584A-4A5A-BD1F-2475EF1C9EFD}"/>
              </a:ext>
            </a:extLst>
          </p:cNvPr>
          <p:cNvSpPr txBox="1"/>
          <p:nvPr/>
        </p:nvSpPr>
        <p:spPr>
          <a:xfrm>
            <a:off x="6420049" y="5610391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ポール・シャンボワ・ブリュット・プルミエクリュはエペルネ地方のブドウを使用。淡い黄金色と繊細な泡立ちが際立ちます。白や黄色系のフルーツ、春の花のようなエレガントでフレッシュなアロマ、バランスの取れた酸とトースト香とミネラルの繊細なニュアンスを伴う複雑な風味は、”ハレの日”に最適です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A64E89-4254-4F17-9958-1851BB28E3BA}"/>
              </a:ext>
            </a:extLst>
          </p:cNvPr>
          <p:cNvSpPr txBox="1"/>
          <p:nvPr/>
        </p:nvSpPr>
        <p:spPr>
          <a:xfrm>
            <a:off x="6319439" y="4709818"/>
            <a:ext cx="432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ポール・シャンボワ・ブリュット・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プルミエ・クリュ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93E4F831-F97B-406B-BDFE-45F02185D552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6785D000-C946-4E22-BE21-13693A693AB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1F659377-A685-4019-A7C3-34D449377FCA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AE11C37D-84B4-4AD5-9F6D-7CC0357C4EDC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C6C918E2-2507-4B2D-9553-57E54618E84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EB11F280-C079-42CA-A42B-9812E3AD967C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C8C75336-5136-4F93-8177-E63C153033B3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1413FDD-B2E5-4E3E-98F1-764ED3A8F031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1EF2EA4C-CCD9-4B55-9096-31F1E81A5419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27BF68A4-CE65-41D4-9630-1D2F5B1A2C1B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7B6F712B-58C9-4608-8F68-D6CDA93C5193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BC499BDD-873C-47CA-A11D-08C8ACB5DEA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D4633CB-C7F4-4EB5-BAD7-1E4DEE5EF458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E1E0FC12-AAAE-49B9-98B7-6F7A1350992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3E8714FA-AA64-404E-B0E2-995FDF06D624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D71331A7-2DD4-490F-B3F8-257DBCE474B9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B3D1D9C-8A57-41C1-821C-2300B97F0C33}"/>
              </a:ext>
            </a:extLst>
          </p:cNvPr>
          <p:cNvSpPr txBox="1"/>
          <p:nvPr/>
        </p:nvSpPr>
        <p:spPr>
          <a:xfrm>
            <a:off x="1307677" y="4120808"/>
            <a:ext cx="255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\11,000 (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税込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\12,100)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7776DEF1-9CF8-442F-AE0C-7920DFC6322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502BE7A7-0E99-430F-B89B-F3B6D1C52A9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77C20AE7-4AFA-44AD-B55F-74CD9A1139CB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B52E1290-0C88-47C3-844F-5C04A0892582}"/>
              </a:ext>
            </a:extLst>
          </p:cNvPr>
          <p:cNvSpPr txBox="1"/>
          <p:nvPr/>
        </p:nvSpPr>
        <p:spPr>
          <a:xfrm>
            <a:off x="1659118" y="7295006"/>
            <a:ext cx="365382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\11,000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 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\12,100)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6A34BB64-F0FC-4765-ABCB-DAEBFFC99442}"/>
              </a:ext>
            </a:extLst>
          </p:cNvPr>
          <p:cNvSpPr txBox="1"/>
          <p:nvPr/>
        </p:nvSpPr>
        <p:spPr>
          <a:xfrm>
            <a:off x="1342116" y="1857116"/>
            <a:ext cx="95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12,100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図 4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83E9BBC-75D2-57C8-F3B7-2C4DA2C93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" y="748779"/>
            <a:ext cx="912062" cy="1368093"/>
          </a:xfrm>
          <a:prstGeom prst="rect">
            <a:avLst/>
          </a:prstGeom>
        </p:spPr>
      </p:pic>
      <p:pic>
        <p:nvPicPr>
          <p:cNvPr id="7" name="図 6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95F8F0A-26C8-0153-6B66-933CAD1E7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98" y="806174"/>
            <a:ext cx="912062" cy="1368093"/>
          </a:xfrm>
          <a:prstGeom prst="rect">
            <a:avLst/>
          </a:prstGeom>
        </p:spPr>
      </p:pic>
      <p:pic>
        <p:nvPicPr>
          <p:cNvPr id="8" name="図 7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6B1FCCD-8A1F-814B-52FC-DBB3EB477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2" y="2600966"/>
            <a:ext cx="1253864" cy="1880796"/>
          </a:xfrm>
          <a:prstGeom prst="rect">
            <a:avLst/>
          </a:prstGeom>
        </p:spPr>
      </p:pic>
      <p:pic>
        <p:nvPicPr>
          <p:cNvPr id="9" name="図 8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C2D0BFB-A460-94C9-0C30-AE8A65AF9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09" y="2596726"/>
            <a:ext cx="1253864" cy="1880796"/>
          </a:xfrm>
          <a:prstGeom prst="rect">
            <a:avLst/>
          </a:prstGeom>
        </p:spPr>
      </p:pic>
      <p:pic>
        <p:nvPicPr>
          <p:cNvPr id="10" name="図 9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77CC65E-EA39-0544-D49F-E782B70EF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85" y="4777565"/>
            <a:ext cx="1763305" cy="2956523"/>
          </a:xfrm>
          <a:prstGeom prst="rect">
            <a:avLst/>
          </a:prstGeom>
        </p:spPr>
      </p:pic>
      <p:pic>
        <p:nvPicPr>
          <p:cNvPr id="11" name="図 10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4762D4-D605-DDEC-14A8-4CEBE0433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15" y="4771428"/>
            <a:ext cx="1763305" cy="29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1442</TotalTime>
  <Words>497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101</cp:revision>
  <cp:lastPrinted>2023-08-14T08:05:28Z</cp:lastPrinted>
  <dcterms:created xsi:type="dcterms:W3CDTF">2021-10-01T15:02:20Z</dcterms:created>
  <dcterms:modified xsi:type="dcterms:W3CDTF">2025-08-15T08:43:39Z</dcterms:modified>
</cp:coreProperties>
</file>