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92" d="100"/>
          <a:sy n="92" d="100"/>
        </p:scale>
        <p:origin x="1494" y="18"/>
      </p:cViewPr>
      <p:guideLst>
        <p:guide orient="horz" pos="2472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2025/6/25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376517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14794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743404" y="752475"/>
            <a:ext cx="19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ブルゴーニュ・シャルドネ・レ・ドレソル・ロミュアルド・ヴァロ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779222" y="134957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生産者：アンドレ・ゴワショ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819545" y="1336577"/>
            <a:ext cx="1834979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72251" y="5544258"/>
            <a:ext cx="4041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ムルソー村にある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0.6ha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の畑から造られるブルゴーニュ・シャルドネ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ムルソーには一部、他所から土を搬入した場所がありムルソーを名乗れない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)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。土壌は主に粘土質で少量の石灰岩が混ざっている。発酵はステンレスタンクにて行い、熟成はオーク樽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60%(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内・新樽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30%)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とステンレスタンク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40%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。伝統的ムルソーにも引けを取らない力強い味わい。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89867" y="553247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89867" y="652607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48" y="553247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13706" y="651661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9153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0101" y="7076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133833" y="1369740"/>
            <a:ext cx="1829206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583943E-4062-48AA-90CC-7168A48130D4}"/>
              </a:ext>
            </a:extLst>
          </p:cNvPr>
          <p:cNvSpPr txBox="1"/>
          <p:nvPr/>
        </p:nvSpPr>
        <p:spPr>
          <a:xfrm>
            <a:off x="806360" y="1111249"/>
            <a:ext cx="2072252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ムルソーの常識を塗り替える白ワイン</a:t>
            </a:r>
          </a:p>
        </p:txBody>
      </p:sp>
      <p:sp>
        <p:nvSpPr>
          <p:cNvPr id="123" name="テキスト ボックス 122">
            <a:extLst>
              <a:ext uri="{FF2B5EF4-FFF2-40B4-BE49-F238E27FC236}">
                <a16:creationId xmlns:a16="http://schemas.microsoft.com/office/drawing/2014/main" id="{BBDCC58E-934A-4A3F-8ADB-2D2E7466D770}"/>
              </a:ext>
            </a:extLst>
          </p:cNvPr>
          <p:cNvSpPr txBox="1"/>
          <p:nvPr/>
        </p:nvSpPr>
        <p:spPr>
          <a:xfrm>
            <a:off x="971823" y="3038853"/>
            <a:ext cx="248487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ムルソーの常識を塗り替える白ワイン</a:t>
            </a:r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539531BE-B662-4B2D-A44C-276603A39C45}"/>
              </a:ext>
            </a:extLst>
          </p:cNvPr>
          <p:cNvSpPr txBox="1"/>
          <p:nvPr/>
        </p:nvSpPr>
        <p:spPr>
          <a:xfrm>
            <a:off x="6290193" y="3057335"/>
            <a:ext cx="2484874" cy="262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ムルソーの常識を塗り替える白ワイン</a:t>
            </a:r>
          </a:p>
        </p:txBody>
      </p: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04162395-BC29-414D-917C-EED6A06ABFE1}"/>
              </a:ext>
            </a:extLst>
          </p:cNvPr>
          <p:cNvSpPr txBox="1"/>
          <p:nvPr/>
        </p:nvSpPr>
        <p:spPr>
          <a:xfrm>
            <a:off x="1773845" y="5217847"/>
            <a:ext cx="25799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ムルソーの常識を塗り替える白ワイン</a:t>
            </a:r>
          </a:p>
        </p:txBody>
      </p:sp>
      <p:sp>
        <p:nvSpPr>
          <p:cNvPr id="134" name="テキスト ボックス 133">
            <a:extLst>
              <a:ext uri="{FF2B5EF4-FFF2-40B4-BE49-F238E27FC236}">
                <a16:creationId xmlns:a16="http://schemas.microsoft.com/office/drawing/2014/main" id="{9CC5F792-68C4-47C8-8F20-E5BC5BE383DE}"/>
              </a:ext>
            </a:extLst>
          </p:cNvPr>
          <p:cNvSpPr txBox="1"/>
          <p:nvPr/>
        </p:nvSpPr>
        <p:spPr>
          <a:xfrm>
            <a:off x="7174146" y="5271168"/>
            <a:ext cx="2562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ムルソーの常識を塗り替える白ワイン</a:t>
            </a:r>
          </a:p>
        </p:txBody>
      </p: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A8269213-F48E-4D35-A294-F807363DB95B}"/>
              </a:ext>
            </a:extLst>
          </p:cNvPr>
          <p:cNvSpPr txBox="1"/>
          <p:nvPr/>
        </p:nvSpPr>
        <p:spPr>
          <a:xfrm>
            <a:off x="6383887" y="5532141"/>
            <a:ext cx="4011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ムルソー村にある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0.6ha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の畑から造られるブルゴーニュ・シャルドネ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ムルソーには一部、他所から土を搬入した場所がありムルソーを名乗れない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)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。土壌は主に粘土質で少量の石灰岩が混ざっている。発酵はステンレスタンクにて行い、熟成はオーク樽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60%(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内・新樽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30%)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とステンレスタンク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40%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。伝統的ムルソーにも引けを取らない力強い味わい。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AC5DB803-5210-4B1D-B73A-5F7955C70ACA}"/>
              </a:ext>
            </a:extLst>
          </p:cNvPr>
          <p:cNvSpPr txBox="1"/>
          <p:nvPr/>
        </p:nvSpPr>
        <p:spPr>
          <a:xfrm>
            <a:off x="6133833" y="1151252"/>
            <a:ext cx="2069610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50" b="1" dirty="0">
                <a:solidFill>
                  <a:schemeClr val="bg1"/>
                </a:solidFill>
                <a:latin typeface="+mn-ea"/>
              </a:rPr>
              <a:t>ムルソーの常識を塗り替える白ワイン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D59895E3-1A26-4721-BF74-C24C8002D729}"/>
              </a:ext>
            </a:extLst>
          </p:cNvPr>
          <p:cNvSpPr txBox="1"/>
          <p:nvPr/>
        </p:nvSpPr>
        <p:spPr>
          <a:xfrm>
            <a:off x="6144076" y="1392605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生産者：アンドレ・ゴワショ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EC70FAD6-FBAB-4420-BD43-38B845319AC7}"/>
              </a:ext>
            </a:extLst>
          </p:cNvPr>
          <p:cNvSpPr txBox="1"/>
          <p:nvPr/>
        </p:nvSpPr>
        <p:spPr>
          <a:xfrm>
            <a:off x="941012" y="3361674"/>
            <a:ext cx="28515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生産者：アンドレ・ゴワショ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D4C6A234-8E68-452B-B71A-91793DE2EA6B}"/>
              </a:ext>
            </a:extLst>
          </p:cNvPr>
          <p:cNvSpPr txBox="1"/>
          <p:nvPr/>
        </p:nvSpPr>
        <p:spPr>
          <a:xfrm>
            <a:off x="6290193" y="3383451"/>
            <a:ext cx="2834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生産者：アンドレ・ゴワショ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E7C3EC4F-EFBA-4E5C-9D03-F9CAA5622A02}"/>
              </a:ext>
            </a:extLst>
          </p:cNvPr>
          <p:cNvSpPr txBox="1"/>
          <p:nvPr/>
        </p:nvSpPr>
        <p:spPr>
          <a:xfrm>
            <a:off x="1097775" y="6536948"/>
            <a:ext cx="30843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生産者：アンドレ・ゴワショ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01A909E9-79C5-4B02-AE28-619826E7D157}"/>
              </a:ext>
            </a:extLst>
          </p:cNvPr>
          <p:cNvSpPr txBox="1"/>
          <p:nvPr/>
        </p:nvSpPr>
        <p:spPr>
          <a:xfrm>
            <a:off x="6419323" y="6527878"/>
            <a:ext cx="2907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原産国：フランス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ブルゴーニュ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生産者：アンドレ・ゴワショ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：シャルドネ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7167DA90-3854-4160-8AC5-019959FBB488}"/>
              </a:ext>
            </a:extLst>
          </p:cNvPr>
          <p:cNvSpPr txBox="1"/>
          <p:nvPr/>
        </p:nvSpPr>
        <p:spPr>
          <a:xfrm>
            <a:off x="860872" y="2531875"/>
            <a:ext cx="2552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ブルゴーニュ・シャルドネ・レ・ドレソル・ロミュアルド・ヴァロ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857266D0-C503-462E-AA03-A16500ED2561}"/>
              </a:ext>
            </a:extLst>
          </p:cNvPr>
          <p:cNvSpPr txBox="1"/>
          <p:nvPr/>
        </p:nvSpPr>
        <p:spPr>
          <a:xfrm>
            <a:off x="505272" y="4885931"/>
            <a:ext cx="5175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ブルゴーニュ・シャルドネ・レ・ドレソル・ロミュアルド・ヴァロ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279061C4-5332-4BE0-9AEC-E8DFD0F076E0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896CA560-0FF8-421C-B6EE-308CE41F3216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6FD7FBFF-21CB-4D5B-B843-98283B157E91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DCE12C11-003A-4AF5-BA44-A589AC66934F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94" name="四角形: 角を丸くする 93">
              <a:extLst>
                <a:ext uri="{FF2B5EF4-FFF2-40B4-BE49-F238E27FC236}">
                  <a16:creationId xmlns:a16="http://schemas.microsoft.com/office/drawing/2014/main" id="{6FC1DF6C-D283-4AF0-B1B8-21FFFD2BE30D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E9558B34-FA83-4B6A-A190-FA0A111986AA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96" name="グループ化 95">
            <a:extLst>
              <a:ext uri="{FF2B5EF4-FFF2-40B4-BE49-F238E27FC236}">
                <a16:creationId xmlns:a16="http://schemas.microsoft.com/office/drawing/2014/main" id="{07D3636C-9BBD-4BBF-A9C0-7830442F082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98" name="四角形: 角を丸くする 97">
              <a:extLst>
                <a:ext uri="{FF2B5EF4-FFF2-40B4-BE49-F238E27FC236}">
                  <a16:creationId xmlns:a16="http://schemas.microsoft.com/office/drawing/2014/main" id="{D7113579-D8B2-499C-8D1E-DB0941225D70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2" name="テキスト ボックス 101">
              <a:extLst>
                <a:ext uri="{FF2B5EF4-FFF2-40B4-BE49-F238E27FC236}">
                  <a16:creationId xmlns:a16="http://schemas.microsoft.com/office/drawing/2014/main" id="{BDCECDD9-4CE0-4BD5-9A3D-28C2FAED4BE2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A08B1F0A-5123-4D65-9720-B69364E8126C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1" name="グループ化 110">
            <a:extLst>
              <a:ext uri="{FF2B5EF4-FFF2-40B4-BE49-F238E27FC236}">
                <a16:creationId xmlns:a16="http://schemas.microsoft.com/office/drawing/2014/main" id="{F56968DC-A49C-4AE8-A458-B4372D570621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2" name="四角形: 角を丸くする 111">
              <a:extLst>
                <a:ext uri="{FF2B5EF4-FFF2-40B4-BE49-F238E27FC236}">
                  <a16:creationId xmlns:a16="http://schemas.microsoft.com/office/drawing/2014/main" id="{9E414746-CC9F-49A9-806B-3E574CDDF913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6B0B5079-64ED-42AD-ADC5-451000185389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9" name="グループ化 118">
            <a:extLst>
              <a:ext uri="{FF2B5EF4-FFF2-40B4-BE49-F238E27FC236}">
                <a16:creationId xmlns:a16="http://schemas.microsoft.com/office/drawing/2014/main" id="{2B0E0286-FFAF-4123-9AAA-B4231AFF287C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ADF07863-4ABA-451A-8E3E-004F7AC2919A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E48EE58F-F2E5-4A1D-B7E7-166BE1F17A9C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1C635C02-58D0-45C8-BB26-CE0592DC3E8F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\7,600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\8,360)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4" name="グループ化 123">
            <a:extLst>
              <a:ext uri="{FF2B5EF4-FFF2-40B4-BE49-F238E27FC236}">
                <a16:creationId xmlns:a16="http://schemas.microsoft.com/office/drawing/2014/main" id="{AA5BBCFD-841E-4463-8E8E-2C616ED71F92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5" name="四角形: 角を丸くする 124">
              <a:extLst>
                <a:ext uri="{FF2B5EF4-FFF2-40B4-BE49-F238E27FC236}">
                  <a16:creationId xmlns:a16="http://schemas.microsoft.com/office/drawing/2014/main" id="{ACEEBD32-C0CF-4C75-B600-A61C8EC4D776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3E0687F4-6BC4-4987-9574-58EDD64314B4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34E428A6-9ABB-4747-BBBB-0B3CA59D97D6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\7,600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\8,360)</a:t>
            </a:r>
          </a:p>
        </p:txBody>
      </p:sp>
      <p:sp>
        <p:nvSpPr>
          <p:cNvPr id="129" name="テキスト ボックス 128">
            <a:extLst>
              <a:ext uri="{FF2B5EF4-FFF2-40B4-BE49-F238E27FC236}">
                <a16:creationId xmlns:a16="http://schemas.microsoft.com/office/drawing/2014/main" id="{4F6D0C16-02BD-41C8-8BD6-053C459CA7CA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8,360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3D70B136-713B-61C0-EB27-551E5789F962}"/>
              </a:ext>
            </a:extLst>
          </p:cNvPr>
          <p:cNvSpPr txBox="1"/>
          <p:nvPr/>
        </p:nvSpPr>
        <p:spPr>
          <a:xfrm>
            <a:off x="6033923" y="780649"/>
            <a:ext cx="194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ブルゴーニュ・シャルドネ・レ・ドレソル・ロミュアルド・ヴァロ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5DE5FD4-98EF-77CA-B8C4-9D7ABC7D5EEF}"/>
              </a:ext>
            </a:extLst>
          </p:cNvPr>
          <p:cNvSpPr txBox="1"/>
          <p:nvPr/>
        </p:nvSpPr>
        <p:spPr>
          <a:xfrm>
            <a:off x="6419323" y="2534416"/>
            <a:ext cx="2502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ブルゴーニュ・シャルドネ・レ・ドレソル・ロミュアルド・ヴァロ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474A465-B79C-19EF-3077-A2CD2EC035D5}"/>
              </a:ext>
            </a:extLst>
          </p:cNvPr>
          <p:cNvSpPr txBox="1"/>
          <p:nvPr/>
        </p:nvSpPr>
        <p:spPr>
          <a:xfrm>
            <a:off x="5738398" y="4876652"/>
            <a:ext cx="4823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ブルゴーニュ・シャルドネ・レ・ドレソル・ロミュアルド・ヴァロ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5" name="図 4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BF75ACF-D89A-483A-F7B7-D11EAD6D07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14" y="785303"/>
            <a:ext cx="437967" cy="1395349"/>
          </a:xfrm>
          <a:prstGeom prst="rect">
            <a:avLst/>
          </a:prstGeom>
        </p:spPr>
      </p:pic>
      <p:pic>
        <p:nvPicPr>
          <p:cNvPr id="6" name="図 5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828F9026-F223-A0B6-7CA0-1D9BFA2B4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016" y="824503"/>
            <a:ext cx="437967" cy="1395349"/>
          </a:xfrm>
          <a:prstGeom prst="rect">
            <a:avLst/>
          </a:prstGeom>
        </p:spPr>
      </p:pic>
      <p:pic>
        <p:nvPicPr>
          <p:cNvPr id="7" name="図 6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9027BC4-E777-14A3-0AF8-DFE2AAFC1A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4" y="2679987"/>
            <a:ext cx="564378" cy="1798089"/>
          </a:xfrm>
          <a:prstGeom prst="rect">
            <a:avLst/>
          </a:prstGeom>
        </p:spPr>
      </p:pic>
      <p:pic>
        <p:nvPicPr>
          <p:cNvPr id="8" name="図 7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0C8F35E1-B806-A718-12DD-7CFC89B348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335" y="2671206"/>
            <a:ext cx="563626" cy="1795695"/>
          </a:xfrm>
          <a:prstGeom prst="rect">
            <a:avLst/>
          </a:prstGeom>
        </p:spPr>
      </p:pic>
      <p:pic>
        <p:nvPicPr>
          <p:cNvPr id="9" name="図 8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DBB5D43-587B-CBA6-E439-C6327FF4E5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81" y="5151759"/>
            <a:ext cx="808068" cy="2574478"/>
          </a:xfrm>
          <a:prstGeom prst="rect">
            <a:avLst/>
          </a:prstGeom>
        </p:spPr>
      </p:pic>
      <p:pic>
        <p:nvPicPr>
          <p:cNvPr id="10" name="図 9" descr="白いバックグラウンドの前にある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356B814-15F7-18F0-4F4E-1D9B9991E4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608" y="5168197"/>
            <a:ext cx="808068" cy="25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1650</TotalTime>
  <Words>420</Words>
  <Application>Microsoft Office PowerPoint</Application>
  <PresentationFormat>ユーザー設定</PresentationFormat>
  <Paragraphs>52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124</cp:revision>
  <cp:lastPrinted>2023-09-14T04:57:37Z</cp:lastPrinted>
  <dcterms:created xsi:type="dcterms:W3CDTF">2021-10-01T15:02:20Z</dcterms:created>
  <dcterms:modified xsi:type="dcterms:W3CDTF">2025-06-25T07:03:27Z</dcterms:modified>
</cp:coreProperties>
</file>