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p:scale>
          <a:sx n="90" d="100"/>
          <a:sy n="90" d="100"/>
        </p:scale>
        <p:origin x="4" y="-284"/>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2024/9/10</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2024/9/10</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42469" y="2392386"/>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665015"/>
            <a:ext cx="2668324"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2207" y="470775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828767" y="762505"/>
            <a:ext cx="1660701" cy="253916"/>
          </a:xfrm>
          <a:prstGeom prst="rect">
            <a:avLst/>
          </a:prstGeom>
          <a:noFill/>
        </p:spPr>
        <p:txBody>
          <a:bodyPr wrap="square" rtlCol="0">
            <a:spAutoFit/>
          </a:bodyPr>
          <a:lstStyle/>
          <a:p>
            <a:r>
              <a:rPr lang="ja-JP" altLang="en-US" sz="1050" b="1" dirty="0">
                <a:solidFill>
                  <a:schemeClr val="bg1"/>
                </a:solidFill>
                <a:latin typeface="+mn-ea"/>
                <a:ea typeface="+mn-ea"/>
              </a:rPr>
              <a:t>ジェナス・モナストレル　</a:t>
            </a:r>
            <a:endParaRPr kumimoji="1" lang="ja-JP" altLang="en-US" sz="1050" b="1" dirty="0">
              <a:solidFill>
                <a:schemeClr val="bg1"/>
              </a:solidFill>
              <a:latin typeface="+mn-ea"/>
            </a:endParaRP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84282" y="1003345"/>
            <a:ext cx="2434602" cy="353943"/>
          </a:xfrm>
          <a:prstGeom prst="rect">
            <a:avLst/>
          </a:prstGeom>
          <a:noFill/>
        </p:spPr>
        <p:txBody>
          <a:bodyPr wrap="square" rtlCol="0">
            <a:spAutoFit/>
          </a:bodyPr>
          <a:lstStyle/>
          <a:p>
            <a:r>
              <a:rPr kumimoji="1" lang="ja-JP" altLang="en-US" sz="850" b="1" dirty="0">
                <a:solidFill>
                  <a:schemeClr val="bg1"/>
                </a:solidFill>
                <a:latin typeface="+mn-ea"/>
              </a:rPr>
              <a:t>サステナブル・ワイナリーが造る</a:t>
            </a:r>
            <a:endParaRPr kumimoji="1" lang="en-US" altLang="ja-JP" sz="850" b="1" dirty="0">
              <a:solidFill>
                <a:schemeClr val="bg1"/>
              </a:solidFill>
              <a:latin typeface="+mn-ea"/>
            </a:endParaRPr>
          </a:p>
          <a:p>
            <a:r>
              <a:rPr kumimoji="1" lang="ja-JP" altLang="en-US" sz="850" b="1" dirty="0">
                <a:solidFill>
                  <a:schemeClr val="bg1"/>
                </a:solidFill>
                <a:latin typeface="+mn-ea"/>
              </a:rPr>
              <a:t>飲みやすく料理に合わせやすい万能ワイン！</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731172" y="1331009"/>
            <a:ext cx="2079006" cy="315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35885" y="5454250"/>
            <a:ext cx="4011745" cy="861774"/>
          </a:xfrm>
          <a:prstGeom prst="rect">
            <a:avLst/>
          </a:prstGeom>
          <a:noFill/>
        </p:spPr>
        <p:txBody>
          <a:bodyPr wrap="square" rtlCol="0">
            <a:spAutoFit/>
          </a:bodyPr>
          <a:lstStyle/>
          <a:p>
            <a:r>
              <a:rPr kumimoji="1" lang="ja-JP" altLang="en-US" sz="1000" dirty="0">
                <a:solidFill>
                  <a:schemeClr val="bg1"/>
                </a:solidFill>
                <a:latin typeface="+mn-ea"/>
              </a:rPr>
              <a:t>クリーンなイエローカラー。若いリンゴや柑橘系の爽快なフレーヴァ</a:t>
            </a:r>
            <a:r>
              <a:rPr kumimoji="1" lang="en-US" altLang="ja-JP" sz="1000" dirty="0">
                <a:solidFill>
                  <a:schemeClr val="bg1"/>
                </a:solidFill>
                <a:latin typeface="+mn-ea"/>
              </a:rPr>
              <a:t>―</a:t>
            </a:r>
            <a:r>
              <a:rPr kumimoji="1" lang="ja-JP" altLang="en-US" sz="1000" dirty="0">
                <a:solidFill>
                  <a:schemeClr val="bg1"/>
                </a:solidFill>
                <a:latin typeface="+mn-ea"/>
              </a:rPr>
              <a:t>と清々しいアロマは時と場所を選ばずに楽しめます。ステンレスタンクでの低温発酵による果実の溌剌としたニュアンスは様々な料理と相性が良く、魚介類はもちろんチキンやハムなどにもぴったりです。</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44382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7754" y="631602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47546" y="3386463"/>
            <a:ext cx="27296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0632" y="4704007"/>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9429" y="5472893"/>
            <a:ext cx="4011745" cy="861774"/>
          </a:xfrm>
          <a:prstGeom prst="rect">
            <a:avLst/>
          </a:prstGeom>
          <a:noFill/>
        </p:spPr>
        <p:txBody>
          <a:bodyPr wrap="square" rtlCol="0">
            <a:spAutoFit/>
          </a:bodyPr>
          <a:lstStyle/>
          <a:p>
            <a:r>
              <a:rPr kumimoji="1" lang="ja-JP" altLang="en-US" sz="1000" dirty="0">
                <a:solidFill>
                  <a:schemeClr val="bg1"/>
                </a:solidFill>
                <a:latin typeface="+mn-ea"/>
              </a:rPr>
              <a:t>クリーンなイエローカラー。若いリンゴや柑橘系の爽快なフレーヴァ</a:t>
            </a:r>
            <a:r>
              <a:rPr kumimoji="1" lang="en-US" altLang="ja-JP" sz="1000" dirty="0">
                <a:solidFill>
                  <a:schemeClr val="bg1"/>
                </a:solidFill>
                <a:latin typeface="+mn-ea"/>
              </a:rPr>
              <a:t>―</a:t>
            </a:r>
            <a:r>
              <a:rPr kumimoji="1" lang="ja-JP" altLang="en-US" sz="1000" dirty="0">
                <a:solidFill>
                  <a:schemeClr val="bg1"/>
                </a:solidFill>
                <a:latin typeface="+mn-ea"/>
              </a:rPr>
              <a:t>と清々しいアロマは時と場所を選ばずに楽しめます。ステンレスタンクでの低温発酵による果実の溌剌としたニュアンスは様々な料理と相性が良く、魚介類はもちろんチキンやハムなどにもぴったりです。</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09292" y="545425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85146" y="6342173"/>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3" name="テキスト ボックス 52">
            <a:extLst>
              <a:ext uri="{FF2B5EF4-FFF2-40B4-BE49-F238E27FC236}">
                <a16:creationId xmlns:a16="http://schemas.microsoft.com/office/drawing/2014/main" id="{22202E4F-5895-4119-B0E1-33ED3C45C353}"/>
              </a:ext>
            </a:extLst>
          </p:cNvPr>
          <p:cNvSpPr txBox="1"/>
          <p:nvPr/>
        </p:nvSpPr>
        <p:spPr>
          <a:xfrm>
            <a:off x="798568" y="2876057"/>
            <a:ext cx="3102751" cy="430887"/>
          </a:xfrm>
          <a:prstGeom prst="rect">
            <a:avLst/>
          </a:prstGeom>
          <a:noFill/>
        </p:spPr>
        <p:txBody>
          <a:bodyPr wrap="square" rtlCol="0">
            <a:spAutoFit/>
          </a:bodyPr>
          <a:lstStyle/>
          <a:p>
            <a:r>
              <a:rPr kumimoji="1" lang="ja-JP" altLang="en-US" sz="1100" b="1" dirty="0">
                <a:solidFill>
                  <a:schemeClr val="bg1"/>
                </a:solidFill>
                <a:latin typeface="+mn-ea"/>
              </a:rPr>
              <a:t>サステナブル・ワイナリーが造る</a:t>
            </a:r>
            <a:endParaRPr kumimoji="1" lang="en-US" altLang="ja-JP" sz="1100" b="1" dirty="0">
              <a:solidFill>
                <a:schemeClr val="bg1"/>
              </a:solidFill>
              <a:latin typeface="+mn-ea"/>
            </a:endParaRPr>
          </a:p>
          <a:p>
            <a:r>
              <a:rPr kumimoji="1" lang="ja-JP" altLang="en-US" sz="1100" b="1" dirty="0">
                <a:solidFill>
                  <a:schemeClr val="bg1"/>
                </a:solidFill>
                <a:latin typeface="+mn-ea"/>
              </a:rPr>
              <a:t>飲みやすく料理に合わせやすい万能ワイン！</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41201" y="3329827"/>
            <a:ext cx="288882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62263" y="687292"/>
            <a:ext cx="2752901"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99368" y="140947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6F35CBE7-659B-443B-90EE-693B91132C90}"/>
              </a:ext>
            </a:extLst>
          </p:cNvPr>
          <p:cNvSpPr txBox="1"/>
          <p:nvPr/>
        </p:nvSpPr>
        <p:spPr>
          <a:xfrm>
            <a:off x="854894" y="3378978"/>
            <a:ext cx="3102752" cy="738664"/>
          </a:xfrm>
          <a:prstGeom prst="rect">
            <a:avLst/>
          </a:prstGeom>
          <a:noFill/>
        </p:spPr>
        <p:txBody>
          <a:bodyPr wrap="square" rtlCol="0">
            <a:spAutoFit/>
          </a:bodyPr>
          <a:lstStyle/>
          <a:p>
            <a:r>
              <a:rPr kumimoji="1" lang="ja-JP" altLang="en-US" sz="1050" b="1" dirty="0">
                <a:solidFill>
                  <a:schemeClr val="bg1"/>
                </a:solidFill>
                <a:latin typeface="+mn-ea"/>
              </a:rPr>
              <a:t>原産国：スペイン</a:t>
            </a:r>
            <a:r>
              <a:rPr kumimoji="1" lang="en-US" altLang="ja-JP" sz="1050" b="1" dirty="0">
                <a:solidFill>
                  <a:schemeClr val="bg1"/>
                </a:solidFill>
                <a:latin typeface="+mn-ea"/>
              </a:rPr>
              <a:t>/DO</a:t>
            </a:r>
            <a:r>
              <a:rPr kumimoji="1" lang="ja-JP" altLang="en-US" sz="1050" b="1" dirty="0">
                <a:solidFill>
                  <a:schemeClr val="bg1"/>
                </a:solidFill>
                <a:latin typeface="+mn-ea"/>
              </a:rPr>
              <a:t>フミーリャ</a:t>
            </a:r>
            <a:endParaRPr kumimoji="1" lang="en-US" altLang="ja-JP" sz="1050" b="1" dirty="0">
              <a:solidFill>
                <a:schemeClr val="bg1"/>
              </a:solidFill>
              <a:latin typeface="+mn-ea"/>
            </a:endParaRPr>
          </a:p>
          <a:p>
            <a:r>
              <a:rPr kumimoji="1" lang="ja-JP" altLang="en-US" sz="1050" b="1" dirty="0">
                <a:solidFill>
                  <a:schemeClr val="bg1"/>
                </a:solidFill>
                <a:latin typeface="+mn-ea"/>
              </a:rPr>
              <a:t>生産者：ボデガス・サン・イシドロ</a:t>
            </a:r>
            <a:endParaRPr kumimoji="1" lang="en-US" altLang="ja-JP" sz="1050" b="1" dirty="0">
              <a:solidFill>
                <a:schemeClr val="bg1"/>
              </a:solidFill>
              <a:latin typeface="+mn-ea"/>
            </a:endParaRPr>
          </a:p>
          <a:p>
            <a:r>
              <a:rPr kumimoji="1" lang="ja-JP" altLang="en-US" sz="1050" b="1" dirty="0">
                <a:solidFill>
                  <a:schemeClr val="bg1"/>
                </a:solidFill>
                <a:latin typeface="+mn-ea"/>
              </a:rPr>
              <a:t>品種　：モナストレル</a:t>
            </a:r>
            <a:endParaRPr kumimoji="1" lang="en-US" altLang="ja-JP" sz="1050" b="1" dirty="0">
              <a:solidFill>
                <a:schemeClr val="bg1"/>
              </a:solidFill>
              <a:latin typeface="+mn-ea"/>
            </a:endParaRPr>
          </a:p>
          <a:p>
            <a:r>
              <a:rPr kumimoji="1" lang="ja-JP" altLang="en-US" sz="1050" b="1" dirty="0">
                <a:solidFill>
                  <a:schemeClr val="bg1"/>
                </a:solidFill>
                <a:latin typeface="+mn-ea"/>
              </a:rPr>
              <a:t>味わい：赤・辛口・ミディアムボディ</a:t>
            </a:r>
          </a:p>
        </p:txBody>
      </p:sp>
      <p:sp>
        <p:nvSpPr>
          <p:cNvPr id="94" name="テキスト ボックス 93">
            <a:extLst>
              <a:ext uri="{FF2B5EF4-FFF2-40B4-BE49-F238E27FC236}">
                <a16:creationId xmlns:a16="http://schemas.microsoft.com/office/drawing/2014/main" id="{E10DEFC4-28C7-4D19-B142-E12C6C79A238}"/>
              </a:ext>
            </a:extLst>
          </p:cNvPr>
          <p:cNvSpPr txBox="1"/>
          <p:nvPr/>
        </p:nvSpPr>
        <p:spPr>
          <a:xfrm>
            <a:off x="691886" y="1371762"/>
            <a:ext cx="2334403" cy="553998"/>
          </a:xfrm>
          <a:prstGeom prst="rect">
            <a:avLst/>
          </a:prstGeom>
          <a:noFill/>
        </p:spPr>
        <p:txBody>
          <a:bodyPr wrap="square" rtlCol="0">
            <a:spAutoFit/>
          </a:bodyPr>
          <a:lstStyle/>
          <a:p>
            <a:r>
              <a:rPr kumimoji="1" lang="ja-JP" altLang="en-US" sz="750" b="1" dirty="0">
                <a:solidFill>
                  <a:schemeClr val="bg1"/>
                </a:solidFill>
                <a:latin typeface="+mn-ea"/>
              </a:rPr>
              <a:t>原産国：スペイン</a:t>
            </a:r>
            <a:r>
              <a:rPr kumimoji="1" lang="en-US" altLang="ja-JP" sz="750" b="1" dirty="0">
                <a:solidFill>
                  <a:schemeClr val="bg1"/>
                </a:solidFill>
                <a:latin typeface="+mn-ea"/>
              </a:rPr>
              <a:t>/DO </a:t>
            </a:r>
            <a:r>
              <a:rPr kumimoji="1" lang="ja-JP" altLang="en-US" sz="750" b="1" dirty="0">
                <a:solidFill>
                  <a:schemeClr val="bg1"/>
                </a:solidFill>
                <a:latin typeface="+mn-ea"/>
              </a:rPr>
              <a:t>フミーリャ</a:t>
            </a:r>
            <a:endParaRPr kumimoji="1" lang="en-US" altLang="ja-JP" sz="750" b="1" dirty="0">
              <a:solidFill>
                <a:schemeClr val="bg1"/>
              </a:solidFill>
              <a:latin typeface="+mn-ea"/>
            </a:endParaRPr>
          </a:p>
          <a:p>
            <a:r>
              <a:rPr kumimoji="1" lang="ja-JP" altLang="en-US" sz="750" b="1" dirty="0">
                <a:solidFill>
                  <a:schemeClr val="bg1"/>
                </a:solidFill>
                <a:latin typeface="+mn-ea"/>
              </a:rPr>
              <a:t>生産者：ボデガス・サン・イシドロ</a:t>
            </a:r>
            <a:endParaRPr kumimoji="1" lang="en-US" altLang="ja-JP" sz="750" b="1" dirty="0">
              <a:solidFill>
                <a:schemeClr val="bg1"/>
              </a:solidFill>
              <a:latin typeface="+mn-ea"/>
            </a:endParaRPr>
          </a:p>
          <a:p>
            <a:r>
              <a:rPr kumimoji="1" lang="ja-JP" altLang="en-US" sz="750" b="1" dirty="0">
                <a:solidFill>
                  <a:schemeClr val="bg1"/>
                </a:solidFill>
                <a:latin typeface="+mn-ea"/>
              </a:rPr>
              <a:t>品種　：モナストレル</a:t>
            </a:r>
            <a:endParaRPr kumimoji="1" lang="en-US" altLang="ja-JP" sz="750" b="1" dirty="0">
              <a:solidFill>
                <a:schemeClr val="bg1"/>
              </a:solidFill>
              <a:latin typeface="+mn-ea"/>
            </a:endParaRPr>
          </a:p>
          <a:p>
            <a:r>
              <a:rPr kumimoji="1" lang="ja-JP" altLang="en-US" sz="750" b="1" dirty="0">
                <a:solidFill>
                  <a:schemeClr val="bg1"/>
                </a:solidFill>
                <a:latin typeface="+mn-ea"/>
              </a:rPr>
              <a:t>味わい：赤・辛口・ミディアムボディ</a:t>
            </a:r>
          </a:p>
        </p:txBody>
      </p:sp>
      <p:sp>
        <p:nvSpPr>
          <p:cNvPr id="101" name="テキスト ボックス 100">
            <a:extLst>
              <a:ext uri="{FF2B5EF4-FFF2-40B4-BE49-F238E27FC236}">
                <a16:creationId xmlns:a16="http://schemas.microsoft.com/office/drawing/2014/main" id="{C2D2111F-3BC1-4386-9F41-BDEC3CC19678}"/>
              </a:ext>
            </a:extLst>
          </p:cNvPr>
          <p:cNvSpPr txBox="1"/>
          <p:nvPr/>
        </p:nvSpPr>
        <p:spPr>
          <a:xfrm>
            <a:off x="1085481" y="6330420"/>
            <a:ext cx="3904243"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r>
              <a:rPr kumimoji="1" lang="en-US" altLang="ja-JP" sz="1200" b="1" dirty="0">
                <a:solidFill>
                  <a:schemeClr val="bg1"/>
                </a:solidFill>
                <a:latin typeface="+mn-ea"/>
              </a:rPr>
              <a:t>/DO</a:t>
            </a:r>
            <a:r>
              <a:rPr kumimoji="1" lang="ja-JP" altLang="en-US" sz="1200" b="1" dirty="0">
                <a:solidFill>
                  <a:schemeClr val="bg1"/>
                </a:solidFill>
                <a:latin typeface="+mn-ea"/>
              </a:rPr>
              <a:t>フミーリャ</a:t>
            </a:r>
            <a:endParaRPr kumimoji="1" lang="en-US" altLang="ja-JP" sz="1200" b="1" dirty="0">
              <a:solidFill>
                <a:schemeClr val="bg1"/>
              </a:solidFill>
              <a:latin typeface="+mn-ea"/>
            </a:endParaRPr>
          </a:p>
          <a:p>
            <a:r>
              <a:rPr kumimoji="1" lang="ja-JP" altLang="en-US" sz="1200" b="1" dirty="0">
                <a:solidFill>
                  <a:schemeClr val="bg1"/>
                </a:solidFill>
                <a:latin typeface="+mn-ea"/>
              </a:rPr>
              <a:t>生産者：ボデガス・サン・イシドロ</a:t>
            </a:r>
            <a:endParaRPr kumimoji="1" lang="en-US" altLang="ja-JP" sz="1200" b="1" dirty="0">
              <a:solidFill>
                <a:schemeClr val="bg1"/>
              </a:solidFill>
              <a:latin typeface="+mn-ea"/>
            </a:endParaRPr>
          </a:p>
          <a:p>
            <a:r>
              <a:rPr kumimoji="1" lang="ja-JP" altLang="en-US" sz="1200" b="1" dirty="0">
                <a:solidFill>
                  <a:schemeClr val="bg1"/>
                </a:solidFill>
                <a:latin typeface="+mn-ea"/>
              </a:rPr>
              <a:t>品種　：モナストレル</a:t>
            </a:r>
            <a:endParaRPr kumimoji="1" lang="en-US" altLang="ja-JP" sz="1200" b="1" dirty="0">
              <a:solidFill>
                <a:schemeClr val="bg1"/>
              </a:solidFill>
              <a:latin typeface="+mn-ea"/>
            </a:endParaRPr>
          </a:p>
          <a:p>
            <a:r>
              <a:rPr kumimoji="1" lang="ja-JP" altLang="en-US" sz="1200" b="1" dirty="0">
                <a:solidFill>
                  <a:schemeClr val="bg1"/>
                </a:solidFill>
                <a:latin typeface="+mn-ea"/>
              </a:rPr>
              <a:t>味わい：赤・辛口・ミディアムボディ</a:t>
            </a:r>
          </a:p>
        </p:txBody>
      </p:sp>
      <p:sp>
        <p:nvSpPr>
          <p:cNvPr id="89" name="テキスト ボックス 88">
            <a:extLst>
              <a:ext uri="{FF2B5EF4-FFF2-40B4-BE49-F238E27FC236}">
                <a16:creationId xmlns:a16="http://schemas.microsoft.com/office/drawing/2014/main" id="{2EC0B710-25F6-4A55-A300-B06E237391AA}"/>
              </a:ext>
            </a:extLst>
          </p:cNvPr>
          <p:cNvSpPr txBox="1"/>
          <p:nvPr/>
        </p:nvSpPr>
        <p:spPr>
          <a:xfrm>
            <a:off x="869109" y="2516050"/>
            <a:ext cx="2831730" cy="338554"/>
          </a:xfrm>
          <a:prstGeom prst="rect">
            <a:avLst/>
          </a:prstGeom>
          <a:noFill/>
        </p:spPr>
        <p:txBody>
          <a:bodyPr wrap="square" rtlCol="0">
            <a:spAutoFit/>
          </a:bodyPr>
          <a:lstStyle/>
          <a:p>
            <a:r>
              <a:rPr lang="ja-JP" altLang="en-US" sz="1600" b="1" dirty="0">
                <a:solidFill>
                  <a:schemeClr val="bg1"/>
                </a:solidFill>
                <a:latin typeface="+mn-ea"/>
                <a:ea typeface="+mn-ea"/>
              </a:rPr>
              <a:t>ジェナス・モナストレル</a:t>
            </a:r>
            <a:endParaRPr kumimoji="1" lang="ja-JP" altLang="en-US" sz="1600" b="1" dirty="0">
              <a:solidFill>
                <a:schemeClr val="bg1"/>
              </a:solidFill>
              <a:latin typeface="+mn-ea"/>
            </a:endParaRPr>
          </a:p>
        </p:txBody>
      </p:sp>
      <p:sp>
        <p:nvSpPr>
          <p:cNvPr id="88" name="テキスト ボックス 87">
            <a:extLst>
              <a:ext uri="{FF2B5EF4-FFF2-40B4-BE49-F238E27FC236}">
                <a16:creationId xmlns:a16="http://schemas.microsoft.com/office/drawing/2014/main" id="{15553132-4CCF-46CA-94B0-4031512056E3}"/>
              </a:ext>
            </a:extLst>
          </p:cNvPr>
          <p:cNvSpPr txBox="1"/>
          <p:nvPr/>
        </p:nvSpPr>
        <p:spPr>
          <a:xfrm>
            <a:off x="6222610" y="743914"/>
            <a:ext cx="1747099" cy="253916"/>
          </a:xfrm>
          <a:prstGeom prst="rect">
            <a:avLst/>
          </a:prstGeom>
          <a:noFill/>
        </p:spPr>
        <p:txBody>
          <a:bodyPr wrap="square" rtlCol="0">
            <a:spAutoFit/>
          </a:bodyPr>
          <a:lstStyle/>
          <a:p>
            <a:r>
              <a:rPr lang="ja-JP" altLang="en-US" sz="1050" b="1" dirty="0">
                <a:solidFill>
                  <a:schemeClr val="bg1"/>
                </a:solidFill>
                <a:latin typeface="+mn-ea"/>
                <a:ea typeface="+mn-ea"/>
              </a:rPr>
              <a:t>ジェナス・モナストレル　</a:t>
            </a:r>
            <a:endParaRPr kumimoji="1" lang="ja-JP" altLang="en-US" sz="1050" b="1" dirty="0">
              <a:solidFill>
                <a:schemeClr val="bg1"/>
              </a:solidFill>
              <a:latin typeface="+mn-ea"/>
            </a:endParaRPr>
          </a:p>
        </p:txBody>
      </p:sp>
      <p:sp>
        <p:nvSpPr>
          <p:cNvPr id="90" name="テキスト ボックス 89">
            <a:extLst>
              <a:ext uri="{FF2B5EF4-FFF2-40B4-BE49-F238E27FC236}">
                <a16:creationId xmlns:a16="http://schemas.microsoft.com/office/drawing/2014/main" id="{078D572E-8674-4C04-A76E-ABF65C18B856}"/>
              </a:ext>
            </a:extLst>
          </p:cNvPr>
          <p:cNvSpPr txBox="1"/>
          <p:nvPr/>
        </p:nvSpPr>
        <p:spPr>
          <a:xfrm>
            <a:off x="6093742" y="1043209"/>
            <a:ext cx="2408099" cy="353943"/>
          </a:xfrm>
          <a:prstGeom prst="rect">
            <a:avLst/>
          </a:prstGeom>
          <a:noFill/>
        </p:spPr>
        <p:txBody>
          <a:bodyPr wrap="square" rtlCol="0">
            <a:spAutoFit/>
          </a:bodyPr>
          <a:lstStyle/>
          <a:p>
            <a:r>
              <a:rPr kumimoji="1" lang="ja-JP" altLang="en-US" sz="850" b="1" dirty="0">
                <a:solidFill>
                  <a:schemeClr val="bg1"/>
                </a:solidFill>
                <a:latin typeface="+mn-ea"/>
              </a:rPr>
              <a:t>サステナブル・ワイナリーが造る</a:t>
            </a:r>
            <a:endParaRPr kumimoji="1" lang="en-US" altLang="ja-JP" sz="850" b="1" dirty="0">
              <a:solidFill>
                <a:schemeClr val="bg1"/>
              </a:solidFill>
              <a:latin typeface="+mn-ea"/>
            </a:endParaRPr>
          </a:p>
          <a:p>
            <a:r>
              <a:rPr kumimoji="1" lang="ja-JP" altLang="en-US" sz="850" b="1" dirty="0">
                <a:solidFill>
                  <a:schemeClr val="bg1"/>
                </a:solidFill>
                <a:latin typeface="+mn-ea"/>
              </a:rPr>
              <a:t>飲みやすく料理に合わせやすい万能ワイン！</a:t>
            </a:r>
          </a:p>
        </p:txBody>
      </p:sp>
      <p:sp>
        <p:nvSpPr>
          <p:cNvPr id="103" name="テキスト ボックス 102">
            <a:extLst>
              <a:ext uri="{FF2B5EF4-FFF2-40B4-BE49-F238E27FC236}">
                <a16:creationId xmlns:a16="http://schemas.microsoft.com/office/drawing/2014/main" id="{D42A3415-38AB-4D01-BA5A-251485004E3F}"/>
              </a:ext>
            </a:extLst>
          </p:cNvPr>
          <p:cNvSpPr txBox="1"/>
          <p:nvPr/>
        </p:nvSpPr>
        <p:spPr>
          <a:xfrm>
            <a:off x="6086187" y="1426021"/>
            <a:ext cx="2334403" cy="553998"/>
          </a:xfrm>
          <a:prstGeom prst="rect">
            <a:avLst/>
          </a:prstGeom>
          <a:noFill/>
        </p:spPr>
        <p:txBody>
          <a:bodyPr wrap="square" rtlCol="0">
            <a:spAutoFit/>
          </a:bodyPr>
          <a:lstStyle/>
          <a:p>
            <a:r>
              <a:rPr kumimoji="1" lang="ja-JP" altLang="en-US" sz="750" b="1" dirty="0">
                <a:solidFill>
                  <a:schemeClr val="bg1"/>
                </a:solidFill>
                <a:latin typeface="+mn-ea"/>
              </a:rPr>
              <a:t>原産国：スペイン</a:t>
            </a:r>
            <a:r>
              <a:rPr kumimoji="1" lang="en-US" altLang="ja-JP" sz="750" b="1" dirty="0">
                <a:solidFill>
                  <a:schemeClr val="bg1"/>
                </a:solidFill>
                <a:latin typeface="+mn-ea"/>
              </a:rPr>
              <a:t>/DO </a:t>
            </a:r>
            <a:r>
              <a:rPr kumimoji="1" lang="ja-JP" altLang="en-US" sz="750" b="1" dirty="0">
                <a:solidFill>
                  <a:schemeClr val="bg1"/>
                </a:solidFill>
                <a:latin typeface="+mn-ea"/>
              </a:rPr>
              <a:t>フミーリャ</a:t>
            </a:r>
            <a:endParaRPr kumimoji="1" lang="en-US" altLang="ja-JP" sz="750" b="1" dirty="0">
              <a:solidFill>
                <a:schemeClr val="bg1"/>
              </a:solidFill>
              <a:latin typeface="+mn-ea"/>
            </a:endParaRPr>
          </a:p>
          <a:p>
            <a:r>
              <a:rPr kumimoji="1" lang="ja-JP" altLang="en-US" sz="750" b="1" dirty="0">
                <a:solidFill>
                  <a:schemeClr val="bg1"/>
                </a:solidFill>
                <a:latin typeface="+mn-ea"/>
              </a:rPr>
              <a:t>生産者：ボデガス・サン・イシドロ</a:t>
            </a:r>
            <a:endParaRPr kumimoji="1" lang="en-US" altLang="ja-JP" sz="750" b="1" dirty="0">
              <a:solidFill>
                <a:schemeClr val="bg1"/>
              </a:solidFill>
              <a:latin typeface="+mn-ea"/>
            </a:endParaRPr>
          </a:p>
          <a:p>
            <a:r>
              <a:rPr kumimoji="1" lang="ja-JP" altLang="en-US" sz="750" b="1" dirty="0">
                <a:solidFill>
                  <a:schemeClr val="bg1"/>
                </a:solidFill>
                <a:latin typeface="+mn-ea"/>
              </a:rPr>
              <a:t>品種　：モナストレル</a:t>
            </a:r>
            <a:endParaRPr kumimoji="1" lang="en-US" altLang="ja-JP" sz="750" b="1" dirty="0">
              <a:solidFill>
                <a:schemeClr val="bg1"/>
              </a:solidFill>
              <a:latin typeface="+mn-ea"/>
            </a:endParaRPr>
          </a:p>
          <a:p>
            <a:r>
              <a:rPr kumimoji="1" lang="ja-JP" altLang="en-US" sz="750" b="1" dirty="0">
                <a:solidFill>
                  <a:schemeClr val="bg1"/>
                </a:solidFill>
                <a:latin typeface="+mn-ea"/>
              </a:rPr>
              <a:t>味わい：赤・辛口・ミディアムボディ</a:t>
            </a:r>
          </a:p>
        </p:txBody>
      </p:sp>
      <p:sp>
        <p:nvSpPr>
          <p:cNvPr id="110" name="テキスト ボックス 109">
            <a:extLst>
              <a:ext uri="{FF2B5EF4-FFF2-40B4-BE49-F238E27FC236}">
                <a16:creationId xmlns:a16="http://schemas.microsoft.com/office/drawing/2014/main" id="{159126EC-93D2-4588-9389-3BBA0C9BF6D9}"/>
              </a:ext>
            </a:extLst>
          </p:cNvPr>
          <p:cNvSpPr txBox="1"/>
          <p:nvPr/>
        </p:nvSpPr>
        <p:spPr>
          <a:xfrm>
            <a:off x="6267611" y="2523253"/>
            <a:ext cx="2530467" cy="338554"/>
          </a:xfrm>
          <a:prstGeom prst="rect">
            <a:avLst/>
          </a:prstGeom>
          <a:noFill/>
        </p:spPr>
        <p:txBody>
          <a:bodyPr wrap="square" rtlCol="0">
            <a:spAutoFit/>
          </a:bodyPr>
          <a:lstStyle/>
          <a:p>
            <a:r>
              <a:rPr lang="ja-JP" altLang="en-US" sz="1600" b="1" dirty="0">
                <a:solidFill>
                  <a:schemeClr val="bg1"/>
                </a:solidFill>
                <a:latin typeface="+mn-ea"/>
                <a:ea typeface="+mn-ea"/>
              </a:rPr>
              <a:t>ジェナス・モナストレル</a:t>
            </a:r>
            <a:endParaRPr kumimoji="1" lang="ja-JP" altLang="en-US" sz="1600" b="1" dirty="0">
              <a:solidFill>
                <a:schemeClr val="bg1"/>
              </a:solidFill>
              <a:latin typeface="+mn-ea"/>
            </a:endParaRPr>
          </a:p>
        </p:txBody>
      </p:sp>
      <p:sp>
        <p:nvSpPr>
          <p:cNvPr id="111" name="テキスト ボックス 110">
            <a:extLst>
              <a:ext uri="{FF2B5EF4-FFF2-40B4-BE49-F238E27FC236}">
                <a16:creationId xmlns:a16="http://schemas.microsoft.com/office/drawing/2014/main" id="{20364F8D-B12F-4DC7-886D-7F4D74BD0756}"/>
              </a:ext>
            </a:extLst>
          </p:cNvPr>
          <p:cNvSpPr txBox="1"/>
          <p:nvPr/>
        </p:nvSpPr>
        <p:spPr>
          <a:xfrm>
            <a:off x="6193644" y="2895523"/>
            <a:ext cx="3082686" cy="430887"/>
          </a:xfrm>
          <a:prstGeom prst="rect">
            <a:avLst/>
          </a:prstGeom>
          <a:noFill/>
        </p:spPr>
        <p:txBody>
          <a:bodyPr wrap="square" rtlCol="0">
            <a:spAutoFit/>
          </a:bodyPr>
          <a:lstStyle/>
          <a:p>
            <a:r>
              <a:rPr kumimoji="1" lang="ja-JP" altLang="en-US" sz="1100" b="1" dirty="0">
                <a:solidFill>
                  <a:schemeClr val="bg1"/>
                </a:solidFill>
                <a:latin typeface="+mn-ea"/>
              </a:rPr>
              <a:t>サステナブル・ワイナリーが造る</a:t>
            </a:r>
          </a:p>
          <a:p>
            <a:r>
              <a:rPr kumimoji="1" lang="ja-JP" altLang="en-US" sz="1100" b="1" dirty="0">
                <a:solidFill>
                  <a:schemeClr val="bg1"/>
                </a:solidFill>
                <a:latin typeface="+mn-ea"/>
              </a:rPr>
              <a:t>飲みやすく料理に合わせやすい万能ワイン！</a:t>
            </a:r>
          </a:p>
        </p:txBody>
      </p:sp>
      <p:sp>
        <p:nvSpPr>
          <p:cNvPr id="116" name="テキスト ボックス 115">
            <a:extLst>
              <a:ext uri="{FF2B5EF4-FFF2-40B4-BE49-F238E27FC236}">
                <a16:creationId xmlns:a16="http://schemas.microsoft.com/office/drawing/2014/main" id="{79C2DE0B-5E0E-4BC3-A23F-75C319B1012C}"/>
              </a:ext>
            </a:extLst>
          </p:cNvPr>
          <p:cNvSpPr txBox="1"/>
          <p:nvPr/>
        </p:nvSpPr>
        <p:spPr>
          <a:xfrm>
            <a:off x="6247546" y="3414080"/>
            <a:ext cx="3102752" cy="738664"/>
          </a:xfrm>
          <a:prstGeom prst="rect">
            <a:avLst/>
          </a:prstGeom>
          <a:noFill/>
        </p:spPr>
        <p:txBody>
          <a:bodyPr wrap="square" rtlCol="0">
            <a:spAutoFit/>
          </a:bodyPr>
          <a:lstStyle/>
          <a:p>
            <a:r>
              <a:rPr kumimoji="1" lang="ja-JP" altLang="en-US" sz="1050" b="1" dirty="0">
                <a:solidFill>
                  <a:schemeClr val="bg1"/>
                </a:solidFill>
                <a:latin typeface="+mn-ea"/>
              </a:rPr>
              <a:t>原産国：スペイン</a:t>
            </a:r>
            <a:r>
              <a:rPr kumimoji="1" lang="en-US" altLang="ja-JP" sz="1050" b="1" dirty="0">
                <a:solidFill>
                  <a:schemeClr val="bg1"/>
                </a:solidFill>
                <a:latin typeface="+mn-ea"/>
              </a:rPr>
              <a:t>/DO</a:t>
            </a:r>
            <a:r>
              <a:rPr kumimoji="1" lang="ja-JP" altLang="en-US" sz="1050" b="1" dirty="0">
                <a:solidFill>
                  <a:schemeClr val="bg1"/>
                </a:solidFill>
                <a:latin typeface="+mn-ea"/>
              </a:rPr>
              <a:t>フミーリャ</a:t>
            </a:r>
            <a:endParaRPr kumimoji="1" lang="en-US" altLang="ja-JP" sz="1050" b="1" dirty="0">
              <a:solidFill>
                <a:schemeClr val="bg1"/>
              </a:solidFill>
              <a:latin typeface="+mn-ea"/>
            </a:endParaRPr>
          </a:p>
          <a:p>
            <a:r>
              <a:rPr kumimoji="1" lang="ja-JP" altLang="en-US" sz="1050" b="1" dirty="0">
                <a:solidFill>
                  <a:schemeClr val="bg1"/>
                </a:solidFill>
                <a:latin typeface="+mn-ea"/>
              </a:rPr>
              <a:t>生産者：ボデガス・サン・イシドロ</a:t>
            </a:r>
            <a:endParaRPr kumimoji="1" lang="en-US" altLang="ja-JP" sz="1050" b="1" dirty="0">
              <a:solidFill>
                <a:schemeClr val="bg1"/>
              </a:solidFill>
              <a:latin typeface="+mn-ea"/>
            </a:endParaRPr>
          </a:p>
          <a:p>
            <a:r>
              <a:rPr kumimoji="1" lang="ja-JP" altLang="en-US" sz="1050" b="1" dirty="0">
                <a:solidFill>
                  <a:schemeClr val="bg1"/>
                </a:solidFill>
                <a:latin typeface="+mn-ea"/>
              </a:rPr>
              <a:t>品種　：モナストレル</a:t>
            </a:r>
            <a:endParaRPr kumimoji="1" lang="en-US" altLang="ja-JP" sz="1050" b="1" dirty="0">
              <a:solidFill>
                <a:schemeClr val="bg1"/>
              </a:solidFill>
              <a:latin typeface="+mn-ea"/>
            </a:endParaRPr>
          </a:p>
          <a:p>
            <a:r>
              <a:rPr kumimoji="1" lang="ja-JP" altLang="en-US" sz="1050" b="1" dirty="0">
                <a:solidFill>
                  <a:schemeClr val="bg1"/>
                </a:solidFill>
                <a:latin typeface="+mn-ea"/>
              </a:rPr>
              <a:t>味わい：赤・辛口・ミディアムボディ</a:t>
            </a:r>
          </a:p>
        </p:txBody>
      </p:sp>
      <p:sp>
        <p:nvSpPr>
          <p:cNvPr id="119" name="テキスト ボックス 118">
            <a:extLst>
              <a:ext uri="{FF2B5EF4-FFF2-40B4-BE49-F238E27FC236}">
                <a16:creationId xmlns:a16="http://schemas.microsoft.com/office/drawing/2014/main" id="{12524A1B-F2F2-4969-B2AA-B33C87364193}"/>
              </a:ext>
            </a:extLst>
          </p:cNvPr>
          <p:cNvSpPr txBox="1"/>
          <p:nvPr/>
        </p:nvSpPr>
        <p:spPr>
          <a:xfrm>
            <a:off x="1442066" y="4733698"/>
            <a:ext cx="3474268" cy="369332"/>
          </a:xfrm>
          <a:prstGeom prst="rect">
            <a:avLst/>
          </a:prstGeom>
          <a:noFill/>
        </p:spPr>
        <p:txBody>
          <a:bodyPr wrap="square" rtlCol="0">
            <a:spAutoFit/>
          </a:bodyPr>
          <a:lstStyle/>
          <a:p>
            <a:r>
              <a:rPr kumimoji="1" lang="ja-JP" altLang="en-US" b="1" dirty="0">
                <a:solidFill>
                  <a:schemeClr val="bg1"/>
                </a:solidFill>
                <a:latin typeface="+mn-ea"/>
              </a:rPr>
              <a:t>ジェナス・モナストレル</a:t>
            </a:r>
          </a:p>
        </p:txBody>
      </p:sp>
      <p:sp>
        <p:nvSpPr>
          <p:cNvPr id="121" name="テキスト ボックス 120">
            <a:extLst>
              <a:ext uri="{FF2B5EF4-FFF2-40B4-BE49-F238E27FC236}">
                <a16:creationId xmlns:a16="http://schemas.microsoft.com/office/drawing/2014/main" id="{79D51EA4-3BF4-4CE5-941B-1A95B9FC58C0}"/>
              </a:ext>
            </a:extLst>
          </p:cNvPr>
          <p:cNvSpPr txBox="1"/>
          <p:nvPr/>
        </p:nvSpPr>
        <p:spPr>
          <a:xfrm>
            <a:off x="6808150" y="4733698"/>
            <a:ext cx="3128057" cy="369332"/>
          </a:xfrm>
          <a:prstGeom prst="rect">
            <a:avLst/>
          </a:prstGeom>
          <a:noFill/>
        </p:spPr>
        <p:txBody>
          <a:bodyPr wrap="square" rtlCol="0">
            <a:spAutoFit/>
          </a:bodyPr>
          <a:lstStyle/>
          <a:p>
            <a:r>
              <a:rPr kumimoji="1" lang="ja-JP" altLang="en-US" b="1" dirty="0">
                <a:solidFill>
                  <a:schemeClr val="bg1"/>
                </a:solidFill>
                <a:latin typeface="+mn-ea"/>
              </a:rPr>
              <a:t>ジェナス・モナストレル</a:t>
            </a:r>
          </a:p>
        </p:txBody>
      </p:sp>
      <p:sp>
        <p:nvSpPr>
          <p:cNvPr id="122" name="テキスト ボックス 121">
            <a:extLst>
              <a:ext uri="{FF2B5EF4-FFF2-40B4-BE49-F238E27FC236}">
                <a16:creationId xmlns:a16="http://schemas.microsoft.com/office/drawing/2014/main" id="{8BD79E99-FA60-430A-812D-E9B0878796E1}"/>
              </a:ext>
            </a:extLst>
          </p:cNvPr>
          <p:cNvSpPr txBox="1"/>
          <p:nvPr/>
        </p:nvSpPr>
        <p:spPr>
          <a:xfrm>
            <a:off x="1053869" y="5050149"/>
            <a:ext cx="4598973" cy="615553"/>
          </a:xfrm>
          <a:prstGeom prst="rect">
            <a:avLst/>
          </a:prstGeom>
          <a:noFill/>
        </p:spPr>
        <p:txBody>
          <a:bodyPr wrap="square" rtlCol="0">
            <a:spAutoFit/>
          </a:bodyPr>
          <a:lstStyle/>
          <a:p>
            <a:r>
              <a:rPr kumimoji="1" lang="ja-JP" altLang="en-US" sz="1100" b="1" dirty="0">
                <a:solidFill>
                  <a:schemeClr val="bg1"/>
                </a:solidFill>
                <a:latin typeface="+mn-ea"/>
              </a:rPr>
              <a:t>サステナブル・ワイナリーが造る</a:t>
            </a:r>
            <a:endParaRPr kumimoji="1" lang="en-US" altLang="ja-JP" sz="1100" b="1" dirty="0">
              <a:solidFill>
                <a:schemeClr val="bg1"/>
              </a:solidFill>
              <a:latin typeface="+mn-ea"/>
            </a:endParaRPr>
          </a:p>
          <a:p>
            <a:r>
              <a:rPr kumimoji="1" lang="ja-JP" altLang="en-US" sz="1100" b="1" dirty="0">
                <a:solidFill>
                  <a:schemeClr val="bg1"/>
                </a:solidFill>
                <a:latin typeface="+mn-ea"/>
              </a:rPr>
              <a:t>飲みやすく料理に合わせやすい万能ワイン！</a:t>
            </a:r>
          </a:p>
          <a:p>
            <a:endParaRPr kumimoji="1" lang="ja-JP" altLang="en-US" sz="1200" b="1" dirty="0">
              <a:solidFill>
                <a:schemeClr val="bg1"/>
              </a:solidFill>
              <a:latin typeface="+mn-ea"/>
            </a:endParaRPr>
          </a:p>
        </p:txBody>
      </p:sp>
      <p:sp>
        <p:nvSpPr>
          <p:cNvPr id="124" name="テキスト ボックス 123">
            <a:extLst>
              <a:ext uri="{FF2B5EF4-FFF2-40B4-BE49-F238E27FC236}">
                <a16:creationId xmlns:a16="http://schemas.microsoft.com/office/drawing/2014/main" id="{1BF67797-915E-4359-A9C5-1F4FD336B4A3}"/>
              </a:ext>
            </a:extLst>
          </p:cNvPr>
          <p:cNvSpPr txBox="1"/>
          <p:nvPr/>
        </p:nvSpPr>
        <p:spPr>
          <a:xfrm>
            <a:off x="6409292" y="5024630"/>
            <a:ext cx="4598973" cy="461665"/>
          </a:xfrm>
          <a:prstGeom prst="rect">
            <a:avLst/>
          </a:prstGeom>
          <a:noFill/>
        </p:spPr>
        <p:txBody>
          <a:bodyPr wrap="square" rtlCol="0">
            <a:spAutoFit/>
          </a:bodyPr>
          <a:lstStyle/>
          <a:p>
            <a:r>
              <a:rPr kumimoji="1" lang="ja-JP" altLang="en-US" sz="1200" b="1" dirty="0">
                <a:solidFill>
                  <a:schemeClr val="bg1"/>
                </a:solidFill>
                <a:latin typeface="+mn-ea"/>
              </a:rPr>
              <a:t>サステナブル・ワイナリーが造る</a:t>
            </a:r>
            <a:endParaRPr kumimoji="1" lang="en-US" altLang="ja-JP" sz="1200" b="1" dirty="0">
              <a:solidFill>
                <a:schemeClr val="bg1"/>
              </a:solidFill>
              <a:latin typeface="+mn-ea"/>
            </a:endParaRPr>
          </a:p>
          <a:p>
            <a:r>
              <a:rPr kumimoji="1" lang="ja-JP" altLang="en-US" sz="1200" b="1" dirty="0">
                <a:solidFill>
                  <a:schemeClr val="bg1"/>
                </a:solidFill>
                <a:latin typeface="+mn-ea"/>
              </a:rPr>
              <a:t>飲みやすく料理に合わせやすい万能ワイン！</a:t>
            </a:r>
          </a:p>
        </p:txBody>
      </p:sp>
      <p:sp>
        <p:nvSpPr>
          <p:cNvPr id="126" name="テキスト ボックス 125">
            <a:extLst>
              <a:ext uri="{FF2B5EF4-FFF2-40B4-BE49-F238E27FC236}">
                <a16:creationId xmlns:a16="http://schemas.microsoft.com/office/drawing/2014/main" id="{5E7FAD15-A05A-44E7-8439-07F9EF4E742F}"/>
              </a:ext>
            </a:extLst>
          </p:cNvPr>
          <p:cNvSpPr txBox="1"/>
          <p:nvPr/>
        </p:nvSpPr>
        <p:spPr>
          <a:xfrm>
            <a:off x="6485146" y="6331434"/>
            <a:ext cx="3904243"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r>
              <a:rPr kumimoji="1" lang="en-US" altLang="ja-JP" sz="1200" b="1" dirty="0">
                <a:solidFill>
                  <a:schemeClr val="bg1"/>
                </a:solidFill>
                <a:latin typeface="+mn-ea"/>
              </a:rPr>
              <a:t>/DO</a:t>
            </a:r>
            <a:r>
              <a:rPr kumimoji="1" lang="ja-JP" altLang="en-US" sz="1200" b="1" dirty="0">
                <a:solidFill>
                  <a:schemeClr val="bg1"/>
                </a:solidFill>
                <a:latin typeface="+mn-ea"/>
              </a:rPr>
              <a:t>フミーリャ</a:t>
            </a:r>
            <a:endParaRPr kumimoji="1" lang="en-US" altLang="ja-JP" sz="1200" b="1" dirty="0">
              <a:solidFill>
                <a:schemeClr val="bg1"/>
              </a:solidFill>
              <a:latin typeface="+mn-ea"/>
            </a:endParaRPr>
          </a:p>
          <a:p>
            <a:r>
              <a:rPr kumimoji="1" lang="ja-JP" altLang="en-US" sz="1200" b="1" dirty="0">
                <a:solidFill>
                  <a:schemeClr val="bg1"/>
                </a:solidFill>
                <a:latin typeface="+mn-ea"/>
              </a:rPr>
              <a:t>生産者：ボデガス・サン・イシドロ</a:t>
            </a:r>
            <a:endParaRPr kumimoji="1" lang="en-US" altLang="ja-JP" sz="1200" b="1" dirty="0">
              <a:solidFill>
                <a:schemeClr val="bg1"/>
              </a:solidFill>
              <a:latin typeface="+mn-ea"/>
            </a:endParaRPr>
          </a:p>
          <a:p>
            <a:r>
              <a:rPr kumimoji="1" lang="ja-JP" altLang="en-US" sz="1200" b="1" dirty="0">
                <a:solidFill>
                  <a:schemeClr val="bg1"/>
                </a:solidFill>
                <a:latin typeface="+mn-ea"/>
              </a:rPr>
              <a:t>品種　：モナストレル</a:t>
            </a:r>
            <a:endParaRPr kumimoji="1" lang="en-US" altLang="ja-JP" sz="1200" b="1" dirty="0">
              <a:solidFill>
                <a:schemeClr val="bg1"/>
              </a:solidFill>
              <a:latin typeface="+mn-ea"/>
            </a:endParaRPr>
          </a:p>
          <a:p>
            <a:r>
              <a:rPr kumimoji="1" lang="ja-JP" altLang="en-US" sz="1200" b="1" dirty="0">
                <a:solidFill>
                  <a:schemeClr val="bg1"/>
                </a:solidFill>
                <a:latin typeface="+mn-ea"/>
              </a:rPr>
              <a:t>味わい：赤・辛口・ミディアムボディ</a:t>
            </a:r>
          </a:p>
        </p:txBody>
      </p:sp>
      <p:grpSp>
        <p:nvGrpSpPr>
          <p:cNvPr id="67" name="グループ化 66">
            <a:extLst>
              <a:ext uri="{FF2B5EF4-FFF2-40B4-BE49-F238E27FC236}">
                <a16:creationId xmlns:a16="http://schemas.microsoft.com/office/drawing/2014/main" id="{87488737-12FF-4FAF-9130-1371232523E7}"/>
              </a:ext>
            </a:extLst>
          </p:cNvPr>
          <p:cNvGrpSpPr/>
          <p:nvPr/>
        </p:nvGrpSpPr>
        <p:grpSpPr>
          <a:xfrm>
            <a:off x="6368309" y="4190231"/>
            <a:ext cx="481732" cy="221920"/>
            <a:chOff x="6752865" y="4253770"/>
            <a:chExt cx="481732" cy="221920"/>
          </a:xfrm>
        </p:grpSpPr>
        <p:sp>
          <p:nvSpPr>
            <p:cNvPr id="75" name="四角形: 角を丸くする 74">
              <a:extLst>
                <a:ext uri="{FF2B5EF4-FFF2-40B4-BE49-F238E27FC236}">
                  <a16:creationId xmlns:a16="http://schemas.microsoft.com/office/drawing/2014/main" id="{3C29D332-92FB-4AD2-BE24-34B25B6EB795}"/>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3" name="テキスト ボックス 82">
              <a:extLst>
                <a:ext uri="{FF2B5EF4-FFF2-40B4-BE49-F238E27FC236}">
                  <a16:creationId xmlns:a16="http://schemas.microsoft.com/office/drawing/2014/main" id="{040FF970-C649-4A60-BD98-B2718A328854}"/>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85" name="グループ化 84">
            <a:extLst>
              <a:ext uri="{FF2B5EF4-FFF2-40B4-BE49-F238E27FC236}">
                <a16:creationId xmlns:a16="http://schemas.microsoft.com/office/drawing/2014/main" id="{7D8BDF68-EFF8-4110-8FFC-3B2F98C5D4B4}"/>
              </a:ext>
            </a:extLst>
          </p:cNvPr>
          <p:cNvGrpSpPr/>
          <p:nvPr/>
        </p:nvGrpSpPr>
        <p:grpSpPr>
          <a:xfrm>
            <a:off x="6172175" y="1960318"/>
            <a:ext cx="392268" cy="183496"/>
            <a:chOff x="6398579" y="2008162"/>
            <a:chExt cx="392268" cy="183496"/>
          </a:xfrm>
        </p:grpSpPr>
        <p:sp>
          <p:nvSpPr>
            <p:cNvPr id="96" name="四角形: 角を丸くする 95">
              <a:extLst>
                <a:ext uri="{FF2B5EF4-FFF2-40B4-BE49-F238E27FC236}">
                  <a16:creationId xmlns:a16="http://schemas.microsoft.com/office/drawing/2014/main" id="{4A91A308-EF78-4142-87FE-C914B92567B5}"/>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8" name="テキスト ボックス 97">
              <a:extLst>
                <a:ext uri="{FF2B5EF4-FFF2-40B4-BE49-F238E27FC236}">
                  <a16:creationId xmlns:a16="http://schemas.microsoft.com/office/drawing/2014/main" id="{513667A0-9467-48B3-B66E-39C33D59529F}"/>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102" name="グループ化 101">
            <a:extLst>
              <a:ext uri="{FF2B5EF4-FFF2-40B4-BE49-F238E27FC236}">
                <a16:creationId xmlns:a16="http://schemas.microsoft.com/office/drawing/2014/main" id="{E1450FEE-9BAD-4A77-B844-DB787B26EBCC}"/>
              </a:ext>
            </a:extLst>
          </p:cNvPr>
          <p:cNvGrpSpPr/>
          <p:nvPr/>
        </p:nvGrpSpPr>
        <p:grpSpPr>
          <a:xfrm>
            <a:off x="6564443" y="7433712"/>
            <a:ext cx="481732" cy="221920"/>
            <a:chOff x="7898818" y="7419868"/>
            <a:chExt cx="481732" cy="221920"/>
          </a:xfrm>
        </p:grpSpPr>
        <p:sp>
          <p:nvSpPr>
            <p:cNvPr id="112" name="四角形: 角を丸くする 111">
              <a:extLst>
                <a:ext uri="{FF2B5EF4-FFF2-40B4-BE49-F238E27FC236}">
                  <a16:creationId xmlns:a16="http://schemas.microsoft.com/office/drawing/2014/main" id="{D343EE1F-BAB5-4598-B9AD-D900F7490FA3}"/>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3" name="テキスト ボックス 112">
              <a:extLst>
                <a:ext uri="{FF2B5EF4-FFF2-40B4-BE49-F238E27FC236}">
                  <a16:creationId xmlns:a16="http://schemas.microsoft.com/office/drawing/2014/main" id="{26967F61-B678-44E3-BB65-C4EC59E51364}"/>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14" name="テキスト ボックス 113">
            <a:extLst>
              <a:ext uri="{FF2B5EF4-FFF2-40B4-BE49-F238E27FC236}">
                <a16:creationId xmlns:a16="http://schemas.microsoft.com/office/drawing/2014/main" id="{6D5E92EF-35FE-4354-9E0E-60E39ADDBA48}"/>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5" name="グループ化 114">
            <a:extLst>
              <a:ext uri="{FF2B5EF4-FFF2-40B4-BE49-F238E27FC236}">
                <a16:creationId xmlns:a16="http://schemas.microsoft.com/office/drawing/2014/main" id="{D901DF16-75A0-4AAC-9D4A-7D64FC971BC7}"/>
              </a:ext>
            </a:extLst>
          </p:cNvPr>
          <p:cNvGrpSpPr/>
          <p:nvPr/>
        </p:nvGrpSpPr>
        <p:grpSpPr>
          <a:xfrm>
            <a:off x="776680" y="1984185"/>
            <a:ext cx="724955" cy="190091"/>
            <a:chOff x="776680" y="1984185"/>
            <a:chExt cx="724955" cy="190091"/>
          </a:xfrm>
        </p:grpSpPr>
        <p:sp>
          <p:nvSpPr>
            <p:cNvPr id="117" name="四角形: 角を丸くする 116">
              <a:extLst>
                <a:ext uri="{FF2B5EF4-FFF2-40B4-BE49-F238E27FC236}">
                  <a16:creationId xmlns:a16="http://schemas.microsoft.com/office/drawing/2014/main" id="{F7141B10-37AB-4D24-883B-E777770B9218}"/>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8" name="テキスト ボックス 117">
              <a:extLst>
                <a:ext uri="{FF2B5EF4-FFF2-40B4-BE49-F238E27FC236}">
                  <a16:creationId xmlns:a16="http://schemas.microsoft.com/office/drawing/2014/main" id="{F6712309-D3C3-4D64-980A-1D5406B2A96F}"/>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20" name="グループ化 119">
            <a:extLst>
              <a:ext uri="{FF2B5EF4-FFF2-40B4-BE49-F238E27FC236}">
                <a16:creationId xmlns:a16="http://schemas.microsoft.com/office/drawing/2014/main" id="{6546950E-7425-4573-A760-EDE85F5E2B50}"/>
              </a:ext>
            </a:extLst>
          </p:cNvPr>
          <p:cNvGrpSpPr/>
          <p:nvPr/>
        </p:nvGrpSpPr>
        <p:grpSpPr>
          <a:xfrm>
            <a:off x="886113" y="4111950"/>
            <a:ext cx="469661" cy="351506"/>
            <a:chOff x="860269" y="4063164"/>
            <a:chExt cx="469661" cy="351506"/>
          </a:xfrm>
        </p:grpSpPr>
        <p:sp>
          <p:nvSpPr>
            <p:cNvPr id="123" name="四角形: 角を丸くする 122">
              <a:extLst>
                <a:ext uri="{FF2B5EF4-FFF2-40B4-BE49-F238E27FC236}">
                  <a16:creationId xmlns:a16="http://schemas.microsoft.com/office/drawing/2014/main" id="{F8CFEE40-3A76-4AFA-87D3-58EF6B1215DF}"/>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5" name="テキスト ボックス 124">
              <a:extLst>
                <a:ext uri="{FF2B5EF4-FFF2-40B4-BE49-F238E27FC236}">
                  <a16:creationId xmlns:a16="http://schemas.microsoft.com/office/drawing/2014/main" id="{3CE86CB8-CF57-463E-8356-BA863DDA9F2D}"/>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7" name="テキスト ボックス 126">
            <a:extLst>
              <a:ext uri="{FF2B5EF4-FFF2-40B4-BE49-F238E27FC236}">
                <a16:creationId xmlns:a16="http://schemas.microsoft.com/office/drawing/2014/main" id="{DCD7B579-DA14-4D58-9646-A75531F800ED}"/>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\1,600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\1,760)</a:t>
            </a:r>
            <a:endParaRPr kumimoji="1" lang="ja-JP" altLang="en-US" sz="1900" b="1" dirty="0">
              <a:solidFill>
                <a:schemeClr val="bg1"/>
              </a:solidFill>
              <a:latin typeface="+mn-ea"/>
            </a:endParaRPr>
          </a:p>
        </p:txBody>
      </p:sp>
      <p:grpSp>
        <p:nvGrpSpPr>
          <p:cNvPr id="128" name="グループ化 127">
            <a:extLst>
              <a:ext uri="{FF2B5EF4-FFF2-40B4-BE49-F238E27FC236}">
                <a16:creationId xmlns:a16="http://schemas.microsoft.com/office/drawing/2014/main" id="{10D45478-FC64-4B9A-8F34-F2A32127DE8C}"/>
              </a:ext>
            </a:extLst>
          </p:cNvPr>
          <p:cNvGrpSpPr/>
          <p:nvPr/>
        </p:nvGrpSpPr>
        <p:grpSpPr>
          <a:xfrm>
            <a:off x="1039691" y="7280622"/>
            <a:ext cx="632166" cy="400110"/>
            <a:chOff x="1039691" y="7280622"/>
            <a:chExt cx="632166" cy="400110"/>
          </a:xfrm>
        </p:grpSpPr>
        <p:sp>
          <p:nvSpPr>
            <p:cNvPr id="129" name="四角形: 角を丸くする 128">
              <a:extLst>
                <a:ext uri="{FF2B5EF4-FFF2-40B4-BE49-F238E27FC236}">
                  <a16:creationId xmlns:a16="http://schemas.microsoft.com/office/drawing/2014/main" id="{4DCCC216-B9A3-4C5B-937C-2D4391D44F61}"/>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0" name="テキスト ボックス 129">
              <a:extLst>
                <a:ext uri="{FF2B5EF4-FFF2-40B4-BE49-F238E27FC236}">
                  <a16:creationId xmlns:a16="http://schemas.microsoft.com/office/drawing/2014/main" id="{34A0C16F-D5AD-4291-8CF8-2144889A86F9}"/>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31" name="テキスト ボックス 130">
            <a:extLst>
              <a:ext uri="{FF2B5EF4-FFF2-40B4-BE49-F238E27FC236}">
                <a16:creationId xmlns:a16="http://schemas.microsoft.com/office/drawing/2014/main" id="{CF80954D-0D4F-40C8-BDAE-7CB6E240ECA8}"/>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\1,600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\1,760)</a:t>
            </a:r>
          </a:p>
        </p:txBody>
      </p:sp>
      <p:sp>
        <p:nvSpPr>
          <p:cNvPr id="132" name="テキスト ボックス 131">
            <a:extLst>
              <a:ext uri="{FF2B5EF4-FFF2-40B4-BE49-F238E27FC236}">
                <a16:creationId xmlns:a16="http://schemas.microsoft.com/office/drawing/2014/main" id="{72FC12D1-2A62-4611-822D-20B0AF1F193A}"/>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1,760</a:t>
            </a:r>
            <a:endParaRPr kumimoji="1" lang="ja-JP" altLang="en-US" sz="2000" b="1" dirty="0">
              <a:solidFill>
                <a:schemeClr val="bg1"/>
              </a:solidFill>
              <a:latin typeface="+mn-ea"/>
            </a:endParaRPr>
          </a:p>
        </p:txBody>
      </p:sp>
      <p:pic>
        <p:nvPicPr>
          <p:cNvPr id="3" name="図 2" descr="瓶の飲み物&#10;&#10;自動的に生成された説明">
            <a:extLst>
              <a:ext uri="{FF2B5EF4-FFF2-40B4-BE49-F238E27FC236}">
                <a16:creationId xmlns:a16="http://schemas.microsoft.com/office/drawing/2014/main" id="{6F1D0BF4-DF4E-AFA3-6DBC-69CEFB053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 y="2578377"/>
            <a:ext cx="1222131" cy="1881388"/>
          </a:xfrm>
          <a:prstGeom prst="rect">
            <a:avLst/>
          </a:prstGeom>
        </p:spPr>
      </p:pic>
      <p:pic>
        <p:nvPicPr>
          <p:cNvPr id="10" name="図 9">
            <a:extLst>
              <a:ext uri="{FF2B5EF4-FFF2-40B4-BE49-F238E27FC236}">
                <a16:creationId xmlns:a16="http://schemas.microsoft.com/office/drawing/2014/main" id="{495655FC-DDDE-D1E0-95E4-41CB65CE629F}"/>
              </a:ext>
            </a:extLst>
          </p:cNvPr>
          <p:cNvPicPr>
            <a:picLocks noChangeAspect="1"/>
          </p:cNvPicPr>
          <p:nvPr/>
        </p:nvPicPr>
        <p:blipFill>
          <a:blip r:embed="rId6"/>
          <a:stretch>
            <a:fillRect/>
          </a:stretch>
        </p:blipFill>
        <p:spPr>
          <a:xfrm>
            <a:off x="-111350" y="4934632"/>
            <a:ext cx="1783505" cy="2755515"/>
          </a:xfrm>
          <a:prstGeom prst="rect">
            <a:avLst/>
          </a:prstGeom>
        </p:spPr>
      </p:pic>
      <p:pic>
        <p:nvPicPr>
          <p:cNvPr id="11" name="図 10">
            <a:extLst>
              <a:ext uri="{FF2B5EF4-FFF2-40B4-BE49-F238E27FC236}">
                <a16:creationId xmlns:a16="http://schemas.microsoft.com/office/drawing/2014/main" id="{AA6B51F7-EB93-AB26-046E-B1EC1953C708}"/>
              </a:ext>
            </a:extLst>
          </p:cNvPr>
          <p:cNvPicPr>
            <a:picLocks noChangeAspect="1"/>
          </p:cNvPicPr>
          <p:nvPr/>
        </p:nvPicPr>
        <p:blipFill>
          <a:blip r:embed="rId7"/>
          <a:stretch>
            <a:fillRect/>
          </a:stretch>
        </p:blipFill>
        <p:spPr>
          <a:xfrm>
            <a:off x="5213780" y="4934632"/>
            <a:ext cx="1786283" cy="2761727"/>
          </a:xfrm>
          <a:prstGeom prst="rect">
            <a:avLst/>
          </a:prstGeom>
        </p:spPr>
      </p:pic>
      <p:pic>
        <p:nvPicPr>
          <p:cNvPr id="12" name="図 11">
            <a:extLst>
              <a:ext uri="{FF2B5EF4-FFF2-40B4-BE49-F238E27FC236}">
                <a16:creationId xmlns:a16="http://schemas.microsoft.com/office/drawing/2014/main" id="{D36409DA-F6D7-F74E-88FA-FA706AC76F9F}"/>
              </a:ext>
            </a:extLst>
          </p:cNvPr>
          <p:cNvPicPr>
            <a:picLocks noChangeAspect="1"/>
          </p:cNvPicPr>
          <p:nvPr/>
        </p:nvPicPr>
        <p:blipFill>
          <a:blip r:embed="rId6"/>
          <a:stretch>
            <a:fillRect/>
          </a:stretch>
        </p:blipFill>
        <p:spPr>
          <a:xfrm>
            <a:off x="5437565" y="2605367"/>
            <a:ext cx="1219306" cy="1883827"/>
          </a:xfrm>
          <a:prstGeom prst="rect">
            <a:avLst/>
          </a:prstGeom>
        </p:spPr>
      </p:pic>
      <p:pic>
        <p:nvPicPr>
          <p:cNvPr id="13" name="図 12">
            <a:extLst>
              <a:ext uri="{FF2B5EF4-FFF2-40B4-BE49-F238E27FC236}">
                <a16:creationId xmlns:a16="http://schemas.microsoft.com/office/drawing/2014/main" id="{F6131895-D309-0A67-564A-6F9DBFAC4E67}"/>
              </a:ext>
            </a:extLst>
          </p:cNvPr>
          <p:cNvPicPr>
            <a:picLocks noChangeAspect="1"/>
          </p:cNvPicPr>
          <p:nvPr/>
        </p:nvPicPr>
        <p:blipFill>
          <a:blip r:embed="rId8"/>
          <a:stretch>
            <a:fillRect/>
          </a:stretch>
        </p:blipFill>
        <p:spPr>
          <a:xfrm>
            <a:off x="135147" y="854248"/>
            <a:ext cx="823075" cy="1271650"/>
          </a:xfrm>
          <a:prstGeom prst="rect">
            <a:avLst/>
          </a:prstGeom>
        </p:spPr>
      </p:pic>
      <p:pic>
        <p:nvPicPr>
          <p:cNvPr id="14" name="図 13">
            <a:extLst>
              <a:ext uri="{FF2B5EF4-FFF2-40B4-BE49-F238E27FC236}">
                <a16:creationId xmlns:a16="http://schemas.microsoft.com/office/drawing/2014/main" id="{A6878E7E-A51D-FB45-8A89-CBE928DAF0CB}"/>
              </a:ext>
            </a:extLst>
          </p:cNvPr>
          <p:cNvPicPr>
            <a:picLocks noChangeAspect="1"/>
          </p:cNvPicPr>
          <p:nvPr/>
        </p:nvPicPr>
        <p:blipFill>
          <a:blip r:embed="rId9"/>
          <a:stretch>
            <a:fillRect/>
          </a:stretch>
        </p:blipFill>
        <p:spPr>
          <a:xfrm>
            <a:off x="5535631" y="877025"/>
            <a:ext cx="835984" cy="1294227"/>
          </a:xfrm>
          <a:prstGeom prst="rect">
            <a:avLst/>
          </a:prstGeom>
        </p:spPr>
      </p:pic>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1748</TotalTime>
  <Words>386</Words>
  <Application>Microsoft Office PowerPoint</Application>
  <PresentationFormat>ユーザー設定</PresentationFormat>
  <Paragraphs>58</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Hiratani, Sari</cp:lastModifiedBy>
  <cp:revision>128</cp:revision>
  <cp:lastPrinted>2023-08-14T07:49:15Z</cp:lastPrinted>
  <dcterms:created xsi:type="dcterms:W3CDTF">2021-10-01T15:02:20Z</dcterms:created>
  <dcterms:modified xsi:type="dcterms:W3CDTF">2024-09-10T07:55:10Z</dcterms:modified>
</cp:coreProperties>
</file>