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64" d="100"/>
          <a:sy n="64" d="100"/>
        </p:scale>
        <p:origin x="1326" y="48"/>
      </p:cViewPr>
      <p:guideLst>
        <p:guide orient="horz" pos="2472"/>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2024/5/31</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2024/5/31</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37651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14794"/>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705281" y="690253"/>
            <a:ext cx="2154845" cy="484748"/>
          </a:xfrm>
          <a:prstGeom prst="rect">
            <a:avLst/>
          </a:prstGeom>
          <a:noFill/>
        </p:spPr>
        <p:txBody>
          <a:bodyPr wrap="square" rtlCol="0">
            <a:spAutoFit/>
          </a:bodyPr>
          <a:lstStyle/>
          <a:p>
            <a:r>
              <a:rPr kumimoji="1" lang="ja-JP" altLang="en-US" sz="850" b="1" dirty="0">
                <a:solidFill>
                  <a:schemeClr val="bg1"/>
                </a:solidFill>
                <a:latin typeface="+mn-ea"/>
              </a:rPr>
              <a:t>ミルビュイ・ブルゴーニュ・</a:t>
            </a:r>
            <a:endParaRPr kumimoji="1" lang="en-US" altLang="ja-JP" sz="850" b="1" dirty="0">
              <a:solidFill>
                <a:schemeClr val="bg1"/>
              </a:solidFill>
              <a:latin typeface="+mn-ea"/>
            </a:endParaRPr>
          </a:p>
          <a:p>
            <a:r>
              <a:rPr kumimoji="1" lang="ja-JP" altLang="en-US" sz="850" b="1" dirty="0">
                <a:solidFill>
                  <a:schemeClr val="bg1"/>
                </a:solidFill>
                <a:latin typeface="+mn-ea"/>
              </a:rPr>
              <a:t>コート・シャロネーズ・ピノノワール・</a:t>
            </a:r>
            <a:endParaRPr kumimoji="1" lang="en-US" altLang="ja-JP" sz="850" b="1" dirty="0">
              <a:solidFill>
                <a:schemeClr val="bg1"/>
              </a:solidFill>
              <a:latin typeface="+mn-ea"/>
            </a:endParaRPr>
          </a:p>
          <a:p>
            <a:r>
              <a:rPr kumimoji="1" lang="ja-JP" altLang="en-US" sz="850" b="1" dirty="0">
                <a:solidFill>
                  <a:schemeClr val="bg1"/>
                </a:solidFill>
                <a:latin typeface="+mn-ea"/>
              </a:rPr>
              <a:t>デミ・ホッツ</a:t>
            </a:r>
            <a:endParaRPr kumimoji="1" lang="en-US" altLang="ja-JP" sz="85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779222" y="1430851"/>
            <a:ext cx="2181825" cy="523220"/>
          </a:xfrm>
          <a:prstGeom prst="rect">
            <a:avLst/>
          </a:prstGeom>
          <a:noFill/>
        </p:spPr>
        <p:txBody>
          <a:bodyPr wrap="square" rtlCol="0">
            <a:spAutoFit/>
          </a:bodyPr>
          <a:lstStyle/>
          <a:p>
            <a:r>
              <a:rPr kumimoji="1" lang="ja-JP" altLang="en-US" sz="700" b="1" dirty="0">
                <a:solidFill>
                  <a:schemeClr val="bg1"/>
                </a:solidFill>
                <a:latin typeface="+mn-ea"/>
              </a:rPr>
              <a:t>原産国：フランス</a:t>
            </a:r>
            <a:r>
              <a:rPr kumimoji="1" lang="en-US" altLang="ja-JP" sz="700" b="1" dirty="0">
                <a:solidFill>
                  <a:schemeClr val="bg1"/>
                </a:solidFill>
                <a:latin typeface="+mn-ea"/>
              </a:rPr>
              <a:t>/</a:t>
            </a:r>
            <a:r>
              <a:rPr kumimoji="1" lang="ja-JP" altLang="en-US" sz="700" b="1" dirty="0">
                <a:solidFill>
                  <a:schemeClr val="bg1"/>
                </a:solidFill>
                <a:latin typeface="+mn-ea"/>
              </a:rPr>
              <a:t>ブルゴーニュ</a:t>
            </a:r>
            <a:endParaRPr kumimoji="1" lang="en-US" altLang="ja-JP" sz="700" b="1" dirty="0">
              <a:solidFill>
                <a:schemeClr val="bg1"/>
              </a:solidFill>
              <a:latin typeface="+mn-ea"/>
            </a:endParaRPr>
          </a:p>
          <a:p>
            <a:r>
              <a:rPr kumimoji="1" lang="ja-JP" altLang="en-US" sz="700" b="1" dirty="0">
                <a:solidFill>
                  <a:schemeClr val="bg1"/>
                </a:solidFill>
                <a:latin typeface="+mn-ea"/>
              </a:rPr>
              <a:t>生産者：ヴィニュロン・ド・ビュクシー</a:t>
            </a:r>
            <a:endParaRPr kumimoji="1" lang="en-US" altLang="ja-JP" sz="700" b="1" dirty="0">
              <a:solidFill>
                <a:schemeClr val="bg1"/>
              </a:solidFill>
              <a:latin typeface="+mn-ea"/>
            </a:endParaRPr>
          </a:p>
          <a:p>
            <a:r>
              <a:rPr kumimoji="1" lang="ja-JP" altLang="en-US" sz="700" b="1" dirty="0">
                <a:solidFill>
                  <a:schemeClr val="bg1"/>
                </a:solidFill>
                <a:latin typeface="+mn-ea"/>
              </a:rPr>
              <a:t>品種　：ピノ・ノワール</a:t>
            </a:r>
            <a:endParaRPr kumimoji="1" lang="en-US" altLang="ja-JP" sz="700" b="1" dirty="0">
              <a:solidFill>
                <a:schemeClr val="bg1"/>
              </a:solidFill>
              <a:latin typeface="+mn-ea"/>
            </a:endParaRPr>
          </a:p>
          <a:p>
            <a:r>
              <a:rPr kumimoji="1" lang="ja-JP" altLang="en-US" sz="700" b="1" dirty="0">
                <a:solidFill>
                  <a:schemeClr val="bg1"/>
                </a:solidFill>
                <a:latin typeface="+mn-ea"/>
              </a:rPr>
              <a:t>味わい：赤・辛口・ミディアムボディ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819545" y="1428017"/>
            <a:ext cx="18349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72252" y="5670828"/>
            <a:ext cx="4041745" cy="861774"/>
          </a:xfrm>
          <a:prstGeom prst="rect">
            <a:avLst/>
          </a:prstGeom>
          <a:noFill/>
        </p:spPr>
        <p:txBody>
          <a:bodyPr wrap="square" rtlCol="0">
            <a:spAutoFit/>
          </a:bodyPr>
          <a:lstStyle/>
          <a:p>
            <a:r>
              <a:rPr kumimoji="1" lang="ja-JP" altLang="en-US" sz="1000" dirty="0">
                <a:solidFill>
                  <a:schemeClr val="bg1"/>
                </a:solidFill>
                <a:latin typeface="+mn-ea"/>
              </a:rPr>
              <a:t>深い紫色の色合いでミネラル感と赤い果実やスパイスの香りが特徴です。口当たりはフルーティーでさわやかでありながら、しっかりとした果実味があり、ピノ・ノワールの魅力がたっぷりと詰まった一本です。牛肉の赤ワイン煮込み、鴨料理、カマンベールチーズなどのお料理と相性が良いで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89867" y="565439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89867" y="652607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41996" y="337672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66455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29978" y="336090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101" y="7076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33833" y="1481500"/>
            <a:ext cx="182920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977986" y="1137105"/>
            <a:ext cx="1978141" cy="307777"/>
          </a:xfrm>
          <a:prstGeom prst="rect">
            <a:avLst/>
          </a:prstGeom>
          <a:noFill/>
        </p:spPr>
        <p:txBody>
          <a:bodyPr wrap="square" rtlCol="0">
            <a:spAutoFit/>
          </a:bodyPr>
          <a:lstStyle/>
          <a:p>
            <a:r>
              <a:rPr kumimoji="1" lang="ja-JP" altLang="en-US" sz="700" b="1" dirty="0">
                <a:solidFill>
                  <a:schemeClr val="bg1"/>
                </a:solidFill>
                <a:latin typeface="+mn-ea"/>
              </a:rPr>
              <a:t>コート・シャロネーズの上質な</a:t>
            </a:r>
            <a:endParaRPr kumimoji="1" lang="en-US" altLang="ja-JP" sz="700" b="1" dirty="0">
              <a:solidFill>
                <a:schemeClr val="bg1"/>
              </a:solidFill>
              <a:latin typeface="+mn-ea"/>
            </a:endParaRPr>
          </a:p>
          <a:p>
            <a:r>
              <a:rPr kumimoji="1" lang="ja-JP" altLang="en-US" sz="700" b="1" dirty="0">
                <a:solidFill>
                  <a:schemeClr val="bg1"/>
                </a:solidFill>
                <a:latin typeface="+mn-ea"/>
              </a:rPr>
              <a:t>ブルゴーニュ ピノ・ノワール　</a:t>
            </a:r>
          </a:p>
        </p:txBody>
      </p:sp>
      <p:sp>
        <p:nvSpPr>
          <p:cNvPr id="123" name="テキスト ボックス 122">
            <a:extLst>
              <a:ext uri="{FF2B5EF4-FFF2-40B4-BE49-F238E27FC236}">
                <a16:creationId xmlns:a16="http://schemas.microsoft.com/office/drawing/2014/main" id="{BBDCC58E-934A-4A3F-8ADB-2D2E7466D770}"/>
              </a:ext>
            </a:extLst>
          </p:cNvPr>
          <p:cNvSpPr txBox="1"/>
          <p:nvPr/>
        </p:nvSpPr>
        <p:spPr>
          <a:xfrm>
            <a:off x="1338028" y="3017649"/>
            <a:ext cx="1933491" cy="384721"/>
          </a:xfrm>
          <a:prstGeom prst="rect">
            <a:avLst/>
          </a:prstGeom>
          <a:noFill/>
        </p:spPr>
        <p:txBody>
          <a:bodyPr wrap="square" rtlCol="0">
            <a:spAutoFit/>
          </a:bodyPr>
          <a:lstStyle/>
          <a:p>
            <a:r>
              <a:rPr kumimoji="1" lang="ja-JP" altLang="en-US" sz="950" b="1" dirty="0">
                <a:solidFill>
                  <a:schemeClr val="bg1"/>
                </a:solidFill>
                <a:latin typeface="+mn-ea"/>
              </a:rPr>
              <a:t>コート・シャロネーズの上質な</a:t>
            </a:r>
            <a:endParaRPr kumimoji="1" lang="en-US" altLang="ja-JP" sz="950" b="1" dirty="0">
              <a:solidFill>
                <a:schemeClr val="bg1"/>
              </a:solidFill>
              <a:latin typeface="+mn-ea"/>
            </a:endParaRPr>
          </a:p>
          <a:p>
            <a:r>
              <a:rPr kumimoji="1" lang="ja-JP" altLang="en-US" sz="950" b="1" dirty="0">
                <a:solidFill>
                  <a:schemeClr val="bg1"/>
                </a:solidFill>
                <a:latin typeface="+mn-ea"/>
              </a:rPr>
              <a:t>ブルゴーニュ ピノ・ノワール　</a:t>
            </a:r>
          </a:p>
        </p:txBody>
      </p:sp>
      <p:sp>
        <p:nvSpPr>
          <p:cNvPr id="128" name="テキスト ボックス 127">
            <a:extLst>
              <a:ext uri="{FF2B5EF4-FFF2-40B4-BE49-F238E27FC236}">
                <a16:creationId xmlns:a16="http://schemas.microsoft.com/office/drawing/2014/main" id="{539531BE-B662-4B2D-A44C-276603A39C45}"/>
              </a:ext>
            </a:extLst>
          </p:cNvPr>
          <p:cNvSpPr txBox="1"/>
          <p:nvPr/>
        </p:nvSpPr>
        <p:spPr>
          <a:xfrm>
            <a:off x="6560773" y="3016178"/>
            <a:ext cx="1983487" cy="384721"/>
          </a:xfrm>
          <a:prstGeom prst="rect">
            <a:avLst/>
          </a:prstGeom>
          <a:noFill/>
        </p:spPr>
        <p:txBody>
          <a:bodyPr wrap="square" rtlCol="0">
            <a:spAutoFit/>
          </a:bodyPr>
          <a:lstStyle/>
          <a:p>
            <a:r>
              <a:rPr kumimoji="1" lang="ja-JP" altLang="en-US" sz="950" b="1" dirty="0">
                <a:solidFill>
                  <a:schemeClr val="bg1"/>
                </a:solidFill>
                <a:latin typeface="+mn-ea"/>
              </a:rPr>
              <a:t>コート・シャロネーズの上質な</a:t>
            </a:r>
            <a:endParaRPr kumimoji="1" lang="en-US" altLang="ja-JP" sz="950" b="1" dirty="0">
              <a:solidFill>
                <a:schemeClr val="bg1"/>
              </a:solidFill>
              <a:latin typeface="+mn-ea"/>
            </a:endParaRPr>
          </a:p>
          <a:p>
            <a:r>
              <a:rPr kumimoji="1" lang="ja-JP" altLang="en-US" sz="950" b="1" dirty="0">
                <a:solidFill>
                  <a:schemeClr val="bg1"/>
                </a:solidFill>
                <a:latin typeface="+mn-ea"/>
              </a:rPr>
              <a:t>ブルゴーニュ ピノ・ノワール　</a:t>
            </a:r>
          </a:p>
        </p:txBody>
      </p:sp>
      <p:sp>
        <p:nvSpPr>
          <p:cNvPr id="131" name="テキスト ボックス 130">
            <a:extLst>
              <a:ext uri="{FF2B5EF4-FFF2-40B4-BE49-F238E27FC236}">
                <a16:creationId xmlns:a16="http://schemas.microsoft.com/office/drawing/2014/main" id="{04162395-BC29-414D-917C-EED6A06ABFE1}"/>
              </a:ext>
            </a:extLst>
          </p:cNvPr>
          <p:cNvSpPr txBox="1"/>
          <p:nvPr/>
        </p:nvSpPr>
        <p:spPr>
          <a:xfrm>
            <a:off x="1192065" y="5424878"/>
            <a:ext cx="3747506" cy="246221"/>
          </a:xfrm>
          <a:prstGeom prst="rect">
            <a:avLst/>
          </a:prstGeom>
          <a:noFill/>
        </p:spPr>
        <p:txBody>
          <a:bodyPr wrap="square" rtlCol="0">
            <a:spAutoFit/>
          </a:bodyPr>
          <a:lstStyle/>
          <a:p>
            <a:r>
              <a:rPr kumimoji="1" lang="ja-JP" altLang="en-US" sz="1000" b="1" dirty="0">
                <a:solidFill>
                  <a:schemeClr val="bg1"/>
                </a:solidFill>
                <a:latin typeface="+mn-ea"/>
              </a:rPr>
              <a:t>コート・シャロネーズの上質なブルゴーニュ ピノ・ノワール　</a:t>
            </a:r>
          </a:p>
        </p:txBody>
      </p:sp>
      <p:sp>
        <p:nvSpPr>
          <p:cNvPr id="134" name="テキスト ボックス 133">
            <a:extLst>
              <a:ext uri="{FF2B5EF4-FFF2-40B4-BE49-F238E27FC236}">
                <a16:creationId xmlns:a16="http://schemas.microsoft.com/office/drawing/2014/main" id="{9CC5F792-68C4-47C8-8F20-E5BC5BE383DE}"/>
              </a:ext>
            </a:extLst>
          </p:cNvPr>
          <p:cNvSpPr txBox="1"/>
          <p:nvPr/>
        </p:nvSpPr>
        <p:spPr>
          <a:xfrm>
            <a:off x="6512678" y="5427202"/>
            <a:ext cx="3839620" cy="246221"/>
          </a:xfrm>
          <a:prstGeom prst="rect">
            <a:avLst/>
          </a:prstGeom>
          <a:noFill/>
        </p:spPr>
        <p:txBody>
          <a:bodyPr wrap="square" rtlCol="0">
            <a:spAutoFit/>
          </a:bodyPr>
          <a:lstStyle/>
          <a:p>
            <a:r>
              <a:rPr kumimoji="1" lang="ja-JP" altLang="en-US" sz="1000" b="1" dirty="0">
                <a:solidFill>
                  <a:schemeClr val="bg1"/>
                </a:solidFill>
                <a:latin typeface="+mn-ea"/>
              </a:rPr>
              <a:t>コート・シャロネーズの上質なブルゴーニュ ピノ・ノワール　</a:t>
            </a:r>
          </a:p>
        </p:txBody>
      </p:sp>
      <p:sp>
        <p:nvSpPr>
          <p:cNvPr id="135" name="テキスト ボックス 134">
            <a:extLst>
              <a:ext uri="{FF2B5EF4-FFF2-40B4-BE49-F238E27FC236}">
                <a16:creationId xmlns:a16="http://schemas.microsoft.com/office/drawing/2014/main" id="{A8269213-F48E-4D35-A294-F807363DB95B}"/>
              </a:ext>
            </a:extLst>
          </p:cNvPr>
          <p:cNvSpPr txBox="1"/>
          <p:nvPr/>
        </p:nvSpPr>
        <p:spPr>
          <a:xfrm>
            <a:off x="6374677" y="5673737"/>
            <a:ext cx="4011745" cy="861774"/>
          </a:xfrm>
          <a:prstGeom prst="rect">
            <a:avLst/>
          </a:prstGeom>
          <a:noFill/>
        </p:spPr>
        <p:txBody>
          <a:bodyPr wrap="square" rtlCol="0">
            <a:spAutoFit/>
          </a:bodyPr>
          <a:lstStyle/>
          <a:p>
            <a:r>
              <a:rPr kumimoji="1" lang="ja-JP" altLang="en-US" sz="1000" dirty="0">
                <a:solidFill>
                  <a:schemeClr val="bg1"/>
                </a:solidFill>
                <a:latin typeface="+mn-ea"/>
              </a:rPr>
              <a:t>深い紫色の色合いでミネラル感と赤い果実やスパイスの香りが特徴です。口当たりはフルーティーでさわやかでありながら、しっかりとした果実味があり、ピノ・ノワールの魅力がたっぷりと詰まった一本です。牛肉の赤ワイン煮込み、鴨料理、カマンベールチーズなどのお料理と相性が良いです。</a:t>
            </a:r>
          </a:p>
        </p:txBody>
      </p:sp>
      <p:sp>
        <p:nvSpPr>
          <p:cNvPr id="101" name="テキスト ボックス 100">
            <a:extLst>
              <a:ext uri="{FF2B5EF4-FFF2-40B4-BE49-F238E27FC236}">
                <a16:creationId xmlns:a16="http://schemas.microsoft.com/office/drawing/2014/main" id="{AC5DB803-5210-4B1D-B73A-5F7955C70ACA}"/>
              </a:ext>
            </a:extLst>
          </p:cNvPr>
          <p:cNvSpPr txBox="1"/>
          <p:nvPr/>
        </p:nvSpPr>
        <p:spPr>
          <a:xfrm>
            <a:off x="6340554" y="1188152"/>
            <a:ext cx="1945743" cy="307777"/>
          </a:xfrm>
          <a:prstGeom prst="rect">
            <a:avLst/>
          </a:prstGeom>
          <a:noFill/>
        </p:spPr>
        <p:txBody>
          <a:bodyPr wrap="square" rtlCol="0">
            <a:spAutoFit/>
          </a:bodyPr>
          <a:lstStyle/>
          <a:p>
            <a:r>
              <a:rPr kumimoji="1" lang="ja-JP" altLang="en-US" sz="700" b="1" dirty="0">
                <a:solidFill>
                  <a:schemeClr val="bg1"/>
                </a:solidFill>
                <a:latin typeface="+mn-ea"/>
              </a:rPr>
              <a:t>コート・シャロネーズの上質な</a:t>
            </a:r>
            <a:endParaRPr kumimoji="1" lang="en-US" altLang="ja-JP" sz="700" b="1" dirty="0">
              <a:solidFill>
                <a:schemeClr val="bg1"/>
              </a:solidFill>
              <a:latin typeface="+mn-ea"/>
            </a:endParaRPr>
          </a:p>
          <a:p>
            <a:r>
              <a:rPr kumimoji="1" lang="ja-JP" altLang="en-US" sz="700" b="1" dirty="0">
                <a:solidFill>
                  <a:schemeClr val="bg1"/>
                </a:solidFill>
                <a:latin typeface="+mn-ea"/>
              </a:rPr>
              <a:t>ブルゴーニュ ピノ・ノワール　</a:t>
            </a:r>
          </a:p>
        </p:txBody>
      </p:sp>
      <p:sp>
        <p:nvSpPr>
          <p:cNvPr id="110" name="テキスト ボックス 109">
            <a:extLst>
              <a:ext uri="{FF2B5EF4-FFF2-40B4-BE49-F238E27FC236}">
                <a16:creationId xmlns:a16="http://schemas.microsoft.com/office/drawing/2014/main" id="{D59895E3-1A26-4721-BF74-C24C8002D729}"/>
              </a:ext>
            </a:extLst>
          </p:cNvPr>
          <p:cNvSpPr txBox="1"/>
          <p:nvPr/>
        </p:nvSpPr>
        <p:spPr>
          <a:xfrm>
            <a:off x="6144076" y="1473885"/>
            <a:ext cx="2181825" cy="523220"/>
          </a:xfrm>
          <a:prstGeom prst="rect">
            <a:avLst/>
          </a:prstGeom>
          <a:noFill/>
        </p:spPr>
        <p:txBody>
          <a:bodyPr wrap="square" rtlCol="0">
            <a:spAutoFit/>
          </a:bodyPr>
          <a:lstStyle/>
          <a:p>
            <a:r>
              <a:rPr kumimoji="1" lang="ja-JP" altLang="en-US" sz="700" b="1" dirty="0">
                <a:solidFill>
                  <a:schemeClr val="bg1"/>
                </a:solidFill>
                <a:latin typeface="+mn-ea"/>
              </a:rPr>
              <a:t>原産国：フランス</a:t>
            </a:r>
            <a:r>
              <a:rPr kumimoji="1" lang="en-US" altLang="ja-JP" sz="700" b="1" dirty="0">
                <a:solidFill>
                  <a:schemeClr val="bg1"/>
                </a:solidFill>
                <a:latin typeface="+mn-ea"/>
              </a:rPr>
              <a:t>/</a:t>
            </a:r>
            <a:r>
              <a:rPr kumimoji="1" lang="ja-JP" altLang="en-US" sz="700" b="1" dirty="0">
                <a:solidFill>
                  <a:schemeClr val="bg1"/>
                </a:solidFill>
                <a:latin typeface="+mn-ea"/>
              </a:rPr>
              <a:t>ブルゴーニュ</a:t>
            </a:r>
            <a:endParaRPr kumimoji="1" lang="en-US" altLang="ja-JP" sz="700" b="1" dirty="0">
              <a:solidFill>
                <a:schemeClr val="bg1"/>
              </a:solidFill>
              <a:latin typeface="+mn-ea"/>
            </a:endParaRPr>
          </a:p>
          <a:p>
            <a:r>
              <a:rPr kumimoji="1" lang="ja-JP" altLang="en-US" sz="700" b="1" dirty="0">
                <a:solidFill>
                  <a:schemeClr val="bg1"/>
                </a:solidFill>
                <a:latin typeface="+mn-ea"/>
              </a:rPr>
              <a:t>生産者：ヴィニュロン・ド・ビュクシー</a:t>
            </a:r>
            <a:endParaRPr kumimoji="1" lang="en-US" altLang="ja-JP" sz="700" b="1" dirty="0">
              <a:solidFill>
                <a:schemeClr val="bg1"/>
              </a:solidFill>
              <a:latin typeface="+mn-ea"/>
            </a:endParaRPr>
          </a:p>
          <a:p>
            <a:r>
              <a:rPr kumimoji="1" lang="ja-JP" altLang="en-US" sz="700" b="1" dirty="0">
                <a:solidFill>
                  <a:schemeClr val="bg1"/>
                </a:solidFill>
                <a:latin typeface="+mn-ea"/>
              </a:rPr>
              <a:t>品種　：ピノ・ノワール</a:t>
            </a:r>
            <a:endParaRPr kumimoji="1" lang="en-US" altLang="ja-JP" sz="700" b="1" dirty="0">
              <a:solidFill>
                <a:schemeClr val="bg1"/>
              </a:solidFill>
              <a:latin typeface="+mn-ea"/>
            </a:endParaRPr>
          </a:p>
          <a:p>
            <a:r>
              <a:rPr kumimoji="1" lang="ja-JP" altLang="en-US" sz="700" b="1" dirty="0">
                <a:solidFill>
                  <a:schemeClr val="bg1"/>
                </a:solidFill>
                <a:latin typeface="+mn-ea"/>
              </a:rPr>
              <a:t>味わい：赤・辛口・ミディアムボディ</a:t>
            </a:r>
          </a:p>
        </p:txBody>
      </p:sp>
      <p:sp>
        <p:nvSpPr>
          <p:cNvPr id="113" name="テキスト ボックス 112">
            <a:extLst>
              <a:ext uri="{FF2B5EF4-FFF2-40B4-BE49-F238E27FC236}">
                <a16:creationId xmlns:a16="http://schemas.microsoft.com/office/drawing/2014/main" id="{EC70FAD6-FBAB-4420-BD43-38B845319AC7}"/>
              </a:ext>
            </a:extLst>
          </p:cNvPr>
          <p:cNvSpPr txBox="1"/>
          <p:nvPr/>
        </p:nvSpPr>
        <p:spPr>
          <a:xfrm>
            <a:off x="941012" y="3383664"/>
            <a:ext cx="2851535" cy="738664"/>
          </a:xfrm>
          <a:prstGeom prst="rect">
            <a:avLst/>
          </a:prstGeom>
          <a:noFill/>
        </p:spPr>
        <p:txBody>
          <a:bodyPr wrap="square" rtlCol="0">
            <a:spAutoFit/>
          </a:bodyPr>
          <a:lstStyle/>
          <a:p>
            <a:r>
              <a:rPr kumimoji="1" lang="ja-JP" altLang="en-US" sz="1050" b="1" dirty="0">
                <a:solidFill>
                  <a:schemeClr val="bg1"/>
                </a:solidFill>
                <a:latin typeface="+mn-ea"/>
              </a:rPr>
              <a:t>原産国：フランス</a:t>
            </a:r>
            <a:r>
              <a:rPr kumimoji="1" lang="en-US" altLang="ja-JP" sz="1050" b="1" dirty="0">
                <a:solidFill>
                  <a:schemeClr val="bg1"/>
                </a:solidFill>
                <a:latin typeface="+mn-ea"/>
              </a:rPr>
              <a:t>/</a:t>
            </a:r>
            <a:r>
              <a:rPr kumimoji="1" lang="ja-JP" altLang="en-US" sz="1050" b="1" dirty="0">
                <a:solidFill>
                  <a:schemeClr val="bg1"/>
                </a:solidFill>
                <a:latin typeface="+mn-ea"/>
              </a:rPr>
              <a:t>ブルゴーニュ</a:t>
            </a:r>
            <a:endParaRPr kumimoji="1" lang="en-US" altLang="ja-JP" sz="1050" b="1" dirty="0">
              <a:solidFill>
                <a:schemeClr val="bg1"/>
              </a:solidFill>
              <a:latin typeface="+mn-ea"/>
            </a:endParaRPr>
          </a:p>
          <a:p>
            <a:r>
              <a:rPr kumimoji="1" lang="ja-JP" altLang="en-US" sz="1050" b="1" dirty="0">
                <a:solidFill>
                  <a:schemeClr val="bg1"/>
                </a:solidFill>
                <a:latin typeface="+mn-ea"/>
              </a:rPr>
              <a:t>生産者：ヴィニュロン・ド・ビュクシー</a:t>
            </a:r>
            <a:endParaRPr kumimoji="1" lang="en-US" altLang="ja-JP" sz="1050" b="1" dirty="0">
              <a:solidFill>
                <a:schemeClr val="bg1"/>
              </a:solidFill>
              <a:latin typeface="+mn-ea"/>
            </a:endParaRPr>
          </a:p>
          <a:p>
            <a:r>
              <a:rPr kumimoji="1" lang="ja-JP" altLang="en-US" sz="1050" b="1" dirty="0">
                <a:solidFill>
                  <a:schemeClr val="bg1"/>
                </a:solidFill>
                <a:latin typeface="+mn-ea"/>
              </a:rPr>
              <a:t>品種　：ピノ・ノワール</a:t>
            </a:r>
            <a:endParaRPr kumimoji="1" lang="en-US" altLang="ja-JP" sz="1050" b="1" dirty="0">
              <a:solidFill>
                <a:schemeClr val="bg1"/>
              </a:solidFill>
              <a:latin typeface="+mn-ea"/>
            </a:endParaRPr>
          </a:p>
          <a:p>
            <a:r>
              <a:rPr kumimoji="1" lang="ja-JP" altLang="en-US" sz="1050" b="1" dirty="0">
                <a:solidFill>
                  <a:schemeClr val="bg1"/>
                </a:solidFill>
                <a:latin typeface="+mn-ea"/>
              </a:rPr>
              <a:t>味わい：赤・辛口・ミディアムボディ</a:t>
            </a:r>
          </a:p>
        </p:txBody>
      </p:sp>
      <p:sp>
        <p:nvSpPr>
          <p:cNvPr id="115" name="テキスト ボックス 114">
            <a:extLst>
              <a:ext uri="{FF2B5EF4-FFF2-40B4-BE49-F238E27FC236}">
                <a16:creationId xmlns:a16="http://schemas.microsoft.com/office/drawing/2014/main" id="{D4C6A234-8E68-452B-B71A-91793DE2EA6B}"/>
              </a:ext>
            </a:extLst>
          </p:cNvPr>
          <p:cNvSpPr txBox="1"/>
          <p:nvPr/>
        </p:nvSpPr>
        <p:spPr>
          <a:xfrm>
            <a:off x="6290193" y="3403771"/>
            <a:ext cx="2834691" cy="738664"/>
          </a:xfrm>
          <a:prstGeom prst="rect">
            <a:avLst/>
          </a:prstGeom>
          <a:noFill/>
        </p:spPr>
        <p:txBody>
          <a:bodyPr wrap="square" rtlCol="0">
            <a:spAutoFit/>
          </a:bodyPr>
          <a:lstStyle/>
          <a:p>
            <a:r>
              <a:rPr kumimoji="1" lang="ja-JP" altLang="en-US" sz="1050" b="1" dirty="0">
                <a:solidFill>
                  <a:schemeClr val="bg1"/>
                </a:solidFill>
                <a:latin typeface="+mn-ea"/>
              </a:rPr>
              <a:t>原産国：フランス</a:t>
            </a:r>
            <a:r>
              <a:rPr kumimoji="1" lang="en-US" altLang="ja-JP" sz="1050" b="1" dirty="0">
                <a:solidFill>
                  <a:schemeClr val="bg1"/>
                </a:solidFill>
                <a:latin typeface="+mn-ea"/>
              </a:rPr>
              <a:t>/</a:t>
            </a:r>
            <a:r>
              <a:rPr kumimoji="1" lang="ja-JP" altLang="en-US" sz="1050" b="1" dirty="0">
                <a:solidFill>
                  <a:schemeClr val="bg1"/>
                </a:solidFill>
                <a:latin typeface="+mn-ea"/>
              </a:rPr>
              <a:t>ブルゴーニュ</a:t>
            </a:r>
            <a:endParaRPr kumimoji="1" lang="en-US" altLang="ja-JP" sz="1050" b="1" dirty="0">
              <a:solidFill>
                <a:schemeClr val="bg1"/>
              </a:solidFill>
              <a:latin typeface="+mn-ea"/>
            </a:endParaRPr>
          </a:p>
          <a:p>
            <a:r>
              <a:rPr kumimoji="1" lang="ja-JP" altLang="en-US" sz="1050" b="1" dirty="0">
                <a:solidFill>
                  <a:schemeClr val="bg1"/>
                </a:solidFill>
                <a:latin typeface="+mn-ea"/>
              </a:rPr>
              <a:t>生産者：ヴィニュロン・ド・ビュクシー品種　：ピノ・ノワール</a:t>
            </a:r>
            <a:endParaRPr kumimoji="1" lang="en-US" altLang="ja-JP" sz="1050" b="1" dirty="0">
              <a:solidFill>
                <a:schemeClr val="bg1"/>
              </a:solidFill>
              <a:latin typeface="+mn-ea"/>
            </a:endParaRPr>
          </a:p>
          <a:p>
            <a:r>
              <a:rPr kumimoji="1" lang="ja-JP" altLang="en-US" sz="1050" b="1" dirty="0">
                <a:solidFill>
                  <a:schemeClr val="bg1"/>
                </a:solidFill>
                <a:latin typeface="+mn-ea"/>
              </a:rPr>
              <a:t>味わい：赤・辛口・ミディアムボディ</a:t>
            </a:r>
          </a:p>
        </p:txBody>
      </p:sp>
      <p:sp>
        <p:nvSpPr>
          <p:cNvPr id="116" name="テキスト ボックス 115">
            <a:extLst>
              <a:ext uri="{FF2B5EF4-FFF2-40B4-BE49-F238E27FC236}">
                <a16:creationId xmlns:a16="http://schemas.microsoft.com/office/drawing/2014/main" id="{E7C3EC4F-EFBA-4E5C-9D03-F9CAA5622A02}"/>
              </a:ext>
            </a:extLst>
          </p:cNvPr>
          <p:cNvSpPr txBox="1"/>
          <p:nvPr/>
        </p:nvSpPr>
        <p:spPr>
          <a:xfrm>
            <a:off x="1097775" y="6536948"/>
            <a:ext cx="3084365" cy="784830"/>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ブルゴーニュ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生産者：ヴィニュロン・ド・ビュクシー</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：ピノ・ノワール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味わい：赤・辛口・ミディアムボディ</a:t>
            </a:r>
          </a:p>
        </p:txBody>
      </p:sp>
      <p:sp>
        <p:nvSpPr>
          <p:cNvPr id="117" name="テキスト ボックス 116">
            <a:extLst>
              <a:ext uri="{FF2B5EF4-FFF2-40B4-BE49-F238E27FC236}">
                <a16:creationId xmlns:a16="http://schemas.microsoft.com/office/drawing/2014/main" id="{01A909E9-79C5-4B02-AE28-619826E7D157}"/>
              </a:ext>
            </a:extLst>
          </p:cNvPr>
          <p:cNvSpPr txBox="1"/>
          <p:nvPr/>
        </p:nvSpPr>
        <p:spPr>
          <a:xfrm>
            <a:off x="6419323" y="6527878"/>
            <a:ext cx="2907412"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ブルゴーニュ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生産者：ヴィニュロン・ド・ビュクシー</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：ピノ・ノワール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味わい：赤・辛口・ミディアムボディ</a:t>
            </a:r>
          </a:p>
        </p:txBody>
      </p:sp>
      <p:sp>
        <p:nvSpPr>
          <p:cNvPr id="66" name="テキスト ボックス 65">
            <a:extLst>
              <a:ext uri="{FF2B5EF4-FFF2-40B4-BE49-F238E27FC236}">
                <a16:creationId xmlns:a16="http://schemas.microsoft.com/office/drawing/2014/main" id="{A4499C8C-075B-4C15-927A-68343A6C36D0}"/>
              </a:ext>
            </a:extLst>
          </p:cNvPr>
          <p:cNvSpPr txBox="1"/>
          <p:nvPr/>
        </p:nvSpPr>
        <p:spPr>
          <a:xfrm>
            <a:off x="6070661" y="741122"/>
            <a:ext cx="2251043" cy="484748"/>
          </a:xfrm>
          <a:prstGeom prst="rect">
            <a:avLst/>
          </a:prstGeom>
          <a:noFill/>
        </p:spPr>
        <p:txBody>
          <a:bodyPr wrap="square" rtlCol="0">
            <a:spAutoFit/>
          </a:bodyPr>
          <a:lstStyle/>
          <a:p>
            <a:r>
              <a:rPr kumimoji="1" lang="ja-JP" altLang="en-US" sz="850" b="1" dirty="0">
                <a:solidFill>
                  <a:schemeClr val="bg1"/>
                </a:solidFill>
                <a:latin typeface="+mn-ea"/>
              </a:rPr>
              <a:t>ミルビュイ・ブルゴーニュ・</a:t>
            </a:r>
            <a:endParaRPr kumimoji="1" lang="en-US" altLang="ja-JP" sz="850" b="1" dirty="0">
              <a:solidFill>
                <a:schemeClr val="bg1"/>
              </a:solidFill>
              <a:latin typeface="+mn-ea"/>
            </a:endParaRPr>
          </a:p>
          <a:p>
            <a:r>
              <a:rPr kumimoji="1" lang="ja-JP" altLang="en-US" sz="850" b="1" dirty="0">
                <a:solidFill>
                  <a:schemeClr val="bg1"/>
                </a:solidFill>
                <a:latin typeface="+mn-ea"/>
              </a:rPr>
              <a:t>コート・シャロネーズ・ピノノワール・</a:t>
            </a:r>
            <a:endParaRPr kumimoji="1" lang="en-US" altLang="ja-JP" sz="850" b="1" dirty="0">
              <a:solidFill>
                <a:schemeClr val="bg1"/>
              </a:solidFill>
              <a:latin typeface="+mn-ea"/>
            </a:endParaRPr>
          </a:p>
          <a:p>
            <a:r>
              <a:rPr kumimoji="1" lang="ja-JP" altLang="en-US" sz="850" b="1" dirty="0">
                <a:solidFill>
                  <a:schemeClr val="bg1"/>
                </a:solidFill>
                <a:latin typeface="+mn-ea"/>
              </a:rPr>
              <a:t>デミ・ホッツ</a:t>
            </a:r>
            <a:endParaRPr kumimoji="1" lang="en-US" altLang="ja-JP" sz="850" b="1" dirty="0">
              <a:solidFill>
                <a:schemeClr val="bg1"/>
              </a:solidFill>
              <a:latin typeface="+mn-ea"/>
            </a:endParaRPr>
          </a:p>
        </p:txBody>
      </p:sp>
      <p:sp>
        <p:nvSpPr>
          <p:cNvPr id="67" name="テキスト ボックス 66">
            <a:extLst>
              <a:ext uri="{FF2B5EF4-FFF2-40B4-BE49-F238E27FC236}">
                <a16:creationId xmlns:a16="http://schemas.microsoft.com/office/drawing/2014/main" id="{7167DA90-3854-4160-8AC5-019959FBB488}"/>
              </a:ext>
            </a:extLst>
          </p:cNvPr>
          <p:cNvSpPr txBox="1"/>
          <p:nvPr/>
        </p:nvSpPr>
        <p:spPr>
          <a:xfrm>
            <a:off x="963881" y="2456928"/>
            <a:ext cx="2631646" cy="577081"/>
          </a:xfrm>
          <a:prstGeom prst="rect">
            <a:avLst/>
          </a:prstGeom>
          <a:noFill/>
        </p:spPr>
        <p:txBody>
          <a:bodyPr wrap="square" rtlCol="0">
            <a:spAutoFit/>
          </a:bodyPr>
          <a:lstStyle/>
          <a:p>
            <a:r>
              <a:rPr kumimoji="1" lang="ja-JP" altLang="en-US" sz="1050" b="1" dirty="0">
                <a:solidFill>
                  <a:schemeClr val="bg1"/>
                </a:solidFill>
                <a:latin typeface="+mn-ea"/>
              </a:rPr>
              <a:t>ミルビュイ・ブルゴーニュ・</a:t>
            </a:r>
            <a:endParaRPr kumimoji="1" lang="en-US" altLang="ja-JP" sz="1050" b="1" dirty="0">
              <a:solidFill>
                <a:schemeClr val="bg1"/>
              </a:solidFill>
              <a:latin typeface="+mn-ea"/>
            </a:endParaRPr>
          </a:p>
          <a:p>
            <a:r>
              <a:rPr kumimoji="1" lang="ja-JP" altLang="en-US" sz="1050" b="1" dirty="0">
                <a:solidFill>
                  <a:schemeClr val="bg1"/>
                </a:solidFill>
                <a:latin typeface="+mn-ea"/>
              </a:rPr>
              <a:t>コート・シャロネーズ・ピノノワール・</a:t>
            </a:r>
            <a:endParaRPr kumimoji="1" lang="en-US" altLang="ja-JP" sz="1050" b="1" dirty="0">
              <a:solidFill>
                <a:schemeClr val="bg1"/>
              </a:solidFill>
              <a:latin typeface="+mn-ea"/>
            </a:endParaRPr>
          </a:p>
          <a:p>
            <a:r>
              <a:rPr kumimoji="1" lang="ja-JP" altLang="en-US" sz="1050" b="1" dirty="0">
                <a:solidFill>
                  <a:schemeClr val="bg1"/>
                </a:solidFill>
                <a:latin typeface="+mn-ea"/>
              </a:rPr>
              <a:t>デミ・ホッツ</a:t>
            </a:r>
            <a:endParaRPr kumimoji="1" lang="en-US" altLang="ja-JP" sz="1050" b="1" dirty="0">
              <a:solidFill>
                <a:schemeClr val="bg1"/>
              </a:solidFill>
              <a:latin typeface="+mn-ea"/>
            </a:endParaRPr>
          </a:p>
        </p:txBody>
      </p:sp>
      <p:sp>
        <p:nvSpPr>
          <p:cNvPr id="68" name="テキスト ボックス 67">
            <a:extLst>
              <a:ext uri="{FF2B5EF4-FFF2-40B4-BE49-F238E27FC236}">
                <a16:creationId xmlns:a16="http://schemas.microsoft.com/office/drawing/2014/main" id="{B097C10C-19EA-489C-9BFF-B958052C091C}"/>
              </a:ext>
            </a:extLst>
          </p:cNvPr>
          <p:cNvSpPr txBox="1"/>
          <p:nvPr/>
        </p:nvSpPr>
        <p:spPr>
          <a:xfrm>
            <a:off x="6251334" y="2488614"/>
            <a:ext cx="2865586" cy="553998"/>
          </a:xfrm>
          <a:prstGeom prst="rect">
            <a:avLst/>
          </a:prstGeom>
          <a:noFill/>
        </p:spPr>
        <p:txBody>
          <a:bodyPr wrap="square" rtlCol="0">
            <a:spAutoFit/>
          </a:bodyPr>
          <a:lstStyle/>
          <a:p>
            <a:r>
              <a:rPr kumimoji="1" lang="ja-JP" altLang="en-US" sz="1000" b="1" dirty="0">
                <a:solidFill>
                  <a:schemeClr val="bg1"/>
                </a:solidFill>
                <a:latin typeface="+mn-ea"/>
              </a:rPr>
              <a:t>ミルビュイ・ブルゴーニュ・</a:t>
            </a:r>
            <a:endParaRPr kumimoji="1" lang="en-US" altLang="ja-JP" sz="1000" b="1" dirty="0">
              <a:solidFill>
                <a:schemeClr val="bg1"/>
              </a:solidFill>
              <a:latin typeface="+mn-ea"/>
            </a:endParaRPr>
          </a:p>
          <a:p>
            <a:r>
              <a:rPr kumimoji="1" lang="ja-JP" altLang="en-US" sz="1000" b="1" dirty="0">
                <a:solidFill>
                  <a:schemeClr val="bg1"/>
                </a:solidFill>
                <a:latin typeface="+mn-ea"/>
              </a:rPr>
              <a:t>コート・シャロネーズ・ピノノワール・</a:t>
            </a:r>
            <a:endParaRPr kumimoji="1" lang="en-US" altLang="ja-JP" sz="1000" b="1" dirty="0">
              <a:solidFill>
                <a:schemeClr val="bg1"/>
              </a:solidFill>
              <a:latin typeface="+mn-ea"/>
            </a:endParaRPr>
          </a:p>
          <a:p>
            <a:r>
              <a:rPr kumimoji="1" lang="ja-JP" altLang="en-US" sz="1000" b="1" dirty="0">
                <a:solidFill>
                  <a:schemeClr val="bg1"/>
                </a:solidFill>
                <a:latin typeface="+mn-ea"/>
              </a:rPr>
              <a:t>デミ・ホッツ</a:t>
            </a:r>
            <a:endParaRPr kumimoji="1" lang="en-US" altLang="ja-JP" sz="1000" b="1" dirty="0">
              <a:solidFill>
                <a:schemeClr val="bg1"/>
              </a:solidFill>
              <a:latin typeface="+mn-ea"/>
            </a:endParaRPr>
          </a:p>
        </p:txBody>
      </p:sp>
      <p:sp>
        <p:nvSpPr>
          <p:cNvPr id="70" name="テキスト ボックス 69">
            <a:extLst>
              <a:ext uri="{FF2B5EF4-FFF2-40B4-BE49-F238E27FC236}">
                <a16:creationId xmlns:a16="http://schemas.microsoft.com/office/drawing/2014/main" id="{857266D0-C503-462E-AA03-A16500ED2561}"/>
              </a:ext>
            </a:extLst>
          </p:cNvPr>
          <p:cNvSpPr txBox="1"/>
          <p:nvPr/>
        </p:nvSpPr>
        <p:spPr>
          <a:xfrm>
            <a:off x="1140371" y="4766750"/>
            <a:ext cx="4232327" cy="692497"/>
          </a:xfrm>
          <a:prstGeom prst="rect">
            <a:avLst/>
          </a:prstGeom>
          <a:noFill/>
        </p:spPr>
        <p:txBody>
          <a:bodyPr wrap="square" rtlCol="0">
            <a:spAutoFit/>
          </a:bodyPr>
          <a:lstStyle/>
          <a:p>
            <a:r>
              <a:rPr kumimoji="1" lang="ja-JP" altLang="en-US" sz="1300" b="1" dirty="0">
                <a:solidFill>
                  <a:schemeClr val="bg1"/>
                </a:solidFill>
                <a:latin typeface="+mn-ea"/>
              </a:rPr>
              <a:t>ミルビュイ・ブルゴーニュ・</a:t>
            </a:r>
            <a:endParaRPr kumimoji="1" lang="en-US" altLang="ja-JP" sz="1300" b="1" dirty="0">
              <a:solidFill>
                <a:schemeClr val="bg1"/>
              </a:solidFill>
              <a:latin typeface="+mn-ea"/>
            </a:endParaRPr>
          </a:p>
          <a:p>
            <a:r>
              <a:rPr kumimoji="1" lang="ja-JP" altLang="en-US" sz="1300" b="1" dirty="0">
                <a:solidFill>
                  <a:schemeClr val="bg1"/>
                </a:solidFill>
                <a:latin typeface="+mn-ea"/>
              </a:rPr>
              <a:t>コート・シャロネーズ・ピノノワール・</a:t>
            </a:r>
            <a:endParaRPr kumimoji="1" lang="en-US" altLang="ja-JP" sz="1300" b="1" dirty="0">
              <a:solidFill>
                <a:schemeClr val="bg1"/>
              </a:solidFill>
              <a:latin typeface="+mn-ea"/>
            </a:endParaRPr>
          </a:p>
          <a:p>
            <a:r>
              <a:rPr kumimoji="1" lang="ja-JP" altLang="en-US" sz="1300" b="1" dirty="0">
                <a:solidFill>
                  <a:schemeClr val="bg1"/>
                </a:solidFill>
                <a:latin typeface="+mn-ea"/>
              </a:rPr>
              <a:t>デミ・ホッツ</a:t>
            </a:r>
            <a:endParaRPr kumimoji="1" lang="en-US" altLang="ja-JP" sz="1300" b="1" dirty="0">
              <a:solidFill>
                <a:schemeClr val="bg1"/>
              </a:solidFill>
              <a:latin typeface="+mn-ea"/>
            </a:endParaRPr>
          </a:p>
        </p:txBody>
      </p:sp>
      <p:sp>
        <p:nvSpPr>
          <p:cNvPr id="75" name="テキスト ボックス 74">
            <a:extLst>
              <a:ext uri="{FF2B5EF4-FFF2-40B4-BE49-F238E27FC236}">
                <a16:creationId xmlns:a16="http://schemas.microsoft.com/office/drawing/2014/main" id="{0E1C8871-99BD-40E2-829D-0A1979EC8DA6}"/>
              </a:ext>
            </a:extLst>
          </p:cNvPr>
          <p:cNvSpPr txBox="1"/>
          <p:nvPr/>
        </p:nvSpPr>
        <p:spPr>
          <a:xfrm>
            <a:off x="6560773" y="4746686"/>
            <a:ext cx="3392665" cy="692497"/>
          </a:xfrm>
          <a:prstGeom prst="rect">
            <a:avLst/>
          </a:prstGeom>
          <a:noFill/>
        </p:spPr>
        <p:txBody>
          <a:bodyPr wrap="square" rtlCol="0">
            <a:spAutoFit/>
          </a:bodyPr>
          <a:lstStyle/>
          <a:p>
            <a:r>
              <a:rPr kumimoji="1" lang="ja-JP" altLang="en-US" sz="1300" b="1" dirty="0">
                <a:solidFill>
                  <a:schemeClr val="bg1"/>
                </a:solidFill>
                <a:latin typeface="+mn-ea"/>
              </a:rPr>
              <a:t>ミルビュイ・ブルゴーニュ・</a:t>
            </a:r>
            <a:endParaRPr kumimoji="1" lang="en-US" altLang="ja-JP" sz="1300" b="1" dirty="0">
              <a:solidFill>
                <a:schemeClr val="bg1"/>
              </a:solidFill>
              <a:latin typeface="+mn-ea"/>
            </a:endParaRPr>
          </a:p>
          <a:p>
            <a:r>
              <a:rPr kumimoji="1" lang="ja-JP" altLang="en-US" sz="1300" b="1" dirty="0">
                <a:solidFill>
                  <a:schemeClr val="bg1"/>
                </a:solidFill>
                <a:latin typeface="+mn-ea"/>
              </a:rPr>
              <a:t>コート・シャロネーズ・ピノノワール・</a:t>
            </a:r>
            <a:endParaRPr kumimoji="1" lang="en-US" altLang="ja-JP" sz="1300" b="1" dirty="0">
              <a:solidFill>
                <a:schemeClr val="bg1"/>
              </a:solidFill>
              <a:latin typeface="+mn-ea"/>
            </a:endParaRPr>
          </a:p>
          <a:p>
            <a:r>
              <a:rPr kumimoji="1" lang="ja-JP" altLang="en-US" sz="1300" b="1" dirty="0">
                <a:solidFill>
                  <a:schemeClr val="bg1"/>
                </a:solidFill>
                <a:latin typeface="+mn-ea"/>
              </a:rPr>
              <a:t>デミ・ホッツ</a:t>
            </a:r>
            <a:endParaRPr kumimoji="1" lang="en-US" altLang="ja-JP" sz="1300" b="1" dirty="0">
              <a:solidFill>
                <a:schemeClr val="bg1"/>
              </a:solidFill>
              <a:latin typeface="+mn-ea"/>
            </a:endParaRPr>
          </a:p>
        </p:txBody>
      </p:sp>
      <p:grpSp>
        <p:nvGrpSpPr>
          <p:cNvPr id="79" name="グループ化 78">
            <a:extLst>
              <a:ext uri="{FF2B5EF4-FFF2-40B4-BE49-F238E27FC236}">
                <a16:creationId xmlns:a16="http://schemas.microsoft.com/office/drawing/2014/main" id="{279061C4-5332-4BE0-9AEC-E8DFD0F076E0}"/>
              </a:ext>
            </a:extLst>
          </p:cNvPr>
          <p:cNvGrpSpPr/>
          <p:nvPr/>
        </p:nvGrpSpPr>
        <p:grpSpPr>
          <a:xfrm>
            <a:off x="6407636" y="4240154"/>
            <a:ext cx="481732" cy="221920"/>
            <a:chOff x="6752865" y="4253770"/>
            <a:chExt cx="481732" cy="221920"/>
          </a:xfrm>
        </p:grpSpPr>
        <p:sp>
          <p:nvSpPr>
            <p:cNvPr id="83" name="四角形: 角を丸くする 82">
              <a:extLst>
                <a:ext uri="{FF2B5EF4-FFF2-40B4-BE49-F238E27FC236}">
                  <a16:creationId xmlns:a16="http://schemas.microsoft.com/office/drawing/2014/main" id="{896CA560-0FF8-421C-B6EE-308CE41F3216}"/>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6FD7FBFF-21CB-4D5B-B843-98283B157E91}"/>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91" name="グループ化 90">
            <a:extLst>
              <a:ext uri="{FF2B5EF4-FFF2-40B4-BE49-F238E27FC236}">
                <a16:creationId xmlns:a16="http://schemas.microsoft.com/office/drawing/2014/main" id="{DCE12C11-003A-4AF5-BA44-A589AC66934F}"/>
              </a:ext>
            </a:extLst>
          </p:cNvPr>
          <p:cNvGrpSpPr/>
          <p:nvPr/>
        </p:nvGrpSpPr>
        <p:grpSpPr>
          <a:xfrm>
            <a:off x="6398579" y="2008162"/>
            <a:ext cx="392268" cy="183496"/>
            <a:chOff x="6398579" y="2008162"/>
            <a:chExt cx="392268" cy="183496"/>
          </a:xfrm>
        </p:grpSpPr>
        <p:sp>
          <p:nvSpPr>
            <p:cNvPr id="94" name="四角形: 角を丸くする 93">
              <a:extLst>
                <a:ext uri="{FF2B5EF4-FFF2-40B4-BE49-F238E27FC236}">
                  <a16:creationId xmlns:a16="http://schemas.microsoft.com/office/drawing/2014/main" id="{6FC1DF6C-D283-4AF0-B1B8-21FFFD2BE30D}"/>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5" name="テキスト ボックス 94">
              <a:extLst>
                <a:ext uri="{FF2B5EF4-FFF2-40B4-BE49-F238E27FC236}">
                  <a16:creationId xmlns:a16="http://schemas.microsoft.com/office/drawing/2014/main" id="{E9558B34-FA83-4B6A-A190-FA0A111986AA}"/>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6" name="グループ化 95">
            <a:extLst>
              <a:ext uri="{FF2B5EF4-FFF2-40B4-BE49-F238E27FC236}">
                <a16:creationId xmlns:a16="http://schemas.microsoft.com/office/drawing/2014/main" id="{07D3636C-9BBD-4BBF-A9C0-7830442F0820}"/>
              </a:ext>
            </a:extLst>
          </p:cNvPr>
          <p:cNvGrpSpPr/>
          <p:nvPr/>
        </p:nvGrpSpPr>
        <p:grpSpPr>
          <a:xfrm>
            <a:off x="6564443" y="7433712"/>
            <a:ext cx="481732" cy="221920"/>
            <a:chOff x="7898818" y="7419868"/>
            <a:chExt cx="481732" cy="221920"/>
          </a:xfrm>
        </p:grpSpPr>
        <p:sp>
          <p:nvSpPr>
            <p:cNvPr id="98" name="四角形: 角を丸くする 97">
              <a:extLst>
                <a:ext uri="{FF2B5EF4-FFF2-40B4-BE49-F238E27FC236}">
                  <a16:creationId xmlns:a16="http://schemas.microsoft.com/office/drawing/2014/main" id="{D7113579-D8B2-499C-8D1E-DB0941225D7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2" name="テキスト ボックス 101">
              <a:extLst>
                <a:ext uri="{FF2B5EF4-FFF2-40B4-BE49-F238E27FC236}">
                  <a16:creationId xmlns:a16="http://schemas.microsoft.com/office/drawing/2014/main" id="{BDCECDD9-4CE0-4BD5-9A3D-28C2FAED4BE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3" name="テキスト ボックス 102">
            <a:extLst>
              <a:ext uri="{FF2B5EF4-FFF2-40B4-BE49-F238E27FC236}">
                <a16:creationId xmlns:a16="http://schemas.microsoft.com/office/drawing/2014/main" id="{A08B1F0A-5123-4D65-9720-B69364E8126C}"/>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1" name="グループ化 110">
            <a:extLst>
              <a:ext uri="{FF2B5EF4-FFF2-40B4-BE49-F238E27FC236}">
                <a16:creationId xmlns:a16="http://schemas.microsoft.com/office/drawing/2014/main" id="{F56968DC-A49C-4AE8-A458-B4372D570621}"/>
              </a:ext>
            </a:extLst>
          </p:cNvPr>
          <p:cNvGrpSpPr/>
          <p:nvPr/>
        </p:nvGrpSpPr>
        <p:grpSpPr>
          <a:xfrm>
            <a:off x="776680" y="1984185"/>
            <a:ext cx="724955" cy="190091"/>
            <a:chOff x="776680" y="1984185"/>
            <a:chExt cx="724955" cy="190091"/>
          </a:xfrm>
        </p:grpSpPr>
        <p:sp>
          <p:nvSpPr>
            <p:cNvPr id="112" name="四角形: 角を丸くする 111">
              <a:extLst>
                <a:ext uri="{FF2B5EF4-FFF2-40B4-BE49-F238E27FC236}">
                  <a16:creationId xmlns:a16="http://schemas.microsoft.com/office/drawing/2014/main" id="{9E414746-CC9F-49A9-806B-3E574CDDF913}"/>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4" name="テキスト ボックス 113">
              <a:extLst>
                <a:ext uri="{FF2B5EF4-FFF2-40B4-BE49-F238E27FC236}">
                  <a16:creationId xmlns:a16="http://schemas.microsoft.com/office/drawing/2014/main" id="{6B0B5079-64ED-42AD-ADC5-451000185389}"/>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9" name="グループ化 118">
            <a:extLst>
              <a:ext uri="{FF2B5EF4-FFF2-40B4-BE49-F238E27FC236}">
                <a16:creationId xmlns:a16="http://schemas.microsoft.com/office/drawing/2014/main" id="{2B0E0286-FFAF-4123-9AAA-B4231AFF287C}"/>
              </a:ext>
            </a:extLst>
          </p:cNvPr>
          <p:cNvGrpSpPr/>
          <p:nvPr/>
        </p:nvGrpSpPr>
        <p:grpSpPr>
          <a:xfrm>
            <a:off x="886113" y="4111950"/>
            <a:ext cx="469661" cy="351506"/>
            <a:chOff x="860269" y="4063164"/>
            <a:chExt cx="469661" cy="351506"/>
          </a:xfrm>
        </p:grpSpPr>
        <p:sp>
          <p:nvSpPr>
            <p:cNvPr id="120" name="四角形: 角を丸くする 119">
              <a:extLst>
                <a:ext uri="{FF2B5EF4-FFF2-40B4-BE49-F238E27FC236}">
                  <a16:creationId xmlns:a16="http://schemas.microsoft.com/office/drawing/2014/main" id="{ADF07863-4ABA-451A-8E3E-004F7AC2919A}"/>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1" name="テキスト ボックス 120">
              <a:extLst>
                <a:ext uri="{FF2B5EF4-FFF2-40B4-BE49-F238E27FC236}">
                  <a16:creationId xmlns:a16="http://schemas.microsoft.com/office/drawing/2014/main" id="{E48EE58F-F2E5-4A1D-B7E7-166BE1F17A9C}"/>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2" name="テキスト ボックス 121">
            <a:extLst>
              <a:ext uri="{FF2B5EF4-FFF2-40B4-BE49-F238E27FC236}">
                <a16:creationId xmlns:a16="http://schemas.microsoft.com/office/drawing/2014/main" id="{1C635C02-58D0-45C8-BB26-CE0592DC3E8F}"/>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\6,000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\6,600)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AA5BBCFD-841E-4463-8E8E-2C616ED71F92}"/>
              </a:ext>
            </a:extLst>
          </p:cNvPr>
          <p:cNvGrpSpPr/>
          <p:nvPr/>
        </p:nvGrpSpPr>
        <p:grpSpPr>
          <a:xfrm>
            <a:off x="1039691" y="7280622"/>
            <a:ext cx="632166" cy="400110"/>
            <a:chOff x="1039691" y="7280622"/>
            <a:chExt cx="632166" cy="400110"/>
          </a:xfrm>
        </p:grpSpPr>
        <p:sp>
          <p:nvSpPr>
            <p:cNvPr id="125" name="四角形: 角を丸くする 124">
              <a:extLst>
                <a:ext uri="{FF2B5EF4-FFF2-40B4-BE49-F238E27FC236}">
                  <a16:creationId xmlns:a16="http://schemas.microsoft.com/office/drawing/2014/main" id="{ACEEBD32-C0CF-4C75-B600-A61C8EC4D776}"/>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6" name="テキスト ボックス 125">
              <a:extLst>
                <a:ext uri="{FF2B5EF4-FFF2-40B4-BE49-F238E27FC236}">
                  <a16:creationId xmlns:a16="http://schemas.microsoft.com/office/drawing/2014/main" id="{3E0687F4-6BC4-4987-9574-58EDD64314B4}"/>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7" name="テキスト ボックス 126">
            <a:extLst>
              <a:ext uri="{FF2B5EF4-FFF2-40B4-BE49-F238E27FC236}">
                <a16:creationId xmlns:a16="http://schemas.microsoft.com/office/drawing/2014/main" id="{34E428A6-9ABB-4747-BBBB-0B3CA59D97D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\6,000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\6,600)</a:t>
            </a:r>
          </a:p>
        </p:txBody>
      </p:sp>
      <p:sp>
        <p:nvSpPr>
          <p:cNvPr id="129" name="テキスト ボックス 128">
            <a:extLst>
              <a:ext uri="{FF2B5EF4-FFF2-40B4-BE49-F238E27FC236}">
                <a16:creationId xmlns:a16="http://schemas.microsoft.com/office/drawing/2014/main" id="{4F6D0C16-02BD-41C8-8BD6-053C459CA7C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6,600</a:t>
            </a:r>
            <a:endParaRPr kumimoji="1" lang="ja-JP" altLang="en-US" sz="2000" b="1" dirty="0">
              <a:solidFill>
                <a:schemeClr val="bg1"/>
              </a:solidFill>
              <a:latin typeface="+mn-ea"/>
            </a:endParaRPr>
          </a:p>
        </p:txBody>
      </p:sp>
      <p:pic>
        <p:nvPicPr>
          <p:cNvPr id="9" name="図 8" descr="瓶の飲み物&#10;&#10;自動的に生成された説明">
            <a:extLst>
              <a:ext uri="{FF2B5EF4-FFF2-40B4-BE49-F238E27FC236}">
                <a16:creationId xmlns:a16="http://schemas.microsoft.com/office/drawing/2014/main" id="{BB9C9229-D36A-6AE9-9AD6-BC3F5B910DAE}"/>
              </a:ext>
            </a:extLst>
          </p:cNvPr>
          <p:cNvPicPr>
            <a:picLocks noChangeAspect="1"/>
          </p:cNvPicPr>
          <p:nvPr/>
        </p:nvPicPr>
        <p:blipFill rotWithShape="1">
          <a:blip r:embed="rId5">
            <a:extLst>
              <a:ext uri="{28A0092B-C50C-407E-A947-70E740481C1C}">
                <a14:useLocalDpi xmlns:a14="http://schemas.microsoft.com/office/drawing/2010/main" val="0"/>
              </a:ext>
            </a:extLst>
          </a:blip>
          <a:srcRect l="34799" r="31402"/>
          <a:stretch/>
        </p:blipFill>
        <p:spPr>
          <a:xfrm>
            <a:off x="306300" y="827525"/>
            <a:ext cx="438784" cy="1298217"/>
          </a:xfrm>
          <a:prstGeom prst="rect">
            <a:avLst/>
          </a:prstGeom>
        </p:spPr>
      </p:pic>
      <p:pic>
        <p:nvPicPr>
          <p:cNvPr id="10" name="図 9" descr="瓶の飲み物&#10;&#10;自動的に生成された説明">
            <a:extLst>
              <a:ext uri="{FF2B5EF4-FFF2-40B4-BE49-F238E27FC236}">
                <a16:creationId xmlns:a16="http://schemas.microsoft.com/office/drawing/2014/main" id="{90F793BC-3604-0C20-A9B1-EE80AA02B17E}"/>
              </a:ext>
            </a:extLst>
          </p:cNvPr>
          <p:cNvPicPr>
            <a:picLocks noChangeAspect="1"/>
          </p:cNvPicPr>
          <p:nvPr/>
        </p:nvPicPr>
        <p:blipFill rotWithShape="1">
          <a:blip r:embed="rId5">
            <a:extLst>
              <a:ext uri="{28A0092B-C50C-407E-A947-70E740481C1C}">
                <a14:useLocalDpi xmlns:a14="http://schemas.microsoft.com/office/drawing/2010/main" val="0"/>
              </a:ext>
            </a:extLst>
          </a:blip>
          <a:srcRect l="34799" r="31402"/>
          <a:stretch/>
        </p:blipFill>
        <p:spPr>
          <a:xfrm>
            <a:off x="5680940" y="837685"/>
            <a:ext cx="438784" cy="1298217"/>
          </a:xfrm>
          <a:prstGeom prst="rect">
            <a:avLst/>
          </a:prstGeom>
        </p:spPr>
      </p:pic>
      <p:pic>
        <p:nvPicPr>
          <p:cNvPr id="11" name="図 10" descr="瓶の飲み物&#10;&#10;自動的に生成された説明">
            <a:extLst>
              <a:ext uri="{FF2B5EF4-FFF2-40B4-BE49-F238E27FC236}">
                <a16:creationId xmlns:a16="http://schemas.microsoft.com/office/drawing/2014/main" id="{622FA6DD-5B09-17E4-7F44-E44FC99096C6}"/>
              </a:ext>
            </a:extLst>
          </p:cNvPr>
          <p:cNvPicPr>
            <a:picLocks noChangeAspect="1"/>
          </p:cNvPicPr>
          <p:nvPr/>
        </p:nvPicPr>
        <p:blipFill rotWithShape="1">
          <a:blip r:embed="rId5">
            <a:extLst>
              <a:ext uri="{28A0092B-C50C-407E-A947-70E740481C1C}">
                <a14:useLocalDpi xmlns:a14="http://schemas.microsoft.com/office/drawing/2010/main" val="0"/>
              </a:ext>
            </a:extLst>
          </a:blip>
          <a:srcRect l="34799" r="31402"/>
          <a:stretch/>
        </p:blipFill>
        <p:spPr>
          <a:xfrm>
            <a:off x="284151" y="2714530"/>
            <a:ext cx="587441" cy="1738044"/>
          </a:xfrm>
          <a:prstGeom prst="rect">
            <a:avLst/>
          </a:prstGeom>
        </p:spPr>
      </p:pic>
      <p:pic>
        <p:nvPicPr>
          <p:cNvPr id="12" name="図 11" descr="瓶の飲み物&#10;&#10;自動的に生成された説明">
            <a:extLst>
              <a:ext uri="{FF2B5EF4-FFF2-40B4-BE49-F238E27FC236}">
                <a16:creationId xmlns:a16="http://schemas.microsoft.com/office/drawing/2014/main" id="{0283C030-615D-A752-88CB-8C0575D514CA}"/>
              </a:ext>
            </a:extLst>
          </p:cNvPr>
          <p:cNvPicPr>
            <a:picLocks noChangeAspect="1"/>
          </p:cNvPicPr>
          <p:nvPr/>
        </p:nvPicPr>
        <p:blipFill rotWithShape="1">
          <a:blip r:embed="rId5">
            <a:extLst>
              <a:ext uri="{28A0092B-C50C-407E-A947-70E740481C1C}">
                <a14:useLocalDpi xmlns:a14="http://schemas.microsoft.com/office/drawing/2010/main" val="0"/>
              </a:ext>
            </a:extLst>
          </a:blip>
          <a:srcRect l="34799" r="31402"/>
          <a:stretch/>
        </p:blipFill>
        <p:spPr>
          <a:xfrm>
            <a:off x="5639218" y="2714592"/>
            <a:ext cx="587441" cy="1738044"/>
          </a:xfrm>
          <a:prstGeom prst="rect">
            <a:avLst/>
          </a:prstGeom>
        </p:spPr>
      </p:pic>
      <p:pic>
        <p:nvPicPr>
          <p:cNvPr id="13" name="図 12" descr="瓶の飲み物&#10;&#10;自動的に生成された説明">
            <a:extLst>
              <a:ext uri="{FF2B5EF4-FFF2-40B4-BE49-F238E27FC236}">
                <a16:creationId xmlns:a16="http://schemas.microsoft.com/office/drawing/2014/main" id="{F03FAFA2-12BE-FCA1-2F1C-9745F48F7085}"/>
              </a:ext>
            </a:extLst>
          </p:cNvPr>
          <p:cNvPicPr>
            <a:picLocks noChangeAspect="1"/>
          </p:cNvPicPr>
          <p:nvPr/>
        </p:nvPicPr>
        <p:blipFill rotWithShape="1">
          <a:blip r:embed="rId5">
            <a:extLst>
              <a:ext uri="{28A0092B-C50C-407E-A947-70E740481C1C}">
                <a14:useLocalDpi xmlns:a14="http://schemas.microsoft.com/office/drawing/2010/main" val="0"/>
              </a:ext>
            </a:extLst>
          </a:blip>
          <a:srcRect l="34799" r="31402"/>
          <a:stretch/>
        </p:blipFill>
        <p:spPr>
          <a:xfrm>
            <a:off x="290634" y="5191098"/>
            <a:ext cx="815485" cy="2412754"/>
          </a:xfrm>
          <a:prstGeom prst="rect">
            <a:avLst/>
          </a:prstGeom>
        </p:spPr>
      </p:pic>
      <p:pic>
        <p:nvPicPr>
          <p:cNvPr id="14" name="図 13" descr="瓶の飲み物&#10;&#10;自動的に生成された説明">
            <a:extLst>
              <a:ext uri="{FF2B5EF4-FFF2-40B4-BE49-F238E27FC236}">
                <a16:creationId xmlns:a16="http://schemas.microsoft.com/office/drawing/2014/main" id="{5FCCBB9D-6ACF-AA8A-2B65-15C85CD40689}"/>
              </a:ext>
            </a:extLst>
          </p:cNvPr>
          <p:cNvPicPr>
            <a:picLocks noChangeAspect="1"/>
          </p:cNvPicPr>
          <p:nvPr/>
        </p:nvPicPr>
        <p:blipFill rotWithShape="1">
          <a:blip r:embed="rId5">
            <a:extLst>
              <a:ext uri="{28A0092B-C50C-407E-A947-70E740481C1C}">
                <a14:useLocalDpi xmlns:a14="http://schemas.microsoft.com/office/drawing/2010/main" val="0"/>
              </a:ext>
            </a:extLst>
          </a:blip>
          <a:srcRect l="34799" r="31402"/>
          <a:stretch/>
        </p:blipFill>
        <p:spPr>
          <a:xfrm>
            <a:off x="5614140" y="5207968"/>
            <a:ext cx="815485" cy="2412754"/>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1606</TotalTime>
  <Words>448</Words>
  <Application>Microsoft Office PowerPoint</Application>
  <PresentationFormat>ユーザー設定</PresentationFormat>
  <Paragraphs>67</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120</cp:revision>
  <cp:lastPrinted>2023-09-14T04:57:37Z</cp:lastPrinted>
  <dcterms:created xsi:type="dcterms:W3CDTF">2021-10-01T15:02:20Z</dcterms:created>
  <dcterms:modified xsi:type="dcterms:W3CDTF">2024-05-31T03:40:55Z</dcterms:modified>
</cp:coreProperties>
</file>