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94" d="100"/>
          <a:sy n="94" d="100"/>
        </p:scale>
        <p:origin x="1422" y="66"/>
      </p:cViewPr>
      <p:guideLst>
        <p:guide orient="horz" pos="2449"/>
        <p:guide pos="34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2024/5/30</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2024/5/30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2024/5/30</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37651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14794"/>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857072" y="687546"/>
            <a:ext cx="1834979" cy="369332"/>
          </a:xfrm>
          <a:prstGeom prst="rect">
            <a:avLst/>
          </a:prstGeom>
          <a:noFill/>
        </p:spPr>
        <p:txBody>
          <a:bodyPr wrap="square" rtlCol="0">
            <a:spAutoFit/>
          </a:bodyPr>
          <a:lstStyle/>
          <a:p>
            <a:r>
              <a:rPr kumimoji="1" lang="ja-JP" altLang="en-US" sz="900" b="1" dirty="0">
                <a:solidFill>
                  <a:schemeClr val="bg1"/>
                </a:solidFill>
                <a:latin typeface="+mn-ea"/>
              </a:rPr>
              <a:t>ミルビュイ・ブルゴーニュ・</a:t>
            </a:r>
            <a:endParaRPr kumimoji="1" lang="en-US" altLang="ja-JP" sz="900" b="1" dirty="0">
              <a:solidFill>
                <a:schemeClr val="bg1"/>
              </a:solidFill>
              <a:latin typeface="+mn-ea"/>
            </a:endParaRPr>
          </a:p>
          <a:p>
            <a:r>
              <a:rPr kumimoji="1" lang="ja-JP" altLang="en-US" sz="900" b="1" dirty="0">
                <a:solidFill>
                  <a:schemeClr val="bg1"/>
                </a:solidFill>
                <a:latin typeface="+mn-ea"/>
              </a:rPr>
              <a:t> アリゴテ・シレックス</a:t>
            </a:r>
            <a:endParaRPr kumimoji="1" lang="en-US" altLang="ja-JP" sz="9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779222" y="134957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ブルゴーニュ</a:t>
            </a:r>
            <a:endParaRPr kumimoji="1" lang="en-US" altLang="ja-JP" sz="800" b="1" dirty="0">
              <a:solidFill>
                <a:schemeClr val="bg1"/>
              </a:solidFill>
              <a:latin typeface="+mn-ea"/>
            </a:endParaRPr>
          </a:p>
          <a:p>
            <a:r>
              <a:rPr kumimoji="1" lang="ja-JP" altLang="en-US" sz="800" b="1" dirty="0">
                <a:solidFill>
                  <a:schemeClr val="bg1"/>
                </a:solidFill>
                <a:latin typeface="+mn-ea"/>
              </a:rPr>
              <a:t>生産者：ヴィニュロン・ド・ビュクシー</a:t>
            </a:r>
            <a:endParaRPr kumimoji="1" lang="en-US" altLang="ja-JP" sz="800" b="1" dirty="0">
              <a:solidFill>
                <a:schemeClr val="bg1"/>
              </a:solidFill>
              <a:latin typeface="+mn-ea"/>
            </a:endParaRPr>
          </a:p>
          <a:p>
            <a:r>
              <a:rPr kumimoji="1" lang="ja-JP" altLang="en-US" sz="800" b="1" dirty="0">
                <a:solidFill>
                  <a:schemeClr val="bg1"/>
                </a:solidFill>
                <a:latin typeface="+mn-ea"/>
              </a:rPr>
              <a:t>品種　：アリゴテ</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819545" y="1336577"/>
            <a:ext cx="18349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72252" y="5548908"/>
            <a:ext cx="4041745" cy="1015663"/>
          </a:xfrm>
          <a:prstGeom prst="rect">
            <a:avLst/>
          </a:prstGeom>
          <a:noFill/>
        </p:spPr>
        <p:txBody>
          <a:bodyPr wrap="square" rtlCol="0">
            <a:spAutoFit/>
          </a:bodyPr>
          <a:lstStyle/>
          <a:p>
            <a:r>
              <a:rPr kumimoji="1" lang="ja-JP" altLang="en-US" sz="1000" dirty="0">
                <a:solidFill>
                  <a:schemeClr val="bg1"/>
                </a:solidFill>
                <a:latin typeface="+mn-ea"/>
              </a:rPr>
              <a:t>“シレックス”の名のとおりミネラル分豊かな⼟壌から高品質なブドウを収穫。アルコール発酵とマロラクティック発酵をステンレスタンクで⾏い、アリゴテの魅力である新鮮な花の⾹りを最⼤限に引き出しています。さらにシュールリーによって深い味わいを生んでいます。アペリティフ、パエリア、ソースをかけた⿂料理、⽩⾝⾁の料理との相性が⾮常に良いワインで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89867"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89867" y="652607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101" y="7076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3833" y="1369740"/>
            <a:ext cx="18292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857072" y="1013996"/>
            <a:ext cx="1978141" cy="338554"/>
          </a:xfrm>
          <a:prstGeom prst="rect">
            <a:avLst/>
          </a:prstGeom>
          <a:noFill/>
        </p:spPr>
        <p:txBody>
          <a:bodyPr wrap="square" rtlCol="0">
            <a:spAutoFit/>
          </a:bodyPr>
          <a:lstStyle/>
          <a:p>
            <a:r>
              <a:rPr kumimoji="1" lang="ja-JP" altLang="en-US" sz="800" b="1" dirty="0">
                <a:solidFill>
                  <a:schemeClr val="bg1"/>
                </a:solidFill>
                <a:latin typeface="+mn-ea"/>
              </a:rPr>
              <a:t>アリゴテとモンタニー</a:t>
            </a:r>
            <a:r>
              <a:rPr kumimoji="1" lang="en-US" altLang="ja-JP" sz="800" b="1" dirty="0">
                <a:solidFill>
                  <a:schemeClr val="bg1"/>
                </a:solidFill>
                <a:latin typeface="+mn-ea"/>
              </a:rPr>
              <a:t>AOC</a:t>
            </a:r>
            <a:r>
              <a:rPr kumimoji="1" lang="ja-JP" altLang="en-US" sz="800" b="1" dirty="0">
                <a:solidFill>
                  <a:schemeClr val="bg1"/>
                </a:solidFill>
                <a:latin typeface="+mn-ea"/>
              </a:rPr>
              <a:t>で</a:t>
            </a:r>
            <a:endParaRPr kumimoji="1" lang="en-US" altLang="ja-JP" sz="800" b="1" dirty="0">
              <a:solidFill>
                <a:schemeClr val="bg1"/>
              </a:solidFill>
              <a:latin typeface="+mn-ea"/>
            </a:endParaRPr>
          </a:p>
          <a:p>
            <a:r>
              <a:rPr kumimoji="1" lang="ja-JP" altLang="en-US" sz="800" b="1" dirty="0">
                <a:solidFill>
                  <a:schemeClr val="bg1"/>
                </a:solidFill>
                <a:latin typeface="+mn-ea"/>
              </a:rPr>
              <a:t>生産量シェアナンバー</a:t>
            </a:r>
            <a:r>
              <a:rPr kumimoji="1" lang="en-US" altLang="ja-JP" sz="800" b="1" dirty="0">
                <a:solidFill>
                  <a:schemeClr val="bg1"/>
                </a:solidFill>
                <a:latin typeface="+mn-ea"/>
              </a:rPr>
              <a:t>1</a:t>
            </a:r>
            <a:r>
              <a:rPr kumimoji="1" lang="ja-JP" altLang="en-US" sz="800" b="1" dirty="0">
                <a:solidFill>
                  <a:schemeClr val="bg1"/>
                </a:solidFill>
                <a:latin typeface="+mn-ea"/>
              </a:rPr>
              <a:t>の生産者！</a:t>
            </a:r>
          </a:p>
        </p:txBody>
      </p:sp>
      <p:sp>
        <p:nvSpPr>
          <p:cNvPr id="123" name="テキスト ボックス 122">
            <a:extLst>
              <a:ext uri="{FF2B5EF4-FFF2-40B4-BE49-F238E27FC236}">
                <a16:creationId xmlns:a16="http://schemas.microsoft.com/office/drawing/2014/main" id="{BBDCC58E-934A-4A3F-8ADB-2D2E7466D770}"/>
              </a:ext>
            </a:extLst>
          </p:cNvPr>
          <p:cNvSpPr txBox="1"/>
          <p:nvPr/>
        </p:nvSpPr>
        <p:spPr>
          <a:xfrm>
            <a:off x="1039691" y="2911848"/>
            <a:ext cx="2631646" cy="400110"/>
          </a:xfrm>
          <a:prstGeom prst="rect">
            <a:avLst/>
          </a:prstGeom>
          <a:noFill/>
        </p:spPr>
        <p:txBody>
          <a:bodyPr wrap="square" rtlCol="0">
            <a:spAutoFit/>
          </a:bodyPr>
          <a:lstStyle/>
          <a:p>
            <a:r>
              <a:rPr kumimoji="1" lang="ja-JP" altLang="en-US" sz="1000" b="1" dirty="0">
                <a:solidFill>
                  <a:schemeClr val="bg1"/>
                </a:solidFill>
                <a:latin typeface="+mn-ea"/>
              </a:rPr>
              <a:t>アリゴテとモンタニー</a:t>
            </a:r>
            <a:r>
              <a:rPr kumimoji="1" lang="en-US" altLang="ja-JP" sz="1000" b="1" dirty="0">
                <a:solidFill>
                  <a:schemeClr val="bg1"/>
                </a:solidFill>
                <a:latin typeface="+mn-ea"/>
              </a:rPr>
              <a:t>AOC</a:t>
            </a:r>
            <a:r>
              <a:rPr kumimoji="1" lang="ja-JP" altLang="en-US" sz="1000" b="1" dirty="0">
                <a:solidFill>
                  <a:schemeClr val="bg1"/>
                </a:solidFill>
                <a:latin typeface="+mn-ea"/>
              </a:rPr>
              <a:t>で</a:t>
            </a:r>
            <a:endParaRPr kumimoji="1" lang="en-US" altLang="ja-JP" sz="1000" b="1" dirty="0">
              <a:solidFill>
                <a:schemeClr val="bg1"/>
              </a:solidFill>
              <a:latin typeface="+mn-ea"/>
            </a:endParaRPr>
          </a:p>
          <a:p>
            <a:r>
              <a:rPr kumimoji="1" lang="ja-JP" altLang="en-US" sz="1000" b="1" dirty="0">
                <a:solidFill>
                  <a:schemeClr val="bg1"/>
                </a:solidFill>
                <a:latin typeface="+mn-ea"/>
              </a:rPr>
              <a:t>生産量シェアナンバー</a:t>
            </a:r>
            <a:r>
              <a:rPr kumimoji="1" lang="en-US" altLang="ja-JP" sz="1000" b="1" dirty="0">
                <a:solidFill>
                  <a:schemeClr val="bg1"/>
                </a:solidFill>
                <a:latin typeface="+mn-ea"/>
              </a:rPr>
              <a:t>1</a:t>
            </a:r>
            <a:r>
              <a:rPr kumimoji="1" lang="ja-JP" altLang="en-US" sz="1000" b="1" dirty="0">
                <a:solidFill>
                  <a:schemeClr val="bg1"/>
                </a:solidFill>
                <a:latin typeface="+mn-ea"/>
              </a:rPr>
              <a:t>の生産者！</a:t>
            </a:r>
          </a:p>
        </p:txBody>
      </p:sp>
      <p:sp>
        <p:nvSpPr>
          <p:cNvPr id="128" name="テキスト ボックス 127">
            <a:extLst>
              <a:ext uri="{FF2B5EF4-FFF2-40B4-BE49-F238E27FC236}">
                <a16:creationId xmlns:a16="http://schemas.microsoft.com/office/drawing/2014/main" id="{539531BE-B662-4B2D-A44C-276603A39C45}"/>
              </a:ext>
            </a:extLst>
          </p:cNvPr>
          <p:cNvSpPr txBox="1"/>
          <p:nvPr/>
        </p:nvSpPr>
        <p:spPr>
          <a:xfrm>
            <a:off x="6302709" y="2937354"/>
            <a:ext cx="2631646" cy="400110"/>
          </a:xfrm>
          <a:prstGeom prst="rect">
            <a:avLst/>
          </a:prstGeom>
          <a:noFill/>
        </p:spPr>
        <p:txBody>
          <a:bodyPr wrap="square" rtlCol="0">
            <a:spAutoFit/>
          </a:bodyPr>
          <a:lstStyle/>
          <a:p>
            <a:r>
              <a:rPr kumimoji="1" lang="ja-JP" altLang="en-US" sz="1000" b="1" dirty="0">
                <a:solidFill>
                  <a:schemeClr val="bg1"/>
                </a:solidFill>
                <a:latin typeface="+mn-ea"/>
              </a:rPr>
              <a:t>アリゴテとモンタニー</a:t>
            </a:r>
            <a:r>
              <a:rPr kumimoji="1" lang="en-US" altLang="ja-JP" sz="1000" b="1" dirty="0">
                <a:solidFill>
                  <a:schemeClr val="bg1"/>
                </a:solidFill>
                <a:latin typeface="+mn-ea"/>
              </a:rPr>
              <a:t>AOC</a:t>
            </a:r>
            <a:r>
              <a:rPr kumimoji="1" lang="ja-JP" altLang="en-US" sz="1000" b="1" dirty="0">
                <a:solidFill>
                  <a:schemeClr val="bg1"/>
                </a:solidFill>
                <a:latin typeface="+mn-ea"/>
              </a:rPr>
              <a:t>で</a:t>
            </a:r>
            <a:endParaRPr kumimoji="1" lang="en-US" altLang="ja-JP" sz="1000" b="1" dirty="0">
              <a:solidFill>
                <a:schemeClr val="bg1"/>
              </a:solidFill>
              <a:latin typeface="+mn-ea"/>
            </a:endParaRPr>
          </a:p>
          <a:p>
            <a:r>
              <a:rPr kumimoji="1" lang="ja-JP" altLang="en-US" sz="1000" b="1" dirty="0">
                <a:solidFill>
                  <a:schemeClr val="bg1"/>
                </a:solidFill>
                <a:latin typeface="+mn-ea"/>
              </a:rPr>
              <a:t>生産量シェアナンバー</a:t>
            </a:r>
            <a:r>
              <a:rPr kumimoji="1" lang="en-US" altLang="ja-JP" sz="1000" b="1" dirty="0">
                <a:solidFill>
                  <a:schemeClr val="bg1"/>
                </a:solidFill>
                <a:latin typeface="+mn-ea"/>
              </a:rPr>
              <a:t>1</a:t>
            </a:r>
            <a:r>
              <a:rPr kumimoji="1" lang="ja-JP" altLang="en-US" sz="1000" b="1" dirty="0">
                <a:solidFill>
                  <a:schemeClr val="bg1"/>
                </a:solidFill>
                <a:latin typeface="+mn-ea"/>
              </a:rPr>
              <a:t>の生産者！</a:t>
            </a:r>
          </a:p>
        </p:txBody>
      </p:sp>
      <p:sp>
        <p:nvSpPr>
          <p:cNvPr id="131" name="テキスト ボックス 130">
            <a:extLst>
              <a:ext uri="{FF2B5EF4-FFF2-40B4-BE49-F238E27FC236}">
                <a16:creationId xmlns:a16="http://schemas.microsoft.com/office/drawing/2014/main" id="{04162395-BC29-414D-917C-EED6A06ABFE1}"/>
              </a:ext>
            </a:extLst>
          </p:cNvPr>
          <p:cNvSpPr txBox="1"/>
          <p:nvPr/>
        </p:nvSpPr>
        <p:spPr>
          <a:xfrm>
            <a:off x="1039691" y="5282624"/>
            <a:ext cx="4212236" cy="261610"/>
          </a:xfrm>
          <a:prstGeom prst="rect">
            <a:avLst/>
          </a:prstGeom>
          <a:noFill/>
        </p:spPr>
        <p:txBody>
          <a:bodyPr wrap="square" rtlCol="0">
            <a:spAutoFit/>
          </a:bodyPr>
          <a:lstStyle/>
          <a:p>
            <a:r>
              <a:rPr kumimoji="1" lang="ja-JP" altLang="en-US" sz="1100" b="1" dirty="0">
                <a:solidFill>
                  <a:schemeClr val="bg1"/>
                </a:solidFill>
                <a:latin typeface="+mn-ea"/>
              </a:rPr>
              <a:t>アリゴテとモンタニー</a:t>
            </a:r>
            <a:r>
              <a:rPr kumimoji="1" lang="en-US" altLang="ja-JP" sz="1100" b="1" dirty="0">
                <a:solidFill>
                  <a:schemeClr val="bg1"/>
                </a:solidFill>
                <a:latin typeface="+mn-ea"/>
              </a:rPr>
              <a:t>AOC</a:t>
            </a:r>
            <a:r>
              <a:rPr kumimoji="1" lang="ja-JP" altLang="en-US" sz="1100" b="1" dirty="0">
                <a:solidFill>
                  <a:schemeClr val="bg1"/>
                </a:solidFill>
                <a:latin typeface="+mn-ea"/>
              </a:rPr>
              <a:t>で生産量シェアナンバー</a:t>
            </a:r>
            <a:r>
              <a:rPr kumimoji="1" lang="en-US" altLang="ja-JP" sz="1100" b="1" dirty="0">
                <a:solidFill>
                  <a:schemeClr val="bg1"/>
                </a:solidFill>
                <a:latin typeface="+mn-ea"/>
              </a:rPr>
              <a:t>1</a:t>
            </a:r>
            <a:r>
              <a:rPr kumimoji="1" lang="ja-JP" altLang="en-US" sz="1100" b="1" dirty="0">
                <a:solidFill>
                  <a:schemeClr val="bg1"/>
                </a:solidFill>
                <a:latin typeface="+mn-ea"/>
              </a:rPr>
              <a:t>の生産者！</a:t>
            </a:r>
          </a:p>
        </p:txBody>
      </p:sp>
      <p:sp>
        <p:nvSpPr>
          <p:cNvPr id="134" name="テキスト ボックス 133">
            <a:extLst>
              <a:ext uri="{FF2B5EF4-FFF2-40B4-BE49-F238E27FC236}">
                <a16:creationId xmlns:a16="http://schemas.microsoft.com/office/drawing/2014/main" id="{9CC5F792-68C4-47C8-8F20-E5BC5BE383DE}"/>
              </a:ext>
            </a:extLst>
          </p:cNvPr>
          <p:cNvSpPr txBox="1"/>
          <p:nvPr/>
        </p:nvSpPr>
        <p:spPr>
          <a:xfrm>
            <a:off x="6420048" y="5257712"/>
            <a:ext cx="4254002" cy="261610"/>
          </a:xfrm>
          <a:prstGeom prst="rect">
            <a:avLst/>
          </a:prstGeom>
          <a:noFill/>
        </p:spPr>
        <p:txBody>
          <a:bodyPr wrap="square" rtlCol="0">
            <a:spAutoFit/>
          </a:bodyPr>
          <a:lstStyle/>
          <a:p>
            <a:r>
              <a:rPr kumimoji="1" lang="ja-JP" altLang="en-US" sz="1100" b="1" dirty="0">
                <a:solidFill>
                  <a:schemeClr val="bg1"/>
                </a:solidFill>
                <a:latin typeface="+mn-ea"/>
              </a:rPr>
              <a:t>アリゴテとモンタニー</a:t>
            </a:r>
            <a:r>
              <a:rPr kumimoji="1" lang="en-US" altLang="ja-JP" sz="1100" b="1" dirty="0">
                <a:solidFill>
                  <a:schemeClr val="bg1"/>
                </a:solidFill>
                <a:latin typeface="+mn-ea"/>
              </a:rPr>
              <a:t>AOC</a:t>
            </a:r>
            <a:r>
              <a:rPr kumimoji="1" lang="ja-JP" altLang="en-US" sz="1100" b="1" dirty="0">
                <a:solidFill>
                  <a:schemeClr val="bg1"/>
                </a:solidFill>
                <a:latin typeface="+mn-ea"/>
              </a:rPr>
              <a:t>で生産量シェアナンバー</a:t>
            </a:r>
            <a:r>
              <a:rPr kumimoji="1" lang="en-US" altLang="ja-JP" sz="1100" b="1" dirty="0">
                <a:solidFill>
                  <a:schemeClr val="bg1"/>
                </a:solidFill>
                <a:latin typeface="+mn-ea"/>
              </a:rPr>
              <a:t>1</a:t>
            </a:r>
            <a:r>
              <a:rPr kumimoji="1" lang="ja-JP" altLang="en-US" sz="1100" b="1" dirty="0">
                <a:solidFill>
                  <a:schemeClr val="bg1"/>
                </a:solidFill>
                <a:latin typeface="+mn-ea"/>
              </a:rPr>
              <a:t>の生産者！</a:t>
            </a:r>
          </a:p>
        </p:txBody>
      </p:sp>
      <p:sp>
        <p:nvSpPr>
          <p:cNvPr id="135" name="テキスト ボックス 134">
            <a:extLst>
              <a:ext uri="{FF2B5EF4-FFF2-40B4-BE49-F238E27FC236}">
                <a16:creationId xmlns:a16="http://schemas.microsoft.com/office/drawing/2014/main" id="{A8269213-F48E-4D35-A294-F807363DB95B}"/>
              </a:ext>
            </a:extLst>
          </p:cNvPr>
          <p:cNvSpPr txBox="1"/>
          <p:nvPr/>
        </p:nvSpPr>
        <p:spPr>
          <a:xfrm>
            <a:off x="6374677" y="5541657"/>
            <a:ext cx="4011745" cy="1169551"/>
          </a:xfrm>
          <a:prstGeom prst="rect">
            <a:avLst/>
          </a:prstGeom>
          <a:noFill/>
        </p:spPr>
        <p:txBody>
          <a:bodyPr wrap="square" rtlCol="0">
            <a:spAutoFit/>
          </a:bodyPr>
          <a:lstStyle/>
          <a:p>
            <a:r>
              <a:rPr kumimoji="1" lang="ja-JP" altLang="en-US" sz="1000">
                <a:solidFill>
                  <a:schemeClr val="bg1"/>
                </a:solidFill>
                <a:latin typeface="+mn-ea"/>
              </a:rPr>
              <a:t>“シレックス”の名のとおりミネラル分豊かな⼟壌から高品質なブドウを収穫。アルコール発酵とマロラクティック発酵をステンレスタンクで⾏い、アリゴテの魅力である新鮮な花の⾹りを最⼤限に引き出しています。さらにシュールリーによって深い味わいを生んでいます。アペリティフ、パエリア、ソースをかけた⿂料理、⽩⾝⾁の料理との相性が⾮常に良いワインです。</a:t>
            </a:r>
          </a:p>
          <a:p>
            <a:r>
              <a:rPr kumimoji="1" lang="ja-JP" altLang="en-US" sz="1000">
                <a:solidFill>
                  <a:schemeClr val="bg1"/>
                </a:solidFill>
                <a:latin typeface="+mn-ea"/>
              </a:rPr>
              <a:t>。</a:t>
            </a:r>
            <a:endParaRPr kumimoji="1" lang="ja-JP" altLang="en-US" sz="1000" dirty="0">
              <a:solidFill>
                <a:schemeClr val="bg1"/>
              </a:solidFill>
              <a:latin typeface="+mn-ea"/>
            </a:endParaRPr>
          </a:p>
        </p:txBody>
      </p:sp>
      <p:sp>
        <p:nvSpPr>
          <p:cNvPr id="101" name="テキスト ボックス 100">
            <a:extLst>
              <a:ext uri="{FF2B5EF4-FFF2-40B4-BE49-F238E27FC236}">
                <a16:creationId xmlns:a16="http://schemas.microsoft.com/office/drawing/2014/main" id="{AC5DB803-5210-4B1D-B73A-5F7955C70ACA}"/>
              </a:ext>
            </a:extLst>
          </p:cNvPr>
          <p:cNvSpPr txBox="1"/>
          <p:nvPr/>
        </p:nvSpPr>
        <p:spPr>
          <a:xfrm>
            <a:off x="6144076" y="1055906"/>
            <a:ext cx="1843504" cy="338554"/>
          </a:xfrm>
          <a:prstGeom prst="rect">
            <a:avLst/>
          </a:prstGeom>
          <a:noFill/>
        </p:spPr>
        <p:txBody>
          <a:bodyPr wrap="square" rtlCol="0">
            <a:spAutoFit/>
          </a:bodyPr>
          <a:lstStyle/>
          <a:p>
            <a:r>
              <a:rPr kumimoji="1" lang="ja-JP" altLang="en-US" sz="800" b="1" dirty="0">
                <a:solidFill>
                  <a:schemeClr val="bg1"/>
                </a:solidFill>
                <a:latin typeface="+mn-ea"/>
              </a:rPr>
              <a:t>アリゴテとモンタニー</a:t>
            </a:r>
            <a:r>
              <a:rPr kumimoji="1" lang="en-US" altLang="ja-JP" sz="800" b="1" dirty="0">
                <a:solidFill>
                  <a:schemeClr val="bg1"/>
                </a:solidFill>
                <a:latin typeface="+mn-ea"/>
              </a:rPr>
              <a:t>AOC</a:t>
            </a:r>
            <a:r>
              <a:rPr kumimoji="1" lang="ja-JP" altLang="en-US" sz="800" b="1" dirty="0">
                <a:solidFill>
                  <a:schemeClr val="bg1"/>
                </a:solidFill>
                <a:latin typeface="+mn-ea"/>
              </a:rPr>
              <a:t>で</a:t>
            </a:r>
            <a:endParaRPr kumimoji="1" lang="en-US" altLang="ja-JP" sz="800" b="1" dirty="0">
              <a:solidFill>
                <a:schemeClr val="bg1"/>
              </a:solidFill>
              <a:latin typeface="+mn-ea"/>
            </a:endParaRPr>
          </a:p>
          <a:p>
            <a:r>
              <a:rPr kumimoji="1" lang="ja-JP" altLang="en-US" sz="800" b="1" dirty="0">
                <a:solidFill>
                  <a:schemeClr val="bg1"/>
                </a:solidFill>
                <a:latin typeface="+mn-ea"/>
              </a:rPr>
              <a:t>生産量シェアナンバー</a:t>
            </a:r>
            <a:r>
              <a:rPr kumimoji="1" lang="en-US" altLang="ja-JP" sz="800" b="1" dirty="0">
                <a:solidFill>
                  <a:schemeClr val="bg1"/>
                </a:solidFill>
                <a:latin typeface="+mn-ea"/>
              </a:rPr>
              <a:t>1</a:t>
            </a:r>
            <a:r>
              <a:rPr kumimoji="1" lang="ja-JP" altLang="en-US" sz="800" b="1" dirty="0">
                <a:solidFill>
                  <a:schemeClr val="bg1"/>
                </a:solidFill>
                <a:latin typeface="+mn-ea"/>
              </a:rPr>
              <a:t>の生産者！</a:t>
            </a:r>
          </a:p>
        </p:txBody>
      </p:sp>
      <p:sp>
        <p:nvSpPr>
          <p:cNvPr id="110" name="テキスト ボックス 109">
            <a:extLst>
              <a:ext uri="{FF2B5EF4-FFF2-40B4-BE49-F238E27FC236}">
                <a16:creationId xmlns:a16="http://schemas.microsoft.com/office/drawing/2014/main" id="{D59895E3-1A26-4721-BF74-C24C8002D729}"/>
              </a:ext>
            </a:extLst>
          </p:cNvPr>
          <p:cNvSpPr txBox="1"/>
          <p:nvPr/>
        </p:nvSpPr>
        <p:spPr>
          <a:xfrm>
            <a:off x="6144076" y="1392605"/>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ブルゴーニュ</a:t>
            </a:r>
            <a:endParaRPr kumimoji="1" lang="en-US" altLang="ja-JP" sz="800" b="1" dirty="0">
              <a:solidFill>
                <a:schemeClr val="bg1"/>
              </a:solidFill>
              <a:latin typeface="+mn-ea"/>
            </a:endParaRPr>
          </a:p>
          <a:p>
            <a:r>
              <a:rPr kumimoji="1" lang="ja-JP" altLang="en-US" sz="800" b="1" dirty="0">
                <a:solidFill>
                  <a:schemeClr val="bg1"/>
                </a:solidFill>
                <a:latin typeface="+mn-ea"/>
              </a:rPr>
              <a:t>生産者：ヴィニュロン・ド・ビュクシー</a:t>
            </a:r>
            <a:endParaRPr kumimoji="1" lang="en-US" altLang="ja-JP" sz="800" b="1" dirty="0">
              <a:solidFill>
                <a:schemeClr val="bg1"/>
              </a:solidFill>
              <a:latin typeface="+mn-ea"/>
            </a:endParaRPr>
          </a:p>
          <a:p>
            <a:r>
              <a:rPr kumimoji="1" lang="ja-JP" altLang="en-US" sz="800" b="1" dirty="0">
                <a:solidFill>
                  <a:schemeClr val="bg1"/>
                </a:solidFill>
                <a:latin typeface="+mn-ea"/>
              </a:rPr>
              <a:t>品種　：アリゴテ</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sp>
        <p:nvSpPr>
          <p:cNvPr id="113" name="テキスト ボックス 112">
            <a:extLst>
              <a:ext uri="{FF2B5EF4-FFF2-40B4-BE49-F238E27FC236}">
                <a16:creationId xmlns:a16="http://schemas.microsoft.com/office/drawing/2014/main" id="{EC70FAD6-FBAB-4420-BD43-38B845319AC7}"/>
              </a:ext>
            </a:extLst>
          </p:cNvPr>
          <p:cNvSpPr txBox="1"/>
          <p:nvPr/>
        </p:nvSpPr>
        <p:spPr>
          <a:xfrm>
            <a:off x="941012" y="3361674"/>
            <a:ext cx="2851535"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：アリゴテ</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味わい：白・辛口・ライトボディ</a:t>
            </a:r>
          </a:p>
        </p:txBody>
      </p:sp>
      <p:sp>
        <p:nvSpPr>
          <p:cNvPr id="115" name="テキスト ボックス 114">
            <a:extLst>
              <a:ext uri="{FF2B5EF4-FFF2-40B4-BE49-F238E27FC236}">
                <a16:creationId xmlns:a16="http://schemas.microsoft.com/office/drawing/2014/main" id="{D4C6A234-8E68-452B-B71A-91793DE2EA6B}"/>
              </a:ext>
            </a:extLst>
          </p:cNvPr>
          <p:cNvSpPr txBox="1"/>
          <p:nvPr/>
        </p:nvSpPr>
        <p:spPr>
          <a:xfrm>
            <a:off x="6290193" y="3383451"/>
            <a:ext cx="2834691"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生産者：ヴィニュロン・ド・ビュクシー品種　：アリゴテ</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味わい：白・辛口・ライトボディ</a:t>
            </a:r>
          </a:p>
        </p:txBody>
      </p:sp>
      <p:sp>
        <p:nvSpPr>
          <p:cNvPr id="116" name="テキスト ボックス 115">
            <a:extLst>
              <a:ext uri="{FF2B5EF4-FFF2-40B4-BE49-F238E27FC236}">
                <a16:creationId xmlns:a16="http://schemas.microsoft.com/office/drawing/2014/main" id="{E7C3EC4F-EFBA-4E5C-9D03-F9CAA5622A02}"/>
              </a:ext>
            </a:extLst>
          </p:cNvPr>
          <p:cNvSpPr txBox="1"/>
          <p:nvPr/>
        </p:nvSpPr>
        <p:spPr>
          <a:xfrm>
            <a:off x="1097775" y="6536948"/>
            <a:ext cx="3084365" cy="784830"/>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：アリゴテ</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味わい：白・辛口・ライトボディ</a:t>
            </a:r>
          </a:p>
        </p:txBody>
      </p:sp>
      <p:sp>
        <p:nvSpPr>
          <p:cNvPr id="117" name="テキスト ボックス 116">
            <a:extLst>
              <a:ext uri="{FF2B5EF4-FFF2-40B4-BE49-F238E27FC236}">
                <a16:creationId xmlns:a16="http://schemas.microsoft.com/office/drawing/2014/main" id="{01A909E9-79C5-4B02-AE28-619826E7D157}"/>
              </a:ext>
            </a:extLst>
          </p:cNvPr>
          <p:cNvSpPr txBox="1"/>
          <p:nvPr/>
        </p:nvSpPr>
        <p:spPr>
          <a:xfrm>
            <a:off x="6419323" y="6527878"/>
            <a:ext cx="2907412"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t>
            </a:r>
            <a:r>
              <a:rPr kumimoji="1" lang="ja-JP" altLang="en-US" sz="1100" b="1" dirty="0">
                <a:solidFill>
                  <a:schemeClr val="bg1"/>
                </a:solidFill>
                <a:latin typeface="+mn-ea"/>
              </a:rPr>
              <a:t>ブルゴーニュ</a:t>
            </a:r>
            <a:endParaRPr kumimoji="1" lang="en-US" altLang="ja-JP" sz="1100" b="1" dirty="0">
              <a:solidFill>
                <a:schemeClr val="bg1"/>
              </a:solidFill>
              <a:latin typeface="+mn-ea"/>
            </a:endParaRPr>
          </a:p>
          <a:p>
            <a:r>
              <a:rPr kumimoji="1" lang="ja-JP" altLang="en-US" sz="1100" b="1" dirty="0">
                <a:solidFill>
                  <a:schemeClr val="bg1"/>
                </a:solidFill>
                <a:latin typeface="+mn-ea"/>
              </a:rPr>
              <a:t>生産者：ヴィニュロン・ド・ビュクシー</a:t>
            </a:r>
            <a:endParaRPr kumimoji="1" lang="en-US" altLang="ja-JP" sz="1100" b="1" dirty="0">
              <a:solidFill>
                <a:schemeClr val="bg1"/>
              </a:solidFill>
              <a:latin typeface="+mn-ea"/>
            </a:endParaRPr>
          </a:p>
          <a:p>
            <a:r>
              <a:rPr kumimoji="1" lang="ja-JP" altLang="en-US" sz="1100" b="1" dirty="0">
                <a:solidFill>
                  <a:schemeClr val="bg1"/>
                </a:solidFill>
                <a:latin typeface="+mn-ea"/>
              </a:rPr>
              <a:t>品種　：アリゴテ</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味わい：白・辛口・ライトボディ</a:t>
            </a:r>
          </a:p>
        </p:txBody>
      </p:sp>
      <p:sp>
        <p:nvSpPr>
          <p:cNvPr id="66" name="テキスト ボックス 65">
            <a:extLst>
              <a:ext uri="{FF2B5EF4-FFF2-40B4-BE49-F238E27FC236}">
                <a16:creationId xmlns:a16="http://schemas.microsoft.com/office/drawing/2014/main" id="{A4499C8C-075B-4C15-927A-68343A6C36D0}"/>
              </a:ext>
            </a:extLst>
          </p:cNvPr>
          <p:cNvSpPr txBox="1"/>
          <p:nvPr/>
        </p:nvSpPr>
        <p:spPr>
          <a:xfrm>
            <a:off x="6175326" y="731309"/>
            <a:ext cx="1741698" cy="369332"/>
          </a:xfrm>
          <a:prstGeom prst="rect">
            <a:avLst/>
          </a:prstGeom>
          <a:noFill/>
        </p:spPr>
        <p:txBody>
          <a:bodyPr wrap="square" rtlCol="0">
            <a:spAutoFit/>
          </a:bodyPr>
          <a:lstStyle/>
          <a:p>
            <a:r>
              <a:rPr kumimoji="1" lang="ja-JP" altLang="en-US" sz="900" b="1" dirty="0">
                <a:solidFill>
                  <a:schemeClr val="bg1"/>
                </a:solidFill>
                <a:latin typeface="+mn-ea"/>
              </a:rPr>
              <a:t>ミルビュイ・ブルゴーニュ・</a:t>
            </a:r>
            <a:endParaRPr kumimoji="1" lang="en-US" altLang="ja-JP" sz="900" b="1" dirty="0">
              <a:solidFill>
                <a:schemeClr val="bg1"/>
              </a:solidFill>
              <a:latin typeface="+mn-ea"/>
            </a:endParaRPr>
          </a:p>
          <a:p>
            <a:r>
              <a:rPr kumimoji="1" lang="ja-JP" altLang="en-US" sz="900" b="1" dirty="0">
                <a:solidFill>
                  <a:schemeClr val="bg1"/>
                </a:solidFill>
                <a:latin typeface="+mn-ea"/>
              </a:rPr>
              <a:t> アリゴテ・シレックス</a:t>
            </a:r>
            <a:endParaRPr kumimoji="1" lang="en-US" altLang="ja-JP" sz="900" b="1" dirty="0">
              <a:solidFill>
                <a:schemeClr val="bg1"/>
              </a:solidFill>
              <a:latin typeface="+mn-ea"/>
            </a:endParaRPr>
          </a:p>
        </p:txBody>
      </p:sp>
      <p:sp>
        <p:nvSpPr>
          <p:cNvPr id="67" name="テキスト ボックス 66">
            <a:extLst>
              <a:ext uri="{FF2B5EF4-FFF2-40B4-BE49-F238E27FC236}">
                <a16:creationId xmlns:a16="http://schemas.microsoft.com/office/drawing/2014/main" id="{7167DA90-3854-4160-8AC5-019959FBB488}"/>
              </a:ext>
            </a:extLst>
          </p:cNvPr>
          <p:cNvSpPr txBox="1"/>
          <p:nvPr/>
        </p:nvSpPr>
        <p:spPr>
          <a:xfrm>
            <a:off x="1077589" y="2461961"/>
            <a:ext cx="2183772" cy="461665"/>
          </a:xfrm>
          <a:prstGeom prst="rect">
            <a:avLst/>
          </a:prstGeom>
          <a:noFill/>
        </p:spPr>
        <p:txBody>
          <a:bodyPr wrap="square" rtlCol="0">
            <a:spAutoFit/>
          </a:bodyPr>
          <a:lstStyle/>
          <a:p>
            <a:r>
              <a:rPr kumimoji="1" lang="ja-JP" altLang="en-US" sz="1200" b="1" dirty="0">
                <a:solidFill>
                  <a:schemeClr val="bg1"/>
                </a:solidFill>
                <a:latin typeface="+mn-ea"/>
              </a:rPr>
              <a:t>ミルビュイ・ブルゴーニュ・</a:t>
            </a:r>
            <a:endParaRPr kumimoji="1" lang="en-US" altLang="ja-JP" sz="1200" b="1" dirty="0">
              <a:solidFill>
                <a:schemeClr val="bg1"/>
              </a:solidFill>
              <a:latin typeface="+mn-ea"/>
            </a:endParaRPr>
          </a:p>
          <a:p>
            <a:r>
              <a:rPr kumimoji="1" lang="ja-JP" altLang="en-US" sz="1200" b="1" dirty="0">
                <a:solidFill>
                  <a:schemeClr val="bg1"/>
                </a:solidFill>
                <a:latin typeface="+mn-ea"/>
              </a:rPr>
              <a:t>アリゴテ・シレックス</a:t>
            </a:r>
            <a:endParaRPr kumimoji="1" lang="en-US" altLang="ja-JP" sz="1200" b="1" dirty="0">
              <a:solidFill>
                <a:schemeClr val="bg1"/>
              </a:solidFill>
              <a:latin typeface="+mn-ea"/>
            </a:endParaRPr>
          </a:p>
        </p:txBody>
      </p:sp>
      <p:sp>
        <p:nvSpPr>
          <p:cNvPr id="68" name="テキスト ボックス 67">
            <a:extLst>
              <a:ext uri="{FF2B5EF4-FFF2-40B4-BE49-F238E27FC236}">
                <a16:creationId xmlns:a16="http://schemas.microsoft.com/office/drawing/2014/main" id="{B097C10C-19EA-489C-9BFF-B958052C091C}"/>
              </a:ext>
            </a:extLst>
          </p:cNvPr>
          <p:cNvSpPr txBox="1"/>
          <p:nvPr/>
        </p:nvSpPr>
        <p:spPr>
          <a:xfrm>
            <a:off x="6328339" y="2478748"/>
            <a:ext cx="2301590" cy="461665"/>
          </a:xfrm>
          <a:prstGeom prst="rect">
            <a:avLst/>
          </a:prstGeom>
          <a:noFill/>
        </p:spPr>
        <p:txBody>
          <a:bodyPr wrap="square" rtlCol="0">
            <a:spAutoFit/>
          </a:bodyPr>
          <a:lstStyle/>
          <a:p>
            <a:r>
              <a:rPr kumimoji="1" lang="ja-JP" altLang="en-US" sz="1200" b="1" dirty="0">
                <a:solidFill>
                  <a:schemeClr val="bg1"/>
                </a:solidFill>
                <a:latin typeface="+mn-ea"/>
              </a:rPr>
              <a:t>ミルビュイ・ブルゴーニュ・</a:t>
            </a:r>
            <a:endParaRPr kumimoji="1" lang="en-US" altLang="ja-JP" sz="1200" b="1" dirty="0">
              <a:solidFill>
                <a:schemeClr val="bg1"/>
              </a:solidFill>
              <a:latin typeface="+mn-ea"/>
            </a:endParaRPr>
          </a:p>
          <a:p>
            <a:r>
              <a:rPr kumimoji="1" lang="ja-JP" altLang="en-US" sz="1200" b="1" dirty="0">
                <a:solidFill>
                  <a:schemeClr val="bg1"/>
                </a:solidFill>
                <a:latin typeface="+mn-ea"/>
              </a:rPr>
              <a:t>アリゴテ・シレックス</a:t>
            </a:r>
            <a:endParaRPr kumimoji="1" lang="en-US" altLang="ja-JP" sz="1200" b="1" dirty="0">
              <a:solidFill>
                <a:schemeClr val="bg1"/>
              </a:solidFill>
              <a:latin typeface="+mn-ea"/>
            </a:endParaRPr>
          </a:p>
        </p:txBody>
      </p:sp>
      <p:sp>
        <p:nvSpPr>
          <p:cNvPr id="70" name="テキスト ボックス 69">
            <a:extLst>
              <a:ext uri="{FF2B5EF4-FFF2-40B4-BE49-F238E27FC236}">
                <a16:creationId xmlns:a16="http://schemas.microsoft.com/office/drawing/2014/main" id="{857266D0-C503-462E-AA03-A16500ED2561}"/>
              </a:ext>
            </a:extLst>
          </p:cNvPr>
          <p:cNvSpPr txBox="1"/>
          <p:nvPr/>
        </p:nvSpPr>
        <p:spPr>
          <a:xfrm>
            <a:off x="862195" y="4909351"/>
            <a:ext cx="4450750" cy="307777"/>
          </a:xfrm>
          <a:prstGeom prst="rect">
            <a:avLst/>
          </a:prstGeom>
          <a:noFill/>
        </p:spPr>
        <p:txBody>
          <a:bodyPr wrap="square" rtlCol="0">
            <a:spAutoFit/>
          </a:bodyPr>
          <a:lstStyle/>
          <a:p>
            <a:r>
              <a:rPr kumimoji="1" lang="ja-JP" altLang="en-US" sz="1400" b="1" dirty="0">
                <a:solidFill>
                  <a:schemeClr val="bg1"/>
                </a:solidFill>
                <a:latin typeface="+mn-ea"/>
              </a:rPr>
              <a:t>ミルビュイ・ブルゴーニュ・アリゴテ・シレックス</a:t>
            </a:r>
          </a:p>
        </p:txBody>
      </p:sp>
      <p:sp>
        <p:nvSpPr>
          <p:cNvPr id="75" name="テキスト ボックス 74">
            <a:extLst>
              <a:ext uri="{FF2B5EF4-FFF2-40B4-BE49-F238E27FC236}">
                <a16:creationId xmlns:a16="http://schemas.microsoft.com/office/drawing/2014/main" id="{0E1C8871-99BD-40E2-829D-0A1979EC8DA6}"/>
              </a:ext>
            </a:extLst>
          </p:cNvPr>
          <p:cNvSpPr txBox="1"/>
          <p:nvPr/>
        </p:nvSpPr>
        <p:spPr>
          <a:xfrm>
            <a:off x="6231836" y="4910775"/>
            <a:ext cx="4408091" cy="307777"/>
          </a:xfrm>
          <a:prstGeom prst="rect">
            <a:avLst/>
          </a:prstGeom>
          <a:noFill/>
        </p:spPr>
        <p:txBody>
          <a:bodyPr wrap="square" rtlCol="0">
            <a:spAutoFit/>
          </a:bodyPr>
          <a:lstStyle/>
          <a:p>
            <a:r>
              <a:rPr kumimoji="1" lang="ja-JP" altLang="en-US" sz="1400" b="1" dirty="0">
                <a:solidFill>
                  <a:schemeClr val="bg1"/>
                </a:solidFill>
                <a:latin typeface="+mn-ea"/>
              </a:rPr>
              <a:t>ミルビュイ・ブルゴーニュ・アリゴテ・シレックス</a:t>
            </a:r>
          </a:p>
        </p:txBody>
      </p:sp>
      <p:grpSp>
        <p:nvGrpSpPr>
          <p:cNvPr id="79" name="グループ化 78">
            <a:extLst>
              <a:ext uri="{FF2B5EF4-FFF2-40B4-BE49-F238E27FC236}">
                <a16:creationId xmlns:a16="http://schemas.microsoft.com/office/drawing/2014/main" id="{279061C4-5332-4BE0-9AEC-E8DFD0F076E0}"/>
              </a:ext>
            </a:extLst>
          </p:cNvPr>
          <p:cNvGrpSpPr/>
          <p:nvPr/>
        </p:nvGrpSpPr>
        <p:grpSpPr>
          <a:xfrm>
            <a:off x="6407636" y="4240154"/>
            <a:ext cx="481732" cy="221920"/>
            <a:chOff x="6752865" y="4253770"/>
            <a:chExt cx="481732" cy="221920"/>
          </a:xfrm>
        </p:grpSpPr>
        <p:sp>
          <p:nvSpPr>
            <p:cNvPr id="83" name="四角形: 角を丸くする 82">
              <a:extLst>
                <a:ext uri="{FF2B5EF4-FFF2-40B4-BE49-F238E27FC236}">
                  <a16:creationId xmlns:a16="http://schemas.microsoft.com/office/drawing/2014/main" id="{896CA560-0FF8-421C-B6EE-308CE41F3216}"/>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6FD7FBFF-21CB-4D5B-B843-98283B157E9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91" name="グループ化 90">
            <a:extLst>
              <a:ext uri="{FF2B5EF4-FFF2-40B4-BE49-F238E27FC236}">
                <a16:creationId xmlns:a16="http://schemas.microsoft.com/office/drawing/2014/main" id="{DCE12C11-003A-4AF5-BA44-A589AC66934F}"/>
              </a:ext>
            </a:extLst>
          </p:cNvPr>
          <p:cNvGrpSpPr/>
          <p:nvPr/>
        </p:nvGrpSpPr>
        <p:grpSpPr>
          <a:xfrm>
            <a:off x="6398579" y="2008162"/>
            <a:ext cx="392268" cy="183496"/>
            <a:chOff x="6398579" y="2008162"/>
            <a:chExt cx="392268" cy="183496"/>
          </a:xfrm>
        </p:grpSpPr>
        <p:sp>
          <p:nvSpPr>
            <p:cNvPr id="94" name="四角形: 角を丸くする 93">
              <a:extLst>
                <a:ext uri="{FF2B5EF4-FFF2-40B4-BE49-F238E27FC236}">
                  <a16:creationId xmlns:a16="http://schemas.microsoft.com/office/drawing/2014/main" id="{6FC1DF6C-D283-4AF0-B1B8-21FFFD2BE30D}"/>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5" name="テキスト ボックス 94">
              <a:extLst>
                <a:ext uri="{FF2B5EF4-FFF2-40B4-BE49-F238E27FC236}">
                  <a16:creationId xmlns:a16="http://schemas.microsoft.com/office/drawing/2014/main" id="{E9558B34-FA83-4B6A-A190-FA0A111986AA}"/>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6" name="グループ化 95">
            <a:extLst>
              <a:ext uri="{FF2B5EF4-FFF2-40B4-BE49-F238E27FC236}">
                <a16:creationId xmlns:a16="http://schemas.microsoft.com/office/drawing/2014/main" id="{07D3636C-9BBD-4BBF-A9C0-7830442F0820}"/>
              </a:ext>
            </a:extLst>
          </p:cNvPr>
          <p:cNvGrpSpPr/>
          <p:nvPr/>
        </p:nvGrpSpPr>
        <p:grpSpPr>
          <a:xfrm>
            <a:off x="6564443" y="7433712"/>
            <a:ext cx="481732" cy="221920"/>
            <a:chOff x="7898818" y="7419868"/>
            <a:chExt cx="481732" cy="221920"/>
          </a:xfrm>
        </p:grpSpPr>
        <p:sp>
          <p:nvSpPr>
            <p:cNvPr id="98" name="四角形: 角を丸くする 97">
              <a:extLst>
                <a:ext uri="{FF2B5EF4-FFF2-40B4-BE49-F238E27FC236}">
                  <a16:creationId xmlns:a16="http://schemas.microsoft.com/office/drawing/2014/main" id="{D7113579-D8B2-499C-8D1E-DB0941225D7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2" name="テキスト ボックス 101">
              <a:extLst>
                <a:ext uri="{FF2B5EF4-FFF2-40B4-BE49-F238E27FC236}">
                  <a16:creationId xmlns:a16="http://schemas.microsoft.com/office/drawing/2014/main" id="{BDCECDD9-4CE0-4BD5-9A3D-28C2FAED4BE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3" name="テキスト ボックス 102">
            <a:extLst>
              <a:ext uri="{FF2B5EF4-FFF2-40B4-BE49-F238E27FC236}">
                <a16:creationId xmlns:a16="http://schemas.microsoft.com/office/drawing/2014/main" id="{A08B1F0A-5123-4D65-9720-B69364E8126C}"/>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1" name="グループ化 110">
            <a:extLst>
              <a:ext uri="{FF2B5EF4-FFF2-40B4-BE49-F238E27FC236}">
                <a16:creationId xmlns:a16="http://schemas.microsoft.com/office/drawing/2014/main" id="{F56968DC-A49C-4AE8-A458-B4372D570621}"/>
              </a:ext>
            </a:extLst>
          </p:cNvPr>
          <p:cNvGrpSpPr/>
          <p:nvPr/>
        </p:nvGrpSpPr>
        <p:grpSpPr>
          <a:xfrm>
            <a:off x="776680" y="1984185"/>
            <a:ext cx="724955" cy="190091"/>
            <a:chOff x="776680" y="1984185"/>
            <a:chExt cx="724955" cy="190091"/>
          </a:xfrm>
        </p:grpSpPr>
        <p:sp>
          <p:nvSpPr>
            <p:cNvPr id="112" name="四角形: 角を丸くする 111">
              <a:extLst>
                <a:ext uri="{FF2B5EF4-FFF2-40B4-BE49-F238E27FC236}">
                  <a16:creationId xmlns:a16="http://schemas.microsoft.com/office/drawing/2014/main" id="{9E414746-CC9F-49A9-806B-3E574CDDF913}"/>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4" name="テキスト ボックス 113">
              <a:extLst>
                <a:ext uri="{FF2B5EF4-FFF2-40B4-BE49-F238E27FC236}">
                  <a16:creationId xmlns:a16="http://schemas.microsoft.com/office/drawing/2014/main" id="{6B0B5079-64ED-42AD-ADC5-451000185389}"/>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9" name="グループ化 118">
            <a:extLst>
              <a:ext uri="{FF2B5EF4-FFF2-40B4-BE49-F238E27FC236}">
                <a16:creationId xmlns:a16="http://schemas.microsoft.com/office/drawing/2014/main" id="{2B0E0286-FFAF-4123-9AAA-B4231AFF287C}"/>
              </a:ext>
            </a:extLst>
          </p:cNvPr>
          <p:cNvGrpSpPr/>
          <p:nvPr/>
        </p:nvGrpSpPr>
        <p:grpSpPr>
          <a:xfrm>
            <a:off x="886113" y="4111950"/>
            <a:ext cx="469661" cy="351506"/>
            <a:chOff x="860269" y="4063164"/>
            <a:chExt cx="469661" cy="351506"/>
          </a:xfrm>
        </p:grpSpPr>
        <p:sp>
          <p:nvSpPr>
            <p:cNvPr id="120" name="四角形: 角を丸くする 119">
              <a:extLst>
                <a:ext uri="{FF2B5EF4-FFF2-40B4-BE49-F238E27FC236}">
                  <a16:creationId xmlns:a16="http://schemas.microsoft.com/office/drawing/2014/main" id="{ADF07863-4ABA-451A-8E3E-004F7AC2919A}"/>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1" name="テキスト ボックス 120">
              <a:extLst>
                <a:ext uri="{FF2B5EF4-FFF2-40B4-BE49-F238E27FC236}">
                  <a16:creationId xmlns:a16="http://schemas.microsoft.com/office/drawing/2014/main" id="{E48EE58F-F2E5-4A1D-B7E7-166BE1F17A9C}"/>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1C635C02-58D0-45C8-BB26-CE0592DC3E8F}"/>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\4,700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\5,170)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AA5BBCFD-841E-4463-8E8E-2C616ED71F92}"/>
              </a:ext>
            </a:extLst>
          </p:cNvPr>
          <p:cNvGrpSpPr/>
          <p:nvPr/>
        </p:nvGrpSpPr>
        <p:grpSpPr>
          <a:xfrm>
            <a:off x="1039691" y="7280622"/>
            <a:ext cx="632166" cy="400110"/>
            <a:chOff x="1039691" y="7280622"/>
            <a:chExt cx="632166" cy="400110"/>
          </a:xfrm>
        </p:grpSpPr>
        <p:sp>
          <p:nvSpPr>
            <p:cNvPr id="125" name="四角形: 角を丸くする 124">
              <a:extLst>
                <a:ext uri="{FF2B5EF4-FFF2-40B4-BE49-F238E27FC236}">
                  <a16:creationId xmlns:a16="http://schemas.microsoft.com/office/drawing/2014/main" id="{ACEEBD32-C0CF-4C75-B600-A61C8EC4D776}"/>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6" name="テキスト ボックス 125">
              <a:extLst>
                <a:ext uri="{FF2B5EF4-FFF2-40B4-BE49-F238E27FC236}">
                  <a16:creationId xmlns:a16="http://schemas.microsoft.com/office/drawing/2014/main" id="{3E0687F4-6BC4-4987-9574-58EDD64314B4}"/>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7" name="テキスト ボックス 126">
            <a:extLst>
              <a:ext uri="{FF2B5EF4-FFF2-40B4-BE49-F238E27FC236}">
                <a16:creationId xmlns:a16="http://schemas.microsoft.com/office/drawing/2014/main" id="{34E428A6-9ABB-4747-BBBB-0B3CA59D97D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\4,700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\5,170)</a:t>
            </a:r>
          </a:p>
        </p:txBody>
      </p:sp>
      <p:sp>
        <p:nvSpPr>
          <p:cNvPr id="129" name="テキスト ボックス 128">
            <a:extLst>
              <a:ext uri="{FF2B5EF4-FFF2-40B4-BE49-F238E27FC236}">
                <a16:creationId xmlns:a16="http://schemas.microsoft.com/office/drawing/2014/main" id="{4F6D0C16-02BD-41C8-8BD6-053C459CA7CA}"/>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5,170</a:t>
            </a:r>
            <a:endParaRPr kumimoji="1" lang="ja-JP" altLang="en-US" sz="2000" b="1" dirty="0">
              <a:solidFill>
                <a:schemeClr val="bg1"/>
              </a:solidFill>
              <a:latin typeface="+mn-ea"/>
            </a:endParaRPr>
          </a:p>
        </p:txBody>
      </p:sp>
      <p:pic>
        <p:nvPicPr>
          <p:cNvPr id="3" name="図 2" descr="アルコールの瓶&#10;&#10;自動的に生成された説明">
            <a:extLst>
              <a:ext uri="{FF2B5EF4-FFF2-40B4-BE49-F238E27FC236}">
                <a16:creationId xmlns:a16="http://schemas.microsoft.com/office/drawing/2014/main" id="{B5E0EC82-D172-D16D-D7C6-944D9C09A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091" y="798807"/>
            <a:ext cx="420681" cy="1364133"/>
          </a:xfrm>
          <a:prstGeom prst="rect">
            <a:avLst/>
          </a:prstGeom>
        </p:spPr>
      </p:pic>
      <p:pic>
        <p:nvPicPr>
          <p:cNvPr id="4" name="図 3" descr="アルコールの瓶&#10;&#10;自動的に生成された説明">
            <a:extLst>
              <a:ext uri="{FF2B5EF4-FFF2-40B4-BE49-F238E27FC236}">
                <a16:creationId xmlns:a16="http://schemas.microsoft.com/office/drawing/2014/main" id="{54A42A8E-E4F1-59D8-2A0E-0A389A780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2969" y="827525"/>
            <a:ext cx="420681" cy="1364133"/>
          </a:xfrm>
          <a:prstGeom prst="rect">
            <a:avLst/>
          </a:prstGeom>
        </p:spPr>
      </p:pic>
      <p:pic>
        <p:nvPicPr>
          <p:cNvPr id="5" name="図 4" descr="アルコールの瓶&#10;&#10;自動的に生成された説明">
            <a:extLst>
              <a:ext uri="{FF2B5EF4-FFF2-40B4-BE49-F238E27FC236}">
                <a16:creationId xmlns:a16="http://schemas.microsoft.com/office/drawing/2014/main" id="{319FEFB8-8D02-F1E8-8E4D-3BC1F4CD9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17" y="2631464"/>
            <a:ext cx="571178" cy="1852147"/>
          </a:xfrm>
          <a:prstGeom prst="rect">
            <a:avLst/>
          </a:prstGeom>
        </p:spPr>
      </p:pic>
      <p:pic>
        <p:nvPicPr>
          <p:cNvPr id="6" name="図 5" descr="アルコールの瓶&#10;&#10;自動的に生成された説明">
            <a:extLst>
              <a:ext uri="{FF2B5EF4-FFF2-40B4-BE49-F238E27FC236}">
                <a16:creationId xmlns:a16="http://schemas.microsoft.com/office/drawing/2014/main" id="{063FA148-4BD8-B029-8ED2-05E75452C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658" y="2621288"/>
            <a:ext cx="571178" cy="1852147"/>
          </a:xfrm>
          <a:prstGeom prst="rect">
            <a:avLst/>
          </a:prstGeom>
        </p:spPr>
      </p:pic>
      <p:pic>
        <p:nvPicPr>
          <p:cNvPr id="7" name="図 6" descr="アルコールの瓶&#10;&#10;自動的に生成された説明">
            <a:extLst>
              <a:ext uri="{FF2B5EF4-FFF2-40B4-BE49-F238E27FC236}">
                <a16:creationId xmlns:a16="http://schemas.microsoft.com/office/drawing/2014/main" id="{5C7A328E-175D-3FC9-13C8-96F20F4525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30" y="5091418"/>
            <a:ext cx="784949" cy="2545339"/>
          </a:xfrm>
          <a:prstGeom prst="rect">
            <a:avLst/>
          </a:prstGeom>
        </p:spPr>
      </p:pic>
      <p:pic>
        <p:nvPicPr>
          <p:cNvPr id="8" name="図 7" descr="アルコールの瓶&#10;&#10;自動的に生成された説明">
            <a:extLst>
              <a:ext uri="{FF2B5EF4-FFF2-40B4-BE49-F238E27FC236}">
                <a16:creationId xmlns:a16="http://schemas.microsoft.com/office/drawing/2014/main" id="{E7460CCA-745E-F6D5-DB72-7D89170E3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6898" y="5091417"/>
            <a:ext cx="784949" cy="2545339"/>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1582</TotalTime>
  <Words>441</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119</cp:revision>
  <cp:lastPrinted>2024-05-30T01:45:30Z</cp:lastPrinted>
  <dcterms:created xsi:type="dcterms:W3CDTF">2021-10-01T15:02:20Z</dcterms:created>
  <dcterms:modified xsi:type="dcterms:W3CDTF">2024-05-30T01:45:34Z</dcterms:modified>
</cp:coreProperties>
</file>