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94" d="100"/>
          <a:sy n="94" d="100"/>
        </p:scale>
        <p:origin x="1422" y="24"/>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2024/5/31</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27378" y="694409"/>
            <a:ext cx="1945446" cy="276999"/>
          </a:xfrm>
          <a:prstGeom prst="rect">
            <a:avLst/>
          </a:prstGeom>
          <a:noFill/>
        </p:spPr>
        <p:txBody>
          <a:bodyPr wrap="square" rtlCol="0">
            <a:spAutoFit/>
          </a:bodyPr>
          <a:lstStyle/>
          <a:p>
            <a:r>
              <a:rPr kumimoji="1" lang="ja-JP" altLang="en-US" sz="1200" b="1" dirty="0">
                <a:solidFill>
                  <a:schemeClr val="bg1"/>
                </a:solidFill>
                <a:latin typeface="+mn-ea"/>
              </a:rPr>
              <a:t>アラルゴ･アシルティコ</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27378" y="946750"/>
            <a:ext cx="2100088" cy="400110"/>
          </a:xfrm>
          <a:prstGeom prst="rect">
            <a:avLst/>
          </a:prstGeom>
          <a:noFill/>
        </p:spPr>
        <p:txBody>
          <a:bodyPr wrap="square" rtlCol="0">
            <a:spAutoFit/>
          </a:bodyPr>
          <a:lstStyle/>
          <a:p>
            <a:r>
              <a:rPr kumimoji="1" lang="ja-JP" altLang="en-US" sz="1000" b="1" dirty="0">
                <a:solidFill>
                  <a:schemeClr val="bg1"/>
                </a:solidFill>
                <a:latin typeface="+mn-ea"/>
              </a:rPr>
              <a:t>ギリシャに伝わる固有品種を</a:t>
            </a:r>
            <a:endParaRPr kumimoji="1" lang="en-US" altLang="ja-JP" sz="1000" b="1" dirty="0">
              <a:solidFill>
                <a:schemeClr val="bg1"/>
              </a:solidFill>
              <a:latin typeface="+mn-ea"/>
            </a:endParaRPr>
          </a:p>
          <a:p>
            <a:r>
              <a:rPr kumimoji="1" lang="ja-JP" altLang="en-US" sz="1000" b="1" dirty="0">
                <a:solidFill>
                  <a:schemeClr val="bg1"/>
                </a:solidFill>
                <a:latin typeface="+mn-ea"/>
              </a:rPr>
              <a:t>使用したフレッシュ白ワイン</a:t>
            </a:r>
          </a:p>
        </p:txBody>
      </p:sp>
      <p:sp>
        <p:nvSpPr>
          <p:cNvPr id="28" name="テキスト ボックス 27">
            <a:extLst>
              <a:ext uri="{FF2B5EF4-FFF2-40B4-BE49-F238E27FC236}">
                <a16:creationId xmlns:a16="http://schemas.microsoft.com/office/drawing/2014/main" id="{0A625B09-8263-414C-AB04-27FE39830D6E}"/>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：アシルティコ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769441"/>
          </a:xfrm>
          <a:prstGeom prst="rect">
            <a:avLst/>
          </a:prstGeom>
          <a:noFill/>
        </p:spPr>
        <p:txBody>
          <a:bodyPr wrap="square" rtlCol="0">
            <a:spAutoFit/>
          </a:bodyPr>
          <a:lstStyle/>
          <a:p>
            <a:r>
              <a:rPr kumimoji="1" lang="ja-JP" altLang="en-US" sz="1100" dirty="0">
                <a:solidFill>
                  <a:schemeClr val="bg1"/>
                </a:solidFill>
                <a:latin typeface="+mn-ea"/>
              </a:rPr>
              <a:t>アシルティコの特徴は、まるで光を放つような際立った酸味。加えて、このアラルゴは濃厚な柑橘類のアロマとふくよかなボディを合わせ持ちます。レモンピールのようなスパイシーな風味は、心身をリフレッシュさせてくれる飲み心地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86225" y="5244989"/>
            <a:ext cx="4101434" cy="430887"/>
          </a:xfrm>
          <a:prstGeom prst="rect">
            <a:avLst/>
          </a:prstGeom>
          <a:noFill/>
        </p:spPr>
        <p:txBody>
          <a:bodyPr wrap="square" rtlCol="0">
            <a:spAutoFit/>
          </a:bodyPr>
          <a:lstStyle/>
          <a:p>
            <a:r>
              <a:rPr kumimoji="1" lang="ja-JP" altLang="en-US" sz="1100" b="1" dirty="0">
                <a:solidFill>
                  <a:schemeClr val="bg1"/>
                </a:solidFill>
                <a:latin typeface="+mn-ea"/>
              </a:rPr>
              <a:t>ギリシャに伝わる固有品種を使用したフレッシュ白ワイン</a:t>
            </a:r>
          </a:p>
          <a:p>
            <a:endParaRPr kumimoji="1" lang="ja-JP" altLang="en-US" sz="1100" b="1" dirty="0">
              <a:solidFill>
                <a:schemeClr val="bg1"/>
              </a:solidFill>
              <a:latin typeface="+mn-ea"/>
            </a:endParaRP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C5F3866D-D65C-40B8-B504-6C62E20ED330}"/>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45" name="テキスト ボックス 44">
            <a:extLst>
              <a:ext uri="{FF2B5EF4-FFF2-40B4-BE49-F238E27FC236}">
                <a16:creationId xmlns:a16="http://schemas.microsoft.com/office/drawing/2014/main" id="{FFB8720C-3CD9-44E4-A84B-D73936638778}"/>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sp>
        <p:nvSpPr>
          <p:cNvPr id="8" name="テキスト ボックス 7">
            <a:extLst>
              <a:ext uri="{FF2B5EF4-FFF2-40B4-BE49-F238E27FC236}">
                <a16:creationId xmlns:a16="http://schemas.microsoft.com/office/drawing/2014/main" id="{288B1D14-5DD5-4AC7-B6F0-DDF9079D1ED0}"/>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4,620</a:t>
            </a:r>
            <a:endParaRPr kumimoji="1" lang="ja-JP" altLang="en-US" sz="2000" b="1" dirty="0">
              <a:solidFill>
                <a:schemeClr val="bg1"/>
              </a:solidFill>
              <a:latin typeface="+mn-ea"/>
            </a:endParaRPr>
          </a:p>
        </p:txBody>
      </p: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022164" y="2485703"/>
            <a:ext cx="2841350" cy="369332"/>
          </a:xfrm>
          <a:prstGeom prst="rect">
            <a:avLst/>
          </a:prstGeom>
          <a:noFill/>
        </p:spPr>
        <p:txBody>
          <a:bodyPr wrap="square" rtlCol="0">
            <a:spAutoFit/>
          </a:bodyPr>
          <a:lstStyle/>
          <a:p>
            <a:pPr algn="ctr"/>
            <a:r>
              <a:rPr kumimoji="1" lang="ja-JP" altLang="en-US" b="1" dirty="0">
                <a:solidFill>
                  <a:schemeClr val="bg1"/>
                </a:solidFill>
                <a:latin typeface="+mn-ea"/>
              </a:rPr>
              <a:t>アラルゴ･アシルティコ</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四角形: 角を丸くする 71">
            <a:extLst>
              <a:ext uri="{FF2B5EF4-FFF2-40B4-BE49-F238E27FC236}">
                <a16:creationId xmlns:a16="http://schemas.microsoft.com/office/drawing/2014/main" id="{622391F6-4801-4314-968C-DA64C0EE225C}"/>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3" name="テキスト ボックス 72">
            <a:extLst>
              <a:ext uri="{FF2B5EF4-FFF2-40B4-BE49-F238E27FC236}">
                <a16:creationId xmlns:a16="http://schemas.microsoft.com/office/drawing/2014/main" id="{53F5247A-C7D0-4EDD-8C61-D0B968982990}"/>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063790" y="4794933"/>
            <a:ext cx="3580957" cy="480901"/>
          </a:xfrm>
          <a:prstGeom prst="rect">
            <a:avLst/>
          </a:prstGeom>
          <a:noFill/>
        </p:spPr>
        <p:txBody>
          <a:bodyPr wrap="square" rtlCol="0">
            <a:spAutoFit/>
          </a:bodyPr>
          <a:lstStyle/>
          <a:p>
            <a:r>
              <a:rPr kumimoji="1" lang="ja-JP" altLang="en-US" sz="2525" b="1" dirty="0">
                <a:solidFill>
                  <a:schemeClr val="bg1"/>
                </a:solidFill>
                <a:latin typeface="+mn-ea"/>
              </a:rPr>
              <a:t>アラルゴ･アシルティコ</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769441"/>
          </a:xfrm>
          <a:prstGeom prst="rect">
            <a:avLst/>
          </a:prstGeom>
          <a:noFill/>
        </p:spPr>
        <p:txBody>
          <a:bodyPr wrap="square" rtlCol="0">
            <a:spAutoFit/>
          </a:bodyPr>
          <a:lstStyle/>
          <a:p>
            <a:r>
              <a:rPr kumimoji="1" lang="ja-JP" altLang="en-US" sz="1100" dirty="0">
                <a:solidFill>
                  <a:schemeClr val="bg1"/>
                </a:solidFill>
                <a:latin typeface="+mn-ea"/>
              </a:rPr>
              <a:t>アシルティコの特徴は、まるで光を放つような際立った酸味。加えて、このアラルゴは濃厚な柑橘類のアロマとふくよかなボディを合わせ持ちます。レモンピールのようなスパイシーな風味は、心身をリフレッシュさせてくれる飲み心地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09936" y="5244661"/>
            <a:ext cx="4160223" cy="261610"/>
          </a:xfrm>
          <a:prstGeom prst="rect">
            <a:avLst/>
          </a:prstGeom>
          <a:noFill/>
        </p:spPr>
        <p:txBody>
          <a:bodyPr wrap="square" rtlCol="0">
            <a:spAutoFit/>
          </a:bodyPr>
          <a:lstStyle/>
          <a:p>
            <a:r>
              <a:rPr kumimoji="1" lang="ja-JP" altLang="en-US" sz="1100" b="1" dirty="0">
                <a:solidFill>
                  <a:schemeClr val="bg1"/>
                </a:solidFill>
                <a:latin typeface="+mn-ea"/>
              </a:rPr>
              <a:t>ギリシャに伝わる固有品種を使用したフレッシュ白ワイン</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387502" y="4794605"/>
            <a:ext cx="3580957" cy="480901"/>
          </a:xfrm>
          <a:prstGeom prst="rect">
            <a:avLst/>
          </a:prstGeom>
          <a:noFill/>
        </p:spPr>
        <p:txBody>
          <a:bodyPr wrap="square" rtlCol="0">
            <a:spAutoFit/>
          </a:bodyPr>
          <a:lstStyle/>
          <a:p>
            <a:r>
              <a:rPr kumimoji="1" lang="ja-JP" altLang="en-US" sz="2525" b="1" dirty="0">
                <a:solidFill>
                  <a:schemeClr val="bg1"/>
                </a:solidFill>
                <a:latin typeface="+mn-ea"/>
              </a:rPr>
              <a:t>アラルゴ･アシルティコ</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sp>
        <p:nvSpPr>
          <p:cNvPr id="107" name="四角形: 角を丸くする 106">
            <a:extLst>
              <a:ext uri="{FF2B5EF4-FFF2-40B4-BE49-F238E27FC236}">
                <a16:creationId xmlns:a16="http://schemas.microsoft.com/office/drawing/2014/main" id="{7395A336-E855-40F9-AE8E-D855C2355B92}"/>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8" name="テキスト ボックス 107">
            <a:extLst>
              <a:ext uri="{FF2B5EF4-FFF2-40B4-BE49-F238E27FC236}">
                <a16:creationId xmlns:a16="http://schemas.microsoft.com/office/drawing/2014/main" id="{2C794610-4EFF-4016-A40A-053E3E75775E}"/>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689826" y="2459724"/>
            <a:ext cx="2841350" cy="369332"/>
          </a:xfrm>
          <a:prstGeom prst="rect">
            <a:avLst/>
          </a:prstGeom>
          <a:noFill/>
        </p:spPr>
        <p:txBody>
          <a:bodyPr wrap="square" rtlCol="0">
            <a:spAutoFit/>
          </a:bodyPr>
          <a:lstStyle/>
          <a:p>
            <a:pPr algn="ctr"/>
            <a:r>
              <a:rPr kumimoji="1" lang="ja-JP" altLang="en-US" b="1" dirty="0">
                <a:solidFill>
                  <a:schemeClr val="bg1"/>
                </a:solidFill>
                <a:latin typeface="+mn-ea"/>
              </a:rPr>
              <a:t>アラルゴ･アシルティコ</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9" y="2852089"/>
            <a:ext cx="2484874" cy="461665"/>
          </a:xfrm>
          <a:prstGeom prst="rect">
            <a:avLst/>
          </a:prstGeom>
          <a:noFill/>
        </p:spPr>
        <p:txBody>
          <a:bodyPr wrap="square" rtlCol="0">
            <a:spAutoFit/>
          </a:bodyPr>
          <a:lstStyle/>
          <a:p>
            <a:r>
              <a:rPr kumimoji="1" lang="ja-JP" altLang="en-US" sz="1200" b="1" dirty="0">
                <a:solidFill>
                  <a:schemeClr val="bg1"/>
                </a:solidFill>
                <a:latin typeface="+mn-ea"/>
              </a:rPr>
              <a:t>ギリシャに伝わる固有品種を</a:t>
            </a:r>
            <a:endParaRPr kumimoji="1" lang="en-US" altLang="ja-JP" sz="1200" b="1" dirty="0">
              <a:solidFill>
                <a:schemeClr val="bg1"/>
              </a:solidFill>
              <a:latin typeface="+mn-ea"/>
            </a:endParaRPr>
          </a:p>
          <a:p>
            <a:r>
              <a:rPr kumimoji="1" lang="ja-JP" altLang="en-US" sz="1200" b="1" dirty="0">
                <a:solidFill>
                  <a:schemeClr val="bg1"/>
                </a:solidFill>
                <a:latin typeface="+mn-ea"/>
              </a:rPr>
              <a:t>使用したフレッシュ白ワイン</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：アシルティコ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5959716" y="728201"/>
            <a:ext cx="1945446" cy="276999"/>
          </a:xfrm>
          <a:prstGeom prst="rect">
            <a:avLst/>
          </a:prstGeom>
          <a:noFill/>
        </p:spPr>
        <p:txBody>
          <a:bodyPr wrap="square" rtlCol="0">
            <a:spAutoFit/>
          </a:bodyPr>
          <a:lstStyle/>
          <a:p>
            <a:r>
              <a:rPr kumimoji="1" lang="ja-JP" altLang="en-US" sz="1200" b="1" dirty="0">
                <a:solidFill>
                  <a:schemeClr val="bg1"/>
                </a:solidFill>
                <a:latin typeface="+mn-ea"/>
              </a:rPr>
              <a:t>アラルゴ･アシルティコ</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四角形: 角を丸くする 80">
            <a:extLst>
              <a:ext uri="{FF2B5EF4-FFF2-40B4-BE49-F238E27FC236}">
                <a16:creationId xmlns:a16="http://schemas.microsoft.com/office/drawing/2014/main" id="{1DCA9F96-47E4-451F-89D1-11831CA23B6A}"/>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2" name="テキスト ボックス 81">
            <a:extLst>
              <a:ext uri="{FF2B5EF4-FFF2-40B4-BE49-F238E27FC236}">
                <a16:creationId xmlns:a16="http://schemas.microsoft.com/office/drawing/2014/main" id="{DBF47C64-868F-49DD-8EE1-FD2414A7883A}"/>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sp>
        <p:nvSpPr>
          <p:cNvPr id="88" name="テキスト ボックス 87">
            <a:extLst>
              <a:ext uri="{FF2B5EF4-FFF2-40B4-BE49-F238E27FC236}">
                <a16:creationId xmlns:a16="http://schemas.microsoft.com/office/drawing/2014/main" id="{21280888-6599-4BA5-8B06-2437C6914DCC}"/>
              </a:ext>
            </a:extLst>
          </p:cNvPr>
          <p:cNvSpPr txBox="1"/>
          <p:nvPr/>
        </p:nvSpPr>
        <p:spPr>
          <a:xfrm>
            <a:off x="5960584" y="950687"/>
            <a:ext cx="2100088" cy="400110"/>
          </a:xfrm>
          <a:prstGeom prst="rect">
            <a:avLst/>
          </a:prstGeom>
          <a:noFill/>
        </p:spPr>
        <p:txBody>
          <a:bodyPr wrap="square" rtlCol="0">
            <a:spAutoFit/>
          </a:bodyPr>
          <a:lstStyle/>
          <a:p>
            <a:r>
              <a:rPr kumimoji="1" lang="ja-JP" altLang="en-US" sz="1000" b="1" dirty="0">
                <a:solidFill>
                  <a:schemeClr val="bg1"/>
                </a:solidFill>
                <a:latin typeface="+mn-ea"/>
              </a:rPr>
              <a:t>ギリシャに伝わる固有品種を</a:t>
            </a:r>
            <a:endParaRPr kumimoji="1" lang="en-US" altLang="ja-JP" sz="1000" b="1" dirty="0">
              <a:solidFill>
                <a:schemeClr val="bg1"/>
              </a:solidFill>
              <a:latin typeface="+mn-ea"/>
            </a:endParaRPr>
          </a:p>
          <a:p>
            <a:r>
              <a:rPr kumimoji="1" lang="ja-JP" altLang="en-US" sz="1000" b="1" dirty="0">
                <a:solidFill>
                  <a:schemeClr val="bg1"/>
                </a:solidFill>
                <a:latin typeface="+mn-ea"/>
              </a:rPr>
              <a:t>使用したフレッシュ白ワイン</a:t>
            </a:r>
          </a:p>
        </p:txBody>
      </p:sp>
      <p:sp>
        <p:nvSpPr>
          <p:cNvPr id="89" name="テキスト ボックス 88">
            <a:extLst>
              <a:ext uri="{FF2B5EF4-FFF2-40B4-BE49-F238E27FC236}">
                <a16:creationId xmlns:a16="http://schemas.microsoft.com/office/drawing/2014/main" id="{CD286F75-12C0-4539-B267-EF806B54A5D9}"/>
              </a:ext>
            </a:extLst>
          </p:cNvPr>
          <p:cNvSpPr txBox="1"/>
          <p:nvPr/>
        </p:nvSpPr>
        <p:spPr>
          <a:xfrm>
            <a:off x="6006976" y="1372193"/>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：アシルティコ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197446" y="2825235"/>
            <a:ext cx="2484874" cy="461665"/>
          </a:xfrm>
          <a:prstGeom prst="rect">
            <a:avLst/>
          </a:prstGeom>
          <a:noFill/>
        </p:spPr>
        <p:txBody>
          <a:bodyPr wrap="square" rtlCol="0">
            <a:spAutoFit/>
          </a:bodyPr>
          <a:lstStyle/>
          <a:p>
            <a:r>
              <a:rPr kumimoji="1" lang="ja-JP" altLang="en-US" sz="1200" b="1" dirty="0">
                <a:solidFill>
                  <a:schemeClr val="bg1"/>
                </a:solidFill>
                <a:latin typeface="+mn-ea"/>
              </a:rPr>
              <a:t>ギリシャに伝わる固有品種を使用したフレッシュ白ワイン</a:t>
            </a:r>
          </a:p>
        </p:txBody>
      </p:sp>
      <p:sp>
        <p:nvSpPr>
          <p:cNvPr id="103" name="テキスト ボックス 102">
            <a:extLst>
              <a:ext uri="{FF2B5EF4-FFF2-40B4-BE49-F238E27FC236}">
                <a16:creationId xmlns:a16="http://schemas.microsoft.com/office/drawing/2014/main" id="{EB83AACA-E08A-400E-9CF6-A280A03A80F5}"/>
              </a:ext>
            </a:extLst>
          </p:cNvPr>
          <p:cNvSpPr txBox="1"/>
          <p:nvPr/>
        </p:nvSpPr>
        <p:spPr>
          <a:xfrm>
            <a:off x="6197446" y="3443303"/>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：アシルティコ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5" y="6463539"/>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：アシルティコ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54179" y="6474751"/>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：アシルティコ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sp>
        <p:nvSpPr>
          <p:cNvPr id="2" name="テキスト ボックス 1">
            <a:extLst>
              <a:ext uri="{FF2B5EF4-FFF2-40B4-BE49-F238E27FC236}">
                <a16:creationId xmlns:a16="http://schemas.microsoft.com/office/drawing/2014/main" id="{54B05D19-3C01-FF74-0D15-6D32F40FFCC7}"/>
              </a:ext>
            </a:extLst>
          </p:cNvPr>
          <p:cNvSpPr txBox="1"/>
          <p:nvPr/>
        </p:nvSpPr>
        <p:spPr>
          <a:xfrm>
            <a:off x="886113" y="4111950"/>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nvGrpSpPr>
          <p:cNvPr id="3" name="グループ化 2">
            <a:extLst>
              <a:ext uri="{FF2B5EF4-FFF2-40B4-BE49-F238E27FC236}">
                <a16:creationId xmlns:a16="http://schemas.microsoft.com/office/drawing/2014/main" id="{0C0708B2-F260-6453-C0C0-08C9C3619ED6}"/>
              </a:ext>
            </a:extLst>
          </p:cNvPr>
          <p:cNvGrpSpPr/>
          <p:nvPr/>
        </p:nvGrpSpPr>
        <p:grpSpPr>
          <a:xfrm>
            <a:off x="886113" y="4102114"/>
            <a:ext cx="469661" cy="351506"/>
            <a:chOff x="707869" y="3900928"/>
            <a:chExt cx="469661" cy="351506"/>
          </a:xfrm>
        </p:grpSpPr>
        <p:sp>
          <p:nvSpPr>
            <p:cNvPr id="5" name="四角形: 角を丸くする 4">
              <a:extLst>
                <a:ext uri="{FF2B5EF4-FFF2-40B4-BE49-F238E27FC236}">
                  <a16:creationId xmlns:a16="http://schemas.microsoft.com/office/drawing/2014/main" id="{985AE182-CB7E-C497-84B4-A9BF2F3248EB}"/>
                </a:ext>
              </a:extLst>
            </p:cNvPr>
            <p:cNvSpPr/>
            <p:nvPr/>
          </p:nvSpPr>
          <p:spPr>
            <a:xfrm>
              <a:off x="779884" y="3908634"/>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 name="テキスト ボックス 5">
              <a:extLst>
                <a:ext uri="{FF2B5EF4-FFF2-40B4-BE49-F238E27FC236}">
                  <a16:creationId xmlns:a16="http://schemas.microsoft.com/office/drawing/2014/main" id="{C9058DBE-34ED-1C2A-530C-34A729CE99EF}"/>
                </a:ext>
              </a:extLst>
            </p:cNvPr>
            <p:cNvSpPr txBox="1"/>
            <p:nvPr/>
          </p:nvSpPr>
          <p:spPr>
            <a:xfrm>
              <a:off x="707869" y="3900928"/>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7" name="テキスト ボックス 6">
            <a:extLst>
              <a:ext uri="{FF2B5EF4-FFF2-40B4-BE49-F238E27FC236}">
                <a16:creationId xmlns:a16="http://schemas.microsoft.com/office/drawing/2014/main" id="{A098DA85-00D8-B89C-7CB0-0B25B9B82450}"/>
              </a:ext>
            </a:extLst>
          </p:cNvPr>
          <p:cNvSpPr txBox="1"/>
          <p:nvPr/>
        </p:nvSpPr>
        <p:spPr>
          <a:xfrm>
            <a:off x="1267432" y="4090403"/>
            <a:ext cx="2554458" cy="384721"/>
          </a:xfrm>
          <a:prstGeom prst="rect">
            <a:avLst/>
          </a:prstGeom>
          <a:noFill/>
        </p:spPr>
        <p:txBody>
          <a:bodyPr wrap="square" rtlCol="0">
            <a:spAutoFit/>
          </a:bodyPr>
          <a:lstStyle/>
          <a:p>
            <a:r>
              <a:rPr kumimoji="1" lang="en-US" altLang="ja-JP" sz="1900" b="1" dirty="0">
                <a:solidFill>
                  <a:schemeClr val="bg1"/>
                </a:solidFill>
                <a:latin typeface="+mn-ea"/>
              </a:rPr>
              <a:t>\4,200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\4,620)</a:t>
            </a:r>
            <a:endParaRPr kumimoji="1" lang="ja-JP" altLang="en-US" sz="1900" b="1" dirty="0">
              <a:solidFill>
                <a:schemeClr val="bg1"/>
              </a:solidFill>
              <a:latin typeface="+mn-ea"/>
            </a:endParaRPr>
          </a:p>
        </p:txBody>
      </p:sp>
      <p:sp>
        <p:nvSpPr>
          <p:cNvPr id="9" name="テキスト ボックス 8">
            <a:extLst>
              <a:ext uri="{FF2B5EF4-FFF2-40B4-BE49-F238E27FC236}">
                <a16:creationId xmlns:a16="http://schemas.microsoft.com/office/drawing/2014/main" id="{DAE932AC-C152-DC37-DF4F-009C683E3B0E}"/>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sp>
        <p:nvSpPr>
          <p:cNvPr id="11" name="四角形: 角を丸くする 10">
            <a:extLst>
              <a:ext uri="{FF2B5EF4-FFF2-40B4-BE49-F238E27FC236}">
                <a16:creationId xmlns:a16="http://schemas.microsoft.com/office/drawing/2014/main" id="{A60ED1FE-BC64-A2DA-74E9-F85214B2A97B}"/>
              </a:ext>
            </a:extLst>
          </p:cNvPr>
          <p:cNvSpPr/>
          <p:nvPr/>
        </p:nvSpPr>
        <p:spPr>
          <a:xfrm>
            <a:off x="1120943" y="7276191"/>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 name="テキスト ボックス 11">
            <a:extLst>
              <a:ext uri="{FF2B5EF4-FFF2-40B4-BE49-F238E27FC236}">
                <a16:creationId xmlns:a16="http://schemas.microsoft.com/office/drawing/2014/main" id="{74E548CF-39FC-EF4B-D4CB-079B125DD878}"/>
              </a:ext>
            </a:extLst>
          </p:cNvPr>
          <p:cNvSpPr txBox="1"/>
          <p:nvPr/>
        </p:nvSpPr>
        <p:spPr>
          <a:xfrm>
            <a:off x="1011643" y="7287243"/>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sp>
        <p:nvSpPr>
          <p:cNvPr id="13" name="テキスト ボックス 12">
            <a:extLst>
              <a:ext uri="{FF2B5EF4-FFF2-40B4-BE49-F238E27FC236}">
                <a16:creationId xmlns:a16="http://schemas.microsoft.com/office/drawing/2014/main" id="{239693A0-53DE-C6AE-048D-5619D89A9A35}"/>
              </a:ext>
            </a:extLst>
          </p:cNvPr>
          <p:cNvSpPr txBox="1"/>
          <p:nvPr/>
        </p:nvSpPr>
        <p:spPr>
          <a:xfrm>
            <a:off x="1598597" y="7223094"/>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\4,200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a:solidFill>
                  <a:schemeClr val="bg1"/>
                </a:solidFill>
                <a:latin typeface="+mn-ea"/>
              </a:rPr>
              <a:t>\4,620</a:t>
            </a:r>
            <a:r>
              <a:rPr kumimoji="1" lang="en-US" altLang="ja-JP" sz="2800" b="1" dirty="0">
                <a:solidFill>
                  <a:schemeClr val="bg1"/>
                </a:solidFill>
                <a:latin typeface="+mn-ea"/>
              </a:rPr>
              <a:t>)</a:t>
            </a:r>
          </a:p>
        </p:txBody>
      </p:sp>
      <p:pic>
        <p:nvPicPr>
          <p:cNvPr id="14" name="図 13" descr="アルコールの瓶&#10;&#10;自動的に生成された説明">
            <a:extLst>
              <a:ext uri="{FF2B5EF4-FFF2-40B4-BE49-F238E27FC236}">
                <a16:creationId xmlns:a16="http://schemas.microsoft.com/office/drawing/2014/main" id="{A8891693-0500-EB9E-5A49-905F6EAA0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76" y="783653"/>
            <a:ext cx="391999" cy="1306663"/>
          </a:xfrm>
          <a:prstGeom prst="rect">
            <a:avLst/>
          </a:prstGeom>
        </p:spPr>
      </p:pic>
      <p:pic>
        <p:nvPicPr>
          <p:cNvPr id="15" name="図 14" descr="アルコールの瓶&#10;&#10;自動的に生成された説明">
            <a:extLst>
              <a:ext uri="{FF2B5EF4-FFF2-40B4-BE49-F238E27FC236}">
                <a16:creationId xmlns:a16="http://schemas.microsoft.com/office/drawing/2014/main" id="{F6D84B19-F066-09AF-2D41-BAA234903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456" y="832908"/>
            <a:ext cx="391999" cy="1306663"/>
          </a:xfrm>
          <a:prstGeom prst="rect">
            <a:avLst/>
          </a:prstGeom>
        </p:spPr>
      </p:pic>
      <p:pic>
        <p:nvPicPr>
          <p:cNvPr id="17" name="図 16" descr="アルコールの瓶&#10;&#10;自動的に生成された説明">
            <a:extLst>
              <a:ext uri="{FF2B5EF4-FFF2-40B4-BE49-F238E27FC236}">
                <a16:creationId xmlns:a16="http://schemas.microsoft.com/office/drawing/2014/main" id="{323BF496-2287-020E-9B2D-EC5111E7CD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431" y="2548076"/>
            <a:ext cx="562689" cy="1875628"/>
          </a:xfrm>
          <a:prstGeom prst="rect">
            <a:avLst/>
          </a:prstGeom>
        </p:spPr>
      </p:pic>
      <p:pic>
        <p:nvPicPr>
          <p:cNvPr id="18" name="図 17" descr="アルコールの瓶&#10;&#10;自動的に生成された説明">
            <a:extLst>
              <a:ext uri="{FF2B5EF4-FFF2-40B4-BE49-F238E27FC236}">
                <a16:creationId xmlns:a16="http://schemas.microsoft.com/office/drawing/2014/main" id="{EE2D72AF-7787-B9BB-1B66-12F7862C7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147" y="2574311"/>
            <a:ext cx="562689" cy="1875628"/>
          </a:xfrm>
          <a:prstGeom prst="rect">
            <a:avLst/>
          </a:prstGeom>
        </p:spPr>
      </p:pic>
      <p:pic>
        <p:nvPicPr>
          <p:cNvPr id="19" name="図 18" descr="アルコールの瓶&#10;&#10;自動的に生成された説明">
            <a:extLst>
              <a:ext uri="{FF2B5EF4-FFF2-40B4-BE49-F238E27FC236}">
                <a16:creationId xmlns:a16="http://schemas.microsoft.com/office/drawing/2014/main" id="{8D62568F-AE89-47A5-9C21-3626AC5C2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13" y="4890954"/>
            <a:ext cx="803482" cy="2678270"/>
          </a:xfrm>
          <a:prstGeom prst="rect">
            <a:avLst/>
          </a:prstGeom>
        </p:spPr>
      </p:pic>
      <p:pic>
        <p:nvPicPr>
          <p:cNvPr id="20" name="図 19" descr="アルコールの瓶&#10;&#10;自動的に生成された説明">
            <a:extLst>
              <a:ext uri="{FF2B5EF4-FFF2-40B4-BE49-F238E27FC236}">
                <a16:creationId xmlns:a16="http://schemas.microsoft.com/office/drawing/2014/main" id="{A2C45695-28A0-4130-BDA5-CA442C2BE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4135" y="4879915"/>
            <a:ext cx="803482" cy="2678270"/>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1440</TotalTime>
  <Words>364</Words>
  <Application>Microsoft Office PowerPoint</Application>
  <PresentationFormat>ユーザー設定</PresentationFormat>
  <Paragraphs>59</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87</cp:revision>
  <cp:lastPrinted>2022-06-14T09:02:18Z</cp:lastPrinted>
  <dcterms:created xsi:type="dcterms:W3CDTF">2021-10-01T15:02:20Z</dcterms:created>
  <dcterms:modified xsi:type="dcterms:W3CDTF">2024-05-31T05:45:08Z</dcterms:modified>
</cp:coreProperties>
</file>