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960076" y="692691"/>
            <a:ext cx="1945446" cy="276999"/>
          </a:xfrm>
          <a:prstGeom prst="rect">
            <a:avLst/>
          </a:prstGeom>
          <a:noFill/>
        </p:spPr>
        <p:txBody>
          <a:bodyPr wrap="square" rtlCol="0">
            <a:spAutoFit/>
          </a:bodyPr>
          <a:lstStyle/>
          <a:p>
            <a:r>
              <a:rPr kumimoji="1" lang="ja-JP" altLang="en-US" sz="1200" b="1" dirty="0">
                <a:solidFill>
                  <a:schemeClr val="bg1"/>
                </a:solidFill>
                <a:latin typeface="+mn-ea"/>
              </a:rPr>
              <a:t>アラルゴ･シラー</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27378" y="946750"/>
            <a:ext cx="2100088" cy="400110"/>
          </a:xfrm>
          <a:prstGeom prst="rect">
            <a:avLst/>
          </a:prstGeom>
          <a:noFill/>
        </p:spPr>
        <p:txBody>
          <a:bodyPr wrap="square" rtlCol="0">
            <a:spAutoFit/>
          </a:bodyPr>
          <a:lstStyle/>
          <a:p>
            <a:r>
              <a:rPr kumimoji="1" lang="ja-JP" altLang="en-US" sz="1000" b="1" dirty="0">
                <a:solidFill>
                  <a:schemeClr val="bg1"/>
                </a:solidFill>
                <a:latin typeface="+mn-ea"/>
              </a:rPr>
              <a:t>深いコクを楽しめる、海に囲まれたクレタ島の赤ワイン</a:t>
            </a: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：シラー</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769441"/>
          </a:xfrm>
          <a:prstGeom prst="rect">
            <a:avLst/>
          </a:prstGeom>
          <a:noFill/>
        </p:spPr>
        <p:txBody>
          <a:bodyPr wrap="square" rtlCol="0">
            <a:spAutoFit/>
          </a:bodyPr>
          <a:lstStyle/>
          <a:p>
            <a:r>
              <a:rPr kumimoji="1" lang="ja-JP" altLang="en-US" sz="1100" dirty="0">
                <a:solidFill>
                  <a:schemeClr val="bg1"/>
                </a:solidFill>
                <a:latin typeface="+mn-ea"/>
              </a:rPr>
              <a:t>アラルゴとはギリシャ語で「望郷の想い」。シラー</a:t>
            </a:r>
            <a:r>
              <a:rPr kumimoji="1" lang="en-US" altLang="ja-JP" sz="1100" dirty="0">
                <a:solidFill>
                  <a:schemeClr val="bg1"/>
                </a:solidFill>
                <a:latin typeface="+mn-ea"/>
              </a:rPr>
              <a:t>100%</a:t>
            </a:r>
            <a:r>
              <a:rPr kumimoji="1" lang="ja-JP" altLang="en-US" sz="1100" dirty="0">
                <a:solidFill>
                  <a:schemeClr val="bg1"/>
                </a:solidFill>
                <a:latin typeface="+mn-ea"/>
              </a:rPr>
              <a:t>から造られるこのワインは、吸い込まれそうな深い色合いで、ダークチェリーやカカオにバニラのニュアンスといった凝縮感に溢れるフルボディな味わいです。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229164" y="5254110"/>
            <a:ext cx="4101434" cy="261610"/>
          </a:xfrm>
          <a:prstGeom prst="rect">
            <a:avLst/>
          </a:prstGeom>
          <a:noFill/>
        </p:spPr>
        <p:txBody>
          <a:bodyPr wrap="square" rtlCol="0">
            <a:spAutoFit/>
          </a:bodyPr>
          <a:lstStyle/>
          <a:p>
            <a:r>
              <a:rPr kumimoji="1" lang="ja-JP" altLang="en-US" sz="1100" b="1" dirty="0">
                <a:solidFill>
                  <a:schemeClr val="bg1"/>
                </a:solidFill>
                <a:latin typeface="+mn-ea"/>
              </a:rPr>
              <a:t>深いコクを楽しめる、海に囲まれたクレタ島の赤ワイン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5FC7CADD-EDE0-4C31-BAE2-31951DFBE666}"/>
              </a:ext>
            </a:extLst>
          </p:cNvPr>
          <p:cNvSpPr txBox="1"/>
          <p:nvPr/>
        </p:nvSpPr>
        <p:spPr>
          <a:xfrm>
            <a:off x="6022164" y="2485703"/>
            <a:ext cx="2841350" cy="369332"/>
          </a:xfrm>
          <a:prstGeom prst="rect">
            <a:avLst/>
          </a:prstGeom>
          <a:noFill/>
        </p:spPr>
        <p:txBody>
          <a:bodyPr wrap="square" rtlCol="0">
            <a:spAutoFit/>
          </a:bodyPr>
          <a:lstStyle/>
          <a:p>
            <a:pPr algn="ctr"/>
            <a:r>
              <a:rPr kumimoji="1" lang="ja-JP" altLang="en-US" b="1" dirty="0">
                <a:solidFill>
                  <a:schemeClr val="bg1"/>
                </a:solidFill>
                <a:latin typeface="+mn-ea"/>
              </a:rPr>
              <a:t>アラルゴ･シラー</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735259" y="4827929"/>
            <a:ext cx="2834760" cy="480901"/>
          </a:xfrm>
          <a:prstGeom prst="rect">
            <a:avLst/>
          </a:prstGeom>
          <a:noFill/>
        </p:spPr>
        <p:txBody>
          <a:bodyPr wrap="square" rtlCol="0">
            <a:spAutoFit/>
          </a:bodyPr>
          <a:lstStyle/>
          <a:p>
            <a:r>
              <a:rPr kumimoji="1" lang="ja-JP" altLang="en-US" sz="2525" b="1" dirty="0">
                <a:solidFill>
                  <a:schemeClr val="bg1"/>
                </a:solidFill>
                <a:latin typeface="+mn-ea"/>
              </a:rPr>
              <a:t>アラルゴ･シラー</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769441"/>
          </a:xfrm>
          <a:prstGeom prst="rect">
            <a:avLst/>
          </a:prstGeom>
          <a:noFill/>
        </p:spPr>
        <p:txBody>
          <a:bodyPr wrap="square" rtlCol="0">
            <a:spAutoFit/>
          </a:bodyPr>
          <a:lstStyle/>
          <a:p>
            <a:r>
              <a:rPr kumimoji="1" lang="ja-JP" altLang="en-US" sz="1100" dirty="0">
                <a:solidFill>
                  <a:schemeClr val="bg1"/>
                </a:solidFill>
                <a:latin typeface="+mn-ea"/>
              </a:rPr>
              <a:t>アラルゴとはギリシャ語で「望郷の想い」。シラー</a:t>
            </a:r>
            <a:r>
              <a:rPr kumimoji="1" lang="en-US" altLang="ja-JP" sz="1100" dirty="0">
                <a:solidFill>
                  <a:schemeClr val="bg1"/>
                </a:solidFill>
                <a:latin typeface="+mn-ea"/>
              </a:rPr>
              <a:t>100%</a:t>
            </a:r>
            <a:r>
              <a:rPr kumimoji="1" lang="ja-JP" altLang="en-US" sz="1100" dirty="0">
                <a:solidFill>
                  <a:schemeClr val="bg1"/>
                </a:solidFill>
                <a:latin typeface="+mn-ea"/>
              </a:rPr>
              <a:t>から造られるこのワインは、吸い込まれそうな深い色合いで、ダークチェリーやカカオにバニラのニュアンスといった凝縮感に溢れるフルボディな味わいです。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09936" y="5244661"/>
            <a:ext cx="4160223" cy="261610"/>
          </a:xfrm>
          <a:prstGeom prst="rect">
            <a:avLst/>
          </a:prstGeom>
          <a:noFill/>
        </p:spPr>
        <p:txBody>
          <a:bodyPr wrap="square" rtlCol="0">
            <a:spAutoFit/>
          </a:bodyPr>
          <a:lstStyle/>
          <a:p>
            <a:r>
              <a:rPr kumimoji="1" lang="ja-JP" altLang="en-US" sz="1100" b="1" dirty="0">
                <a:solidFill>
                  <a:schemeClr val="bg1"/>
                </a:solidFill>
                <a:latin typeface="+mn-ea"/>
              </a:rPr>
              <a:t>深いコクを楽しめる、海に囲まれたクレタ島の赤ワイン</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928310" y="4805893"/>
            <a:ext cx="2634181" cy="480901"/>
          </a:xfrm>
          <a:prstGeom prst="rect">
            <a:avLst/>
          </a:prstGeom>
          <a:noFill/>
        </p:spPr>
        <p:txBody>
          <a:bodyPr wrap="square" rtlCol="0">
            <a:spAutoFit/>
          </a:bodyPr>
          <a:lstStyle/>
          <a:p>
            <a:r>
              <a:rPr kumimoji="1" lang="ja-JP" altLang="en-US" sz="2525" b="1" dirty="0">
                <a:solidFill>
                  <a:schemeClr val="bg1"/>
                </a:solidFill>
                <a:latin typeface="+mn-ea"/>
              </a:rPr>
              <a:t>アラルゴ･シラー</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689826" y="2459724"/>
            <a:ext cx="2841350" cy="369332"/>
          </a:xfrm>
          <a:prstGeom prst="rect">
            <a:avLst/>
          </a:prstGeom>
          <a:noFill/>
        </p:spPr>
        <p:txBody>
          <a:bodyPr wrap="square" rtlCol="0">
            <a:spAutoFit/>
          </a:bodyPr>
          <a:lstStyle/>
          <a:p>
            <a:pPr algn="ctr"/>
            <a:r>
              <a:rPr kumimoji="1" lang="ja-JP" altLang="en-US" b="1" dirty="0">
                <a:solidFill>
                  <a:schemeClr val="bg1"/>
                </a:solidFill>
                <a:latin typeface="+mn-ea"/>
              </a:rPr>
              <a:t>アラルゴ･シラー</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89529" y="2852089"/>
            <a:ext cx="2625492" cy="461665"/>
          </a:xfrm>
          <a:prstGeom prst="rect">
            <a:avLst/>
          </a:prstGeom>
          <a:noFill/>
        </p:spPr>
        <p:txBody>
          <a:bodyPr wrap="square" rtlCol="0">
            <a:spAutoFit/>
          </a:bodyPr>
          <a:lstStyle/>
          <a:p>
            <a:r>
              <a:rPr kumimoji="1" lang="ja-JP" altLang="en-US" sz="1200" b="1" dirty="0">
                <a:solidFill>
                  <a:schemeClr val="bg1"/>
                </a:solidFill>
                <a:latin typeface="+mn-ea"/>
              </a:rPr>
              <a:t>深いコクを楽しめる、海に囲まれたクレタ島の赤ワイン</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：シラー</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1" name="テキスト ボックス 60">
            <a:extLst>
              <a:ext uri="{FF2B5EF4-FFF2-40B4-BE49-F238E27FC236}">
                <a16:creationId xmlns:a16="http://schemas.microsoft.com/office/drawing/2014/main" id="{1FE78973-F29A-443E-A708-8E9EF228363F}"/>
              </a:ext>
            </a:extLst>
          </p:cNvPr>
          <p:cNvSpPr txBox="1"/>
          <p:nvPr/>
        </p:nvSpPr>
        <p:spPr>
          <a:xfrm>
            <a:off x="6197079" y="728084"/>
            <a:ext cx="1945446" cy="276999"/>
          </a:xfrm>
          <a:prstGeom prst="rect">
            <a:avLst/>
          </a:prstGeom>
          <a:noFill/>
        </p:spPr>
        <p:txBody>
          <a:bodyPr wrap="square" rtlCol="0">
            <a:spAutoFit/>
          </a:bodyPr>
          <a:lstStyle/>
          <a:p>
            <a:r>
              <a:rPr kumimoji="1" lang="ja-JP" altLang="en-US" sz="1200" b="1" dirty="0">
                <a:solidFill>
                  <a:schemeClr val="bg1"/>
                </a:solidFill>
                <a:latin typeface="+mn-ea"/>
              </a:rPr>
              <a:t>アラルゴ･シラー</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21280888-6599-4BA5-8B06-2437C6914DCC}"/>
              </a:ext>
            </a:extLst>
          </p:cNvPr>
          <p:cNvSpPr txBox="1"/>
          <p:nvPr/>
        </p:nvSpPr>
        <p:spPr>
          <a:xfrm>
            <a:off x="5960584" y="950687"/>
            <a:ext cx="2100088" cy="400110"/>
          </a:xfrm>
          <a:prstGeom prst="rect">
            <a:avLst/>
          </a:prstGeom>
          <a:noFill/>
        </p:spPr>
        <p:txBody>
          <a:bodyPr wrap="square" rtlCol="0">
            <a:spAutoFit/>
          </a:bodyPr>
          <a:lstStyle/>
          <a:p>
            <a:r>
              <a:rPr kumimoji="1" lang="ja-JP" altLang="en-US" sz="1000" b="1" dirty="0">
                <a:solidFill>
                  <a:schemeClr val="bg1"/>
                </a:solidFill>
                <a:latin typeface="+mn-ea"/>
              </a:rPr>
              <a:t>深いコクを楽しめる、海に囲まれたクレタ島の赤ワイン</a:t>
            </a:r>
          </a:p>
        </p:txBody>
      </p:sp>
      <p:sp>
        <p:nvSpPr>
          <p:cNvPr id="89" name="テキスト ボックス 88">
            <a:extLst>
              <a:ext uri="{FF2B5EF4-FFF2-40B4-BE49-F238E27FC236}">
                <a16:creationId xmlns:a16="http://schemas.microsoft.com/office/drawing/2014/main" id="{CD286F75-12C0-4539-B267-EF806B54A5D9}"/>
              </a:ext>
            </a:extLst>
          </p:cNvPr>
          <p:cNvSpPr txBox="1"/>
          <p:nvPr/>
        </p:nvSpPr>
        <p:spPr>
          <a:xfrm>
            <a:off x="6006976" y="1372193"/>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：シラー</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197446" y="2825235"/>
            <a:ext cx="2484874" cy="461665"/>
          </a:xfrm>
          <a:prstGeom prst="rect">
            <a:avLst/>
          </a:prstGeom>
          <a:noFill/>
        </p:spPr>
        <p:txBody>
          <a:bodyPr wrap="square" rtlCol="0">
            <a:spAutoFit/>
          </a:bodyPr>
          <a:lstStyle/>
          <a:p>
            <a:r>
              <a:rPr kumimoji="1" lang="ja-JP" altLang="en-US" sz="1200" b="1" dirty="0">
                <a:solidFill>
                  <a:schemeClr val="bg1"/>
                </a:solidFill>
                <a:latin typeface="+mn-ea"/>
              </a:rPr>
              <a:t>深いコクを楽しめる、海に囲まれたクレタ島の赤ワイン</a:t>
            </a:r>
          </a:p>
        </p:txBody>
      </p:sp>
      <p:sp>
        <p:nvSpPr>
          <p:cNvPr id="103" name="テキスト ボックス 102">
            <a:extLst>
              <a:ext uri="{FF2B5EF4-FFF2-40B4-BE49-F238E27FC236}">
                <a16:creationId xmlns:a16="http://schemas.microsoft.com/office/drawing/2014/main" id="{EB83AACA-E08A-400E-9CF6-A280A03A80F5}"/>
              </a:ext>
            </a:extLst>
          </p:cNvPr>
          <p:cNvSpPr txBox="1"/>
          <p:nvPr/>
        </p:nvSpPr>
        <p:spPr>
          <a:xfrm>
            <a:off x="6197446" y="3443303"/>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：シラー</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5" y="6463539"/>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：シラー</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54179" y="6474751"/>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a:solidFill>
                  <a:schemeClr val="bg1"/>
                </a:solidFill>
                <a:latin typeface="+mn-ea"/>
              </a:rPr>
              <a:t>品種　　：シラー</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pic>
        <p:nvPicPr>
          <p:cNvPr id="3" name="図 2">
            <a:extLst>
              <a:ext uri="{FF2B5EF4-FFF2-40B4-BE49-F238E27FC236}">
                <a16:creationId xmlns:a16="http://schemas.microsoft.com/office/drawing/2014/main" id="{EAD578B7-B5F1-42BB-9ACA-376B365F0F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7935" y="4915349"/>
            <a:ext cx="660974" cy="2606379"/>
          </a:xfrm>
          <a:prstGeom prst="rect">
            <a:avLst/>
          </a:prstGeom>
        </p:spPr>
      </p:pic>
      <p:pic>
        <p:nvPicPr>
          <p:cNvPr id="68" name="図 67">
            <a:extLst>
              <a:ext uri="{FF2B5EF4-FFF2-40B4-BE49-F238E27FC236}">
                <a16:creationId xmlns:a16="http://schemas.microsoft.com/office/drawing/2014/main" id="{8B84BA18-8875-485C-A32B-48315465D1F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0555" y="2655368"/>
            <a:ext cx="442946" cy="1746641"/>
          </a:xfrm>
          <a:prstGeom prst="rect">
            <a:avLst/>
          </a:prstGeom>
        </p:spPr>
      </p:pic>
      <p:pic>
        <p:nvPicPr>
          <p:cNvPr id="70" name="図 69">
            <a:extLst>
              <a:ext uri="{FF2B5EF4-FFF2-40B4-BE49-F238E27FC236}">
                <a16:creationId xmlns:a16="http://schemas.microsoft.com/office/drawing/2014/main" id="{3760BF5E-A8B6-4A4A-86EA-12B63490271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7531" y="793139"/>
            <a:ext cx="332698" cy="1311910"/>
          </a:xfrm>
          <a:prstGeom prst="rect">
            <a:avLst/>
          </a:prstGeom>
        </p:spPr>
      </p:pic>
      <p:pic>
        <p:nvPicPr>
          <p:cNvPr id="6" name="図 5">
            <a:extLst>
              <a:ext uri="{FF2B5EF4-FFF2-40B4-BE49-F238E27FC236}">
                <a16:creationId xmlns:a16="http://schemas.microsoft.com/office/drawing/2014/main" id="{C51F2380-5E6D-4DF8-B8F1-DEAF4A284B2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722385" y="4915349"/>
            <a:ext cx="675084" cy="2662020"/>
          </a:xfrm>
          <a:prstGeom prst="rect">
            <a:avLst/>
          </a:prstGeom>
        </p:spPr>
      </p:pic>
      <p:pic>
        <p:nvPicPr>
          <p:cNvPr id="83" name="図 82">
            <a:extLst>
              <a:ext uri="{FF2B5EF4-FFF2-40B4-BE49-F238E27FC236}">
                <a16:creationId xmlns:a16="http://schemas.microsoft.com/office/drawing/2014/main" id="{D56414B5-FD76-4BA0-821B-57FCD137E66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14602" y="2582526"/>
            <a:ext cx="467472" cy="1843353"/>
          </a:xfrm>
          <a:prstGeom prst="rect">
            <a:avLst/>
          </a:prstGeom>
        </p:spPr>
      </p:pic>
      <p:pic>
        <p:nvPicPr>
          <p:cNvPr id="84" name="図 83">
            <a:extLst>
              <a:ext uri="{FF2B5EF4-FFF2-40B4-BE49-F238E27FC236}">
                <a16:creationId xmlns:a16="http://schemas.microsoft.com/office/drawing/2014/main" id="{FD4495C9-F260-4D61-A05F-29F1970FCB9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56362" y="838321"/>
            <a:ext cx="332698" cy="1311910"/>
          </a:xfrm>
          <a:prstGeom prst="rect">
            <a:avLst/>
          </a:prstGeom>
        </p:spPr>
      </p:pic>
      <p:grpSp>
        <p:nvGrpSpPr>
          <p:cNvPr id="67" name="グループ化 66">
            <a:extLst>
              <a:ext uri="{FF2B5EF4-FFF2-40B4-BE49-F238E27FC236}">
                <a16:creationId xmlns:a16="http://schemas.microsoft.com/office/drawing/2014/main" id="{7E6CFA9C-3CC6-489B-8477-0025B9F6F9B9}"/>
              </a:ext>
            </a:extLst>
          </p:cNvPr>
          <p:cNvGrpSpPr/>
          <p:nvPr/>
        </p:nvGrpSpPr>
        <p:grpSpPr>
          <a:xfrm>
            <a:off x="6407636" y="4240154"/>
            <a:ext cx="481732" cy="221920"/>
            <a:chOff x="6752865" y="4253770"/>
            <a:chExt cx="481732" cy="221920"/>
          </a:xfrm>
        </p:grpSpPr>
        <p:sp>
          <p:nvSpPr>
            <p:cNvPr id="79" name="四角形: 角を丸くする 78">
              <a:extLst>
                <a:ext uri="{FF2B5EF4-FFF2-40B4-BE49-F238E27FC236}">
                  <a16:creationId xmlns:a16="http://schemas.microsoft.com/office/drawing/2014/main" id="{9128B3E8-2C1A-4258-8EC0-AD7C203AF62F}"/>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5" name="テキスト ボックス 84">
              <a:extLst>
                <a:ext uri="{FF2B5EF4-FFF2-40B4-BE49-F238E27FC236}">
                  <a16:creationId xmlns:a16="http://schemas.microsoft.com/office/drawing/2014/main" id="{5C0827A5-EB31-41E8-BD94-4C711CC11653}"/>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6" name="グループ化 85">
            <a:extLst>
              <a:ext uri="{FF2B5EF4-FFF2-40B4-BE49-F238E27FC236}">
                <a16:creationId xmlns:a16="http://schemas.microsoft.com/office/drawing/2014/main" id="{8F142E65-5A90-4C4C-B560-208F975CBE08}"/>
              </a:ext>
            </a:extLst>
          </p:cNvPr>
          <p:cNvGrpSpPr/>
          <p:nvPr/>
        </p:nvGrpSpPr>
        <p:grpSpPr>
          <a:xfrm>
            <a:off x="6398579" y="2008162"/>
            <a:ext cx="392268" cy="183496"/>
            <a:chOff x="6398579" y="2008162"/>
            <a:chExt cx="392268" cy="183496"/>
          </a:xfrm>
        </p:grpSpPr>
        <p:sp>
          <p:nvSpPr>
            <p:cNvPr id="87" name="四角形: 角を丸くする 86">
              <a:extLst>
                <a:ext uri="{FF2B5EF4-FFF2-40B4-BE49-F238E27FC236}">
                  <a16:creationId xmlns:a16="http://schemas.microsoft.com/office/drawing/2014/main" id="{A36A5081-9A1D-4F9E-89FF-55BB347984F1}"/>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0" name="テキスト ボックス 89">
              <a:extLst>
                <a:ext uri="{FF2B5EF4-FFF2-40B4-BE49-F238E27FC236}">
                  <a16:creationId xmlns:a16="http://schemas.microsoft.com/office/drawing/2014/main" id="{E3BC77EF-5CBD-4FA9-80A9-756ADEF69B47}"/>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4" name="グループ化 93">
            <a:extLst>
              <a:ext uri="{FF2B5EF4-FFF2-40B4-BE49-F238E27FC236}">
                <a16:creationId xmlns:a16="http://schemas.microsoft.com/office/drawing/2014/main" id="{79C17284-BED1-425D-949B-6E29D569F548}"/>
              </a:ext>
            </a:extLst>
          </p:cNvPr>
          <p:cNvGrpSpPr/>
          <p:nvPr/>
        </p:nvGrpSpPr>
        <p:grpSpPr>
          <a:xfrm>
            <a:off x="6564443" y="7433712"/>
            <a:ext cx="481732" cy="221920"/>
            <a:chOff x="7898818" y="7419868"/>
            <a:chExt cx="481732" cy="221920"/>
          </a:xfrm>
        </p:grpSpPr>
        <p:sp>
          <p:nvSpPr>
            <p:cNvPr id="98" name="四角形: 角を丸くする 97">
              <a:extLst>
                <a:ext uri="{FF2B5EF4-FFF2-40B4-BE49-F238E27FC236}">
                  <a16:creationId xmlns:a16="http://schemas.microsoft.com/office/drawing/2014/main" id="{6DACA017-FB85-4C52-8DA9-63E50F77E3E4}"/>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2" name="テキスト ボックス 101">
              <a:extLst>
                <a:ext uri="{FF2B5EF4-FFF2-40B4-BE49-F238E27FC236}">
                  <a16:creationId xmlns:a16="http://schemas.microsoft.com/office/drawing/2014/main" id="{F930F3C7-2A4B-46BB-8895-63F7F78C90DC}"/>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2" name="テキスト ボックス 111">
            <a:extLst>
              <a:ext uri="{FF2B5EF4-FFF2-40B4-BE49-F238E27FC236}">
                <a16:creationId xmlns:a16="http://schemas.microsoft.com/office/drawing/2014/main" id="{23A4D647-6975-4BC3-8C11-EDDD9AF2B455}"/>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3" name="グループ化 112">
            <a:extLst>
              <a:ext uri="{FF2B5EF4-FFF2-40B4-BE49-F238E27FC236}">
                <a16:creationId xmlns:a16="http://schemas.microsoft.com/office/drawing/2014/main" id="{E9FC01FA-CF65-48AD-831B-38BB1672594D}"/>
              </a:ext>
            </a:extLst>
          </p:cNvPr>
          <p:cNvGrpSpPr/>
          <p:nvPr/>
        </p:nvGrpSpPr>
        <p:grpSpPr>
          <a:xfrm>
            <a:off x="776680" y="1984185"/>
            <a:ext cx="724955" cy="190091"/>
            <a:chOff x="776680" y="1984185"/>
            <a:chExt cx="724955" cy="190091"/>
          </a:xfrm>
        </p:grpSpPr>
        <p:sp>
          <p:nvSpPr>
            <p:cNvPr id="114" name="四角形: 角を丸くする 113">
              <a:extLst>
                <a:ext uri="{FF2B5EF4-FFF2-40B4-BE49-F238E27FC236}">
                  <a16:creationId xmlns:a16="http://schemas.microsoft.com/office/drawing/2014/main" id="{A094DEC4-5106-41A1-A3EC-E4C81E940DC4}"/>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5" name="テキスト ボックス 114">
              <a:extLst>
                <a:ext uri="{FF2B5EF4-FFF2-40B4-BE49-F238E27FC236}">
                  <a16:creationId xmlns:a16="http://schemas.microsoft.com/office/drawing/2014/main" id="{7CEDC48E-C544-47BB-91F7-9EA80F65B1F0}"/>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6" name="グループ化 115">
            <a:extLst>
              <a:ext uri="{FF2B5EF4-FFF2-40B4-BE49-F238E27FC236}">
                <a16:creationId xmlns:a16="http://schemas.microsoft.com/office/drawing/2014/main" id="{F1112158-E5E1-4BC3-85BE-C4FEB5CEFFE0}"/>
              </a:ext>
            </a:extLst>
          </p:cNvPr>
          <p:cNvGrpSpPr/>
          <p:nvPr/>
        </p:nvGrpSpPr>
        <p:grpSpPr>
          <a:xfrm>
            <a:off x="886113" y="4111950"/>
            <a:ext cx="469661" cy="351506"/>
            <a:chOff x="860269" y="4063164"/>
            <a:chExt cx="469661" cy="351506"/>
          </a:xfrm>
        </p:grpSpPr>
        <p:sp>
          <p:nvSpPr>
            <p:cNvPr id="117" name="四角形: 角を丸くする 116">
              <a:extLst>
                <a:ext uri="{FF2B5EF4-FFF2-40B4-BE49-F238E27FC236}">
                  <a16:creationId xmlns:a16="http://schemas.microsoft.com/office/drawing/2014/main" id="{475378FE-2BF1-4F42-BF7A-F9E1496B06F9}"/>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8" name="テキスト ボックス 117">
              <a:extLst>
                <a:ext uri="{FF2B5EF4-FFF2-40B4-BE49-F238E27FC236}">
                  <a16:creationId xmlns:a16="http://schemas.microsoft.com/office/drawing/2014/main" id="{CB7A3F9A-6F39-4463-AB5C-4387367A4C9C}"/>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19" name="テキスト ボックス 118">
            <a:extLst>
              <a:ext uri="{FF2B5EF4-FFF2-40B4-BE49-F238E27FC236}">
                <a16:creationId xmlns:a16="http://schemas.microsoft.com/office/drawing/2014/main" id="{C8864CD6-AE99-446F-B7D7-0B1C2D51887F}"/>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\4,300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\4,730)</a:t>
            </a:r>
            <a:endParaRPr kumimoji="1" lang="ja-JP" altLang="en-US" sz="1900" b="1" dirty="0">
              <a:solidFill>
                <a:schemeClr val="bg1"/>
              </a:solidFill>
              <a:latin typeface="+mn-ea"/>
            </a:endParaRPr>
          </a:p>
        </p:txBody>
      </p:sp>
      <p:grpSp>
        <p:nvGrpSpPr>
          <p:cNvPr id="120" name="グループ化 119">
            <a:extLst>
              <a:ext uri="{FF2B5EF4-FFF2-40B4-BE49-F238E27FC236}">
                <a16:creationId xmlns:a16="http://schemas.microsoft.com/office/drawing/2014/main" id="{0983AB0F-13CA-40EC-B3BA-44113E122925}"/>
              </a:ext>
            </a:extLst>
          </p:cNvPr>
          <p:cNvGrpSpPr/>
          <p:nvPr/>
        </p:nvGrpSpPr>
        <p:grpSpPr>
          <a:xfrm>
            <a:off x="1039691" y="7280622"/>
            <a:ext cx="632166" cy="400110"/>
            <a:chOff x="1039691" y="7280622"/>
            <a:chExt cx="632166" cy="400110"/>
          </a:xfrm>
        </p:grpSpPr>
        <p:sp>
          <p:nvSpPr>
            <p:cNvPr id="121" name="四角形: 角を丸くする 120">
              <a:extLst>
                <a:ext uri="{FF2B5EF4-FFF2-40B4-BE49-F238E27FC236}">
                  <a16:creationId xmlns:a16="http://schemas.microsoft.com/office/drawing/2014/main" id="{7FDB8B17-F724-4C40-95AB-CB475E852F1F}"/>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2" name="テキスト ボックス 121">
              <a:extLst>
                <a:ext uri="{FF2B5EF4-FFF2-40B4-BE49-F238E27FC236}">
                  <a16:creationId xmlns:a16="http://schemas.microsoft.com/office/drawing/2014/main" id="{9B3DFF23-D4CF-4559-B58A-EFE839A98656}"/>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3" name="テキスト ボックス 122">
            <a:extLst>
              <a:ext uri="{FF2B5EF4-FFF2-40B4-BE49-F238E27FC236}">
                <a16:creationId xmlns:a16="http://schemas.microsoft.com/office/drawing/2014/main" id="{DFAB5F88-77A5-421C-971B-8BFE128AA7F6}"/>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\4,300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\4,730)</a:t>
            </a:r>
          </a:p>
        </p:txBody>
      </p:sp>
      <p:sp>
        <p:nvSpPr>
          <p:cNvPr id="124" name="テキスト ボックス 123">
            <a:extLst>
              <a:ext uri="{FF2B5EF4-FFF2-40B4-BE49-F238E27FC236}">
                <a16:creationId xmlns:a16="http://schemas.microsoft.com/office/drawing/2014/main" id="{AC1F723E-9096-4987-AA04-E9260AC6131E}"/>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4,730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1444</TotalTime>
  <Words>380</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90</cp:revision>
  <cp:lastPrinted>2023-09-14T05:15:54Z</cp:lastPrinted>
  <dcterms:created xsi:type="dcterms:W3CDTF">2021-10-01T15:02:20Z</dcterms:created>
  <dcterms:modified xsi:type="dcterms:W3CDTF">2023-09-24T16:11:43Z</dcterms:modified>
</cp:coreProperties>
</file>