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69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2023/9/25</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27378" y="694409"/>
            <a:ext cx="1945446" cy="276999"/>
          </a:xfrm>
          <a:prstGeom prst="rect">
            <a:avLst/>
          </a:prstGeom>
          <a:noFill/>
        </p:spPr>
        <p:txBody>
          <a:bodyPr wrap="square" rtlCol="0">
            <a:spAutoFit/>
          </a:bodyPr>
          <a:lstStyle/>
          <a:p>
            <a:r>
              <a:rPr kumimoji="1" lang="ja-JP" altLang="en-US" sz="1200" b="1" dirty="0">
                <a:solidFill>
                  <a:schemeClr val="bg1"/>
                </a:solidFill>
                <a:latin typeface="+mn-ea"/>
              </a:rPr>
              <a:t>ダフニオス・ ホワイト</a:t>
            </a:r>
          </a:p>
        </p:txBody>
      </p:sp>
      <p:sp>
        <p:nvSpPr>
          <p:cNvPr id="26" name="テキスト ボックス 25">
            <a:extLst>
              <a:ext uri="{FF2B5EF4-FFF2-40B4-BE49-F238E27FC236}">
                <a16:creationId xmlns:a16="http://schemas.microsoft.com/office/drawing/2014/main" id="{F8ABE9D6-FC4D-4335-8765-B64EA49DA283}"/>
              </a:ext>
            </a:extLst>
          </p:cNvPr>
          <p:cNvSpPr txBox="1"/>
          <p:nvPr/>
        </p:nvSpPr>
        <p:spPr>
          <a:xfrm>
            <a:off x="627378" y="946750"/>
            <a:ext cx="2100088" cy="384721"/>
          </a:xfrm>
          <a:prstGeom prst="rect">
            <a:avLst/>
          </a:prstGeom>
          <a:noFill/>
        </p:spPr>
        <p:txBody>
          <a:bodyPr wrap="square" rtlCol="0">
            <a:spAutoFit/>
          </a:bodyPr>
          <a:lstStyle/>
          <a:p>
            <a:r>
              <a:rPr kumimoji="1" lang="ja-JP" altLang="en-US" sz="900" b="1" dirty="0">
                <a:solidFill>
                  <a:schemeClr val="bg1"/>
                </a:solidFill>
                <a:latin typeface="+mn-ea"/>
              </a:rPr>
              <a:t>クレタ島で少量生産される品種、ヴィディアーノで造られるワイン</a:t>
            </a:r>
            <a:r>
              <a:rPr kumimoji="1" lang="ja-JP" altLang="en-US" sz="1000" b="1" dirty="0">
                <a:solidFill>
                  <a:schemeClr val="bg1"/>
                </a:solidFill>
                <a:latin typeface="+mn-ea"/>
              </a:rPr>
              <a:t>。</a:t>
            </a: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46359" y="1350797"/>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原産国：ギリシャ</a:t>
            </a:r>
            <a:r>
              <a:rPr kumimoji="1" lang="en-US" altLang="ja-JP" sz="800" b="1" dirty="0">
                <a:solidFill>
                  <a:schemeClr val="bg1"/>
                </a:solidFill>
                <a:latin typeface="+mn-ea"/>
              </a:rPr>
              <a:t>/</a:t>
            </a:r>
            <a:r>
              <a:rPr kumimoji="1" lang="ja-JP" altLang="en-US" sz="800" b="1" dirty="0">
                <a:solidFill>
                  <a:schemeClr val="bg1"/>
                </a:solidFill>
                <a:latin typeface="+mn-ea"/>
              </a:rPr>
              <a:t>クレタ島／ダフネ</a:t>
            </a:r>
            <a:endParaRPr kumimoji="1" lang="en-US" altLang="ja-JP" sz="800" b="1" dirty="0">
              <a:solidFill>
                <a:schemeClr val="bg1"/>
              </a:solidFill>
              <a:latin typeface="+mn-ea"/>
            </a:endParaRPr>
          </a:p>
          <a:p>
            <a:r>
              <a:rPr kumimoji="1" lang="ja-JP" altLang="en-US" sz="800" b="1" dirty="0">
                <a:solidFill>
                  <a:schemeClr val="bg1"/>
                </a:solidFill>
                <a:latin typeface="+mn-ea"/>
              </a:rPr>
              <a:t>生産者：ドゥルファキス・ワイナリー</a:t>
            </a:r>
            <a:endParaRPr kumimoji="1" lang="en-US" altLang="ja-JP" sz="800" b="1" dirty="0">
              <a:solidFill>
                <a:schemeClr val="bg1"/>
              </a:solidFill>
              <a:latin typeface="+mn-ea"/>
            </a:endParaRPr>
          </a:p>
          <a:p>
            <a:r>
              <a:rPr kumimoji="1" lang="ja-JP" altLang="en-US" sz="800" b="1" dirty="0">
                <a:solidFill>
                  <a:schemeClr val="bg1"/>
                </a:solidFill>
                <a:latin typeface="+mn-ea"/>
              </a:rPr>
              <a:t>品種　：ヴィディアーノ</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味わい：白・辛口・ミディアムボディ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74638" y="1324000"/>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96336" y="5575727"/>
            <a:ext cx="4011745" cy="830997"/>
          </a:xfrm>
          <a:prstGeom prst="rect">
            <a:avLst/>
          </a:prstGeom>
          <a:noFill/>
        </p:spPr>
        <p:txBody>
          <a:bodyPr wrap="square" rtlCol="0">
            <a:spAutoFit/>
          </a:bodyPr>
          <a:lstStyle/>
          <a:p>
            <a:r>
              <a:rPr kumimoji="1" lang="ja-JP" altLang="en-US" sz="1200" dirty="0">
                <a:solidFill>
                  <a:schemeClr val="bg1"/>
                </a:solidFill>
                <a:latin typeface="+mn-ea"/>
              </a:rPr>
              <a:t>ヴィディアーノはクレタ島で少量生産される品種。近年ではそのポテンシャルが見直され、徐々に栽培が広がっています。白桃のような甘い香りと、ドライでありながらもやさしい口当たりが印象に残る白ワインで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1086225" y="5273832"/>
            <a:ext cx="4101434" cy="253916"/>
          </a:xfrm>
          <a:prstGeom prst="rect">
            <a:avLst/>
          </a:prstGeom>
          <a:noFill/>
        </p:spPr>
        <p:txBody>
          <a:bodyPr wrap="square" rtlCol="0">
            <a:spAutoFit/>
          </a:bodyPr>
          <a:lstStyle/>
          <a:p>
            <a:r>
              <a:rPr kumimoji="1" lang="ja-JP" altLang="en-US" sz="1000" b="1" dirty="0">
                <a:solidFill>
                  <a:schemeClr val="bg1"/>
                </a:solidFill>
                <a:latin typeface="+mn-ea"/>
              </a:rPr>
              <a:t>クレタ島で少量生産される品種、ヴィディアーノで造られるワイン。</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56216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6338" y="6437768"/>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5FC7CADD-EDE0-4C31-BAE2-31951DFBE666}"/>
              </a:ext>
            </a:extLst>
          </p:cNvPr>
          <p:cNvSpPr txBox="1"/>
          <p:nvPr/>
        </p:nvSpPr>
        <p:spPr>
          <a:xfrm>
            <a:off x="6022164" y="2485703"/>
            <a:ext cx="2841350" cy="369332"/>
          </a:xfrm>
          <a:prstGeom prst="rect">
            <a:avLst/>
          </a:prstGeom>
          <a:noFill/>
        </p:spPr>
        <p:txBody>
          <a:bodyPr wrap="square" rtlCol="0">
            <a:spAutoFit/>
          </a:bodyPr>
          <a:lstStyle/>
          <a:p>
            <a:pPr algn="ctr"/>
            <a:r>
              <a:rPr kumimoji="1" lang="ja-JP" altLang="en-US" b="1" dirty="0">
                <a:solidFill>
                  <a:schemeClr val="bg1"/>
                </a:solidFill>
                <a:latin typeface="+mn-ea"/>
              </a:rPr>
              <a:t>ダフニオス・ホワイト</a:t>
            </a:r>
          </a:p>
        </p:txBody>
      </p: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4357CCD-B446-407A-8106-729B373CF02D}"/>
              </a:ext>
            </a:extLst>
          </p:cNvPr>
          <p:cNvSpPr txBox="1"/>
          <p:nvPr/>
        </p:nvSpPr>
        <p:spPr>
          <a:xfrm>
            <a:off x="1063790" y="4794933"/>
            <a:ext cx="3580957" cy="480901"/>
          </a:xfrm>
          <a:prstGeom prst="rect">
            <a:avLst/>
          </a:prstGeom>
          <a:noFill/>
        </p:spPr>
        <p:txBody>
          <a:bodyPr wrap="square" rtlCol="0">
            <a:spAutoFit/>
          </a:bodyPr>
          <a:lstStyle/>
          <a:p>
            <a:r>
              <a:rPr kumimoji="1" lang="ja-JP" altLang="en-US" sz="2525" b="1" dirty="0">
                <a:solidFill>
                  <a:schemeClr val="bg1"/>
                </a:solidFill>
                <a:latin typeface="+mn-ea"/>
              </a:rPr>
              <a:t>ダフニオス・ホワイト</a:t>
            </a:r>
          </a:p>
        </p:txBody>
      </p: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420048" y="5575399"/>
            <a:ext cx="4011745" cy="830997"/>
          </a:xfrm>
          <a:prstGeom prst="rect">
            <a:avLst/>
          </a:prstGeom>
          <a:noFill/>
        </p:spPr>
        <p:txBody>
          <a:bodyPr wrap="square" rtlCol="0">
            <a:spAutoFit/>
          </a:bodyPr>
          <a:lstStyle/>
          <a:p>
            <a:r>
              <a:rPr kumimoji="1" lang="ja-JP" altLang="en-US" sz="1200" dirty="0">
                <a:solidFill>
                  <a:schemeClr val="bg1"/>
                </a:solidFill>
                <a:latin typeface="+mn-ea"/>
              </a:rPr>
              <a:t>ヴィディアーノはクレタ島で少量生産される品種。近年ではそのポテンシャルが見直され、徐々に栽培が広がっています。白桃のような甘い香りと、ドライでありながらもやさしい口当たりが印象に残る白ワインです。</a:t>
            </a:r>
          </a:p>
        </p:txBody>
      </p:sp>
      <p:sp>
        <p:nvSpPr>
          <p:cNvPr id="96" name="テキスト ボックス 95">
            <a:extLst>
              <a:ext uri="{FF2B5EF4-FFF2-40B4-BE49-F238E27FC236}">
                <a16:creationId xmlns:a16="http://schemas.microsoft.com/office/drawing/2014/main" id="{4499C317-C011-4455-9585-EFD6B617E1E0}"/>
              </a:ext>
            </a:extLst>
          </p:cNvPr>
          <p:cNvSpPr txBox="1"/>
          <p:nvPr/>
        </p:nvSpPr>
        <p:spPr>
          <a:xfrm>
            <a:off x="6409937" y="5295560"/>
            <a:ext cx="4160223" cy="246221"/>
          </a:xfrm>
          <a:prstGeom prst="rect">
            <a:avLst/>
          </a:prstGeom>
          <a:noFill/>
        </p:spPr>
        <p:txBody>
          <a:bodyPr wrap="square" rtlCol="0">
            <a:spAutoFit/>
          </a:bodyPr>
          <a:lstStyle/>
          <a:p>
            <a:r>
              <a:rPr kumimoji="1" lang="ja-JP" altLang="en-US" sz="1000" b="1" dirty="0">
                <a:solidFill>
                  <a:schemeClr val="bg1"/>
                </a:solidFill>
                <a:latin typeface="+mn-ea"/>
              </a:rPr>
              <a:t>クレタ島で少量生産される品種、ヴィディアーノで造られるワイン。</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50" y="556183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20050" y="643744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3434CF7A-61FD-40EB-8103-03E4637E774C}"/>
              </a:ext>
            </a:extLst>
          </p:cNvPr>
          <p:cNvSpPr txBox="1"/>
          <p:nvPr/>
        </p:nvSpPr>
        <p:spPr>
          <a:xfrm>
            <a:off x="6387502" y="4794605"/>
            <a:ext cx="3580957" cy="480901"/>
          </a:xfrm>
          <a:prstGeom prst="rect">
            <a:avLst/>
          </a:prstGeom>
          <a:noFill/>
        </p:spPr>
        <p:txBody>
          <a:bodyPr wrap="square" rtlCol="0">
            <a:spAutoFit/>
          </a:bodyPr>
          <a:lstStyle/>
          <a:p>
            <a:r>
              <a:rPr kumimoji="1" lang="ja-JP" altLang="en-US" sz="2525" b="1" dirty="0">
                <a:solidFill>
                  <a:schemeClr val="bg1"/>
                </a:solidFill>
                <a:latin typeface="+mn-ea"/>
              </a:rPr>
              <a:t>ダフニオス・ホワイト</a:t>
            </a:r>
          </a:p>
        </p:txBody>
      </p: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2" name="テキスト ボックス 51">
            <a:extLst>
              <a:ext uri="{FF2B5EF4-FFF2-40B4-BE49-F238E27FC236}">
                <a16:creationId xmlns:a16="http://schemas.microsoft.com/office/drawing/2014/main" id="{24B063A9-66FF-427F-B567-65FC94FB4B35}"/>
              </a:ext>
            </a:extLst>
          </p:cNvPr>
          <p:cNvSpPr txBox="1"/>
          <p:nvPr/>
        </p:nvSpPr>
        <p:spPr>
          <a:xfrm>
            <a:off x="689826" y="2459724"/>
            <a:ext cx="2841350" cy="369332"/>
          </a:xfrm>
          <a:prstGeom prst="rect">
            <a:avLst/>
          </a:prstGeom>
          <a:noFill/>
        </p:spPr>
        <p:txBody>
          <a:bodyPr wrap="square" rtlCol="0">
            <a:spAutoFit/>
          </a:bodyPr>
          <a:lstStyle/>
          <a:p>
            <a:pPr algn="ctr"/>
            <a:r>
              <a:rPr kumimoji="1" lang="ja-JP" altLang="en-US" b="1" dirty="0">
                <a:solidFill>
                  <a:schemeClr val="bg1"/>
                </a:solidFill>
                <a:latin typeface="+mn-ea"/>
              </a:rPr>
              <a:t>ダフニオス・ホワイト</a:t>
            </a:r>
          </a:p>
        </p:txBody>
      </p:sp>
      <p:sp>
        <p:nvSpPr>
          <p:cNvPr id="53" name="テキスト ボックス 52">
            <a:extLst>
              <a:ext uri="{FF2B5EF4-FFF2-40B4-BE49-F238E27FC236}">
                <a16:creationId xmlns:a16="http://schemas.microsoft.com/office/drawing/2014/main" id="{22202E4F-5895-4119-B0E1-33ED3C45C353}"/>
              </a:ext>
            </a:extLst>
          </p:cNvPr>
          <p:cNvSpPr txBox="1"/>
          <p:nvPr/>
        </p:nvSpPr>
        <p:spPr>
          <a:xfrm>
            <a:off x="889529" y="2852089"/>
            <a:ext cx="2484874" cy="461665"/>
          </a:xfrm>
          <a:prstGeom prst="rect">
            <a:avLst/>
          </a:prstGeom>
          <a:noFill/>
        </p:spPr>
        <p:txBody>
          <a:bodyPr wrap="square" rtlCol="0">
            <a:spAutoFit/>
          </a:bodyPr>
          <a:lstStyle/>
          <a:p>
            <a:r>
              <a:rPr kumimoji="1" lang="ja-JP" altLang="en-US" sz="1200" b="1" dirty="0">
                <a:solidFill>
                  <a:schemeClr val="bg1"/>
                </a:solidFill>
                <a:latin typeface="+mn-ea"/>
              </a:rPr>
              <a:t>クレタ島で少量生産される品種、ヴィディアーノで造られるワイン。</a:t>
            </a:r>
          </a:p>
        </p:txBody>
      </p:sp>
      <p:sp>
        <p:nvSpPr>
          <p:cNvPr id="56" name="テキスト ボックス 55">
            <a:extLst>
              <a:ext uri="{FF2B5EF4-FFF2-40B4-BE49-F238E27FC236}">
                <a16:creationId xmlns:a16="http://schemas.microsoft.com/office/drawing/2014/main" id="{55D5600E-3FBA-477E-980B-7ED18E1B1DD3}"/>
              </a:ext>
            </a:extLst>
          </p:cNvPr>
          <p:cNvSpPr txBox="1"/>
          <p:nvPr/>
        </p:nvSpPr>
        <p:spPr>
          <a:xfrm>
            <a:off x="899498" y="3401219"/>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：ギリシャ</a:t>
            </a:r>
            <a:r>
              <a:rPr kumimoji="1" lang="en-US" altLang="ja-JP" sz="1000" b="1" dirty="0">
                <a:solidFill>
                  <a:schemeClr val="bg1"/>
                </a:solidFill>
                <a:latin typeface="+mn-ea"/>
              </a:rPr>
              <a:t>/</a:t>
            </a:r>
            <a:r>
              <a:rPr kumimoji="1" lang="ja-JP" altLang="en-US" sz="1000" b="1" dirty="0">
                <a:solidFill>
                  <a:schemeClr val="bg1"/>
                </a:solidFill>
                <a:latin typeface="+mn-ea"/>
              </a:rPr>
              <a:t>クレタ島／ダフネ</a:t>
            </a:r>
            <a:endParaRPr kumimoji="1" lang="en-US" altLang="ja-JP" sz="1000" b="1" dirty="0">
              <a:solidFill>
                <a:schemeClr val="bg1"/>
              </a:solidFill>
              <a:latin typeface="+mn-ea"/>
            </a:endParaRPr>
          </a:p>
          <a:p>
            <a:r>
              <a:rPr kumimoji="1" lang="ja-JP" altLang="en-US" sz="1000" b="1" dirty="0">
                <a:solidFill>
                  <a:schemeClr val="bg1"/>
                </a:solidFill>
                <a:latin typeface="+mn-ea"/>
              </a:rPr>
              <a:t>生産者　：ドゥルファキス・ワイナリー</a:t>
            </a:r>
            <a:endParaRPr kumimoji="1" lang="en-US" altLang="ja-JP" sz="1000" b="1" dirty="0">
              <a:solidFill>
                <a:schemeClr val="bg1"/>
              </a:solidFill>
              <a:latin typeface="+mn-ea"/>
            </a:endParaRPr>
          </a:p>
          <a:p>
            <a:r>
              <a:rPr kumimoji="1" lang="ja-JP" altLang="en-US" sz="1000" b="1" dirty="0">
                <a:solidFill>
                  <a:schemeClr val="bg1"/>
                </a:solidFill>
                <a:latin typeface="+mn-ea"/>
              </a:rPr>
              <a:t>品種　　：ヴィディアーノ</a:t>
            </a:r>
            <a:endParaRPr kumimoji="1" lang="en-US" altLang="ja-JP" sz="1000" b="1" dirty="0">
              <a:solidFill>
                <a:schemeClr val="bg1"/>
              </a:solidFill>
              <a:latin typeface="+mn-ea"/>
            </a:endParaRPr>
          </a:p>
          <a:p>
            <a:r>
              <a:rPr kumimoji="1" lang="ja-JP" altLang="en-US" sz="1000" b="1" dirty="0">
                <a:solidFill>
                  <a:schemeClr val="bg1"/>
                </a:solidFill>
                <a:latin typeface="+mn-ea"/>
              </a:rPr>
              <a:t>味わい　：白・辛口・ミディアムボディ</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61" name="テキスト ボックス 60">
            <a:extLst>
              <a:ext uri="{FF2B5EF4-FFF2-40B4-BE49-F238E27FC236}">
                <a16:creationId xmlns:a16="http://schemas.microsoft.com/office/drawing/2014/main" id="{1FE78973-F29A-443E-A708-8E9EF228363F}"/>
              </a:ext>
            </a:extLst>
          </p:cNvPr>
          <p:cNvSpPr txBox="1"/>
          <p:nvPr/>
        </p:nvSpPr>
        <p:spPr>
          <a:xfrm>
            <a:off x="5959716" y="728201"/>
            <a:ext cx="1945446" cy="276999"/>
          </a:xfrm>
          <a:prstGeom prst="rect">
            <a:avLst/>
          </a:prstGeom>
          <a:noFill/>
        </p:spPr>
        <p:txBody>
          <a:bodyPr wrap="square" rtlCol="0">
            <a:spAutoFit/>
          </a:bodyPr>
          <a:lstStyle/>
          <a:p>
            <a:r>
              <a:rPr kumimoji="1" lang="ja-JP" altLang="en-US" sz="1200" b="1" dirty="0">
                <a:solidFill>
                  <a:schemeClr val="bg1"/>
                </a:solidFill>
                <a:latin typeface="+mn-ea"/>
              </a:rPr>
              <a:t>ダフニオス・ ホワイト</a:t>
            </a:r>
          </a:p>
        </p:txBody>
      </p:sp>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21280888-6599-4BA5-8B06-2437C6914DCC}"/>
              </a:ext>
            </a:extLst>
          </p:cNvPr>
          <p:cNvSpPr txBox="1"/>
          <p:nvPr/>
        </p:nvSpPr>
        <p:spPr>
          <a:xfrm>
            <a:off x="5959716" y="980831"/>
            <a:ext cx="2100088" cy="384721"/>
          </a:xfrm>
          <a:prstGeom prst="rect">
            <a:avLst/>
          </a:prstGeom>
          <a:noFill/>
        </p:spPr>
        <p:txBody>
          <a:bodyPr wrap="square" rtlCol="0">
            <a:spAutoFit/>
          </a:bodyPr>
          <a:lstStyle/>
          <a:p>
            <a:r>
              <a:rPr kumimoji="1" lang="ja-JP" altLang="en-US" sz="900" b="1" dirty="0">
                <a:solidFill>
                  <a:schemeClr val="bg1"/>
                </a:solidFill>
                <a:latin typeface="+mn-ea"/>
              </a:rPr>
              <a:t>クレタ島で少量生産される品種、ヴィディアーノで造られるワイン</a:t>
            </a:r>
            <a:r>
              <a:rPr kumimoji="1" lang="ja-JP" altLang="en-US" sz="1000" b="1" dirty="0">
                <a:solidFill>
                  <a:schemeClr val="bg1"/>
                </a:solidFill>
                <a:latin typeface="+mn-ea"/>
              </a:rPr>
              <a:t>。</a:t>
            </a:r>
          </a:p>
        </p:txBody>
      </p:sp>
      <p:sp>
        <p:nvSpPr>
          <p:cNvPr id="89" name="テキスト ボックス 88">
            <a:extLst>
              <a:ext uri="{FF2B5EF4-FFF2-40B4-BE49-F238E27FC236}">
                <a16:creationId xmlns:a16="http://schemas.microsoft.com/office/drawing/2014/main" id="{CD286F75-12C0-4539-B267-EF806B54A5D9}"/>
              </a:ext>
            </a:extLst>
          </p:cNvPr>
          <p:cNvSpPr txBox="1"/>
          <p:nvPr/>
        </p:nvSpPr>
        <p:spPr>
          <a:xfrm>
            <a:off x="5989356" y="1393887"/>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原産国：ギリシャ</a:t>
            </a:r>
            <a:r>
              <a:rPr kumimoji="1" lang="en-US" altLang="ja-JP" sz="800" b="1" dirty="0">
                <a:solidFill>
                  <a:schemeClr val="bg1"/>
                </a:solidFill>
                <a:latin typeface="+mn-ea"/>
              </a:rPr>
              <a:t>/</a:t>
            </a:r>
            <a:r>
              <a:rPr kumimoji="1" lang="ja-JP" altLang="en-US" sz="800" b="1" dirty="0">
                <a:solidFill>
                  <a:schemeClr val="bg1"/>
                </a:solidFill>
                <a:latin typeface="+mn-ea"/>
              </a:rPr>
              <a:t>クレタ島／ダフネ</a:t>
            </a:r>
            <a:endParaRPr kumimoji="1" lang="en-US" altLang="ja-JP" sz="800" b="1" dirty="0">
              <a:solidFill>
                <a:schemeClr val="bg1"/>
              </a:solidFill>
              <a:latin typeface="+mn-ea"/>
            </a:endParaRPr>
          </a:p>
          <a:p>
            <a:r>
              <a:rPr kumimoji="1" lang="ja-JP" altLang="en-US" sz="800" b="1" dirty="0">
                <a:solidFill>
                  <a:schemeClr val="bg1"/>
                </a:solidFill>
                <a:latin typeface="+mn-ea"/>
              </a:rPr>
              <a:t>生産者：ドゥルファキス・ワイナリー</a:t>
            </a:r>
            <a:endParaRPr kumimoji="1" lang="en-US" altLang="ja-JP" sz="800" b="1" dirty="0">
              <a:solidFill>
                <a:schemeClr val="bg1"/>
              </a:solidFill>
              <a:latin typeface="+mn-ea"/>
            </a:endParaRPr>
          </a:p>
          <a:p>
            <a:r>
              <a:rPr kumimoji="1" lang="ja-JP" altLang="en-US" sz="800" b="1" dirty="0">
                <a:solidFill>
                  <a:schemeClr val="bg1"/>
                </a:solidFill>
                <a:latin typeface="+mn-ea"/>
              </a:rPr>
              <a:t>品種　：ヴィディアーノ</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味わい：白・辛口・ミディアムボディ</a:t>
            </a:r>
          </a:p>
        </p:txBody>
      </p:sp>
      <p:sp>
        <p:nvSpPr>
          <p:cNvPr id="91" name="テキスト ボックス 90">
            <a:extLst>
              <a:ext uri="{FF2B5EF4-FFF2-40B4-BE49-F238E27FC236}">
                <a16:creationId xmlns:a16="http://schemas.microsoft.com/office/drawing/2014/main" id="{8AEC9EA3-C149-4BBF-9B04-42F5FB53659A}"/>
              </a:ext>
            </a:extLst>
          </p:cNvPr>
          <p:cNvSpPr txBox="1"/>
          <p:nvPr/>
        </p:nvSpPr>
        <p:spPr>
          <a:xfrm>
            <a:off x="6196015" y="2875775"/>
            <a:ext cx="2484874" cy="461665"/>
          </a:xfrm>
          <a:prstGeom prst="rect">
            <a:avLst/>
          </a:prstGeom>
          <a:noFill/>
        </p:spPr>
        <p:txBody>
          <a:bodyPr wrap="square" rtlCol="0">
            <a:spAutoFit/>
          </a:bodyPr>
          <a:lstStyle/>
          <a:p>
            <a:r>
              <a:rPr kumimoji="1" lang="ja-JP" altLang="en-US" sz="1200" b="1" dirty="0">
                <a:solidFill>
                  <a:schemeClr val="bg1"/>
                </a:solidFill>
                <a:latin typeface="+mn-ea"/>
              </a:rPr>
              <a:t>クレタ島で少量生産される品種、ヴィディアーノで造られるワイン。</a:t>
            </a:r>
          </a:p>
        </p:txBody>
      </p:sp>
      <p:sp>
        <p:nvSpPr>
          <p:cNvPr id="103" name="テキスト ボックス 102">
            <a:extLst>
              <a:ext uri="{FF2B5EF4-FFF2-40B4-BE49-F238E27FC236}">
                <a16:creationId xmlns:a16="http://schemas.microsoft.com/office/drawing/2014/main" id="{EB83AACA-E08A-400E-9CF6-A280A03A80F5}"/>
              </a:ext>
            </a:extLst>
          </p:cNvPr>
          <p:cNvSpPr txBox="1"/>
          <p:nvPr/>
        </p:nvSpPr>
        <p:spPr>
          <a:xfrm>
            <a:off x="6197446" y="3443303"/>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：ギリシャ</a:t>
            </a:r>
            <a:r>
              <a:rPr kumimoji="1" lang="en-US" altLang="ja-JP" sz="1000" b="1" dirty="0">
                <a:solidFill>
                  <a:schemeClr val="bg1"/>
                </a:solidFill>
                <a:latin typeface="+mn-ea"/>
              </a:rPr>
              <a:t>/</a:t>
            </a:r>
            <a:r>
              <a:rPr kumimoji="1" lang="ja-JP" altLang="en-US" sz="1000" b="1" dirty="0">
                <a:solidFill>
                  <a:schemeClr val="bg1"/>
                </a:solidFill>
                <a:latin typeface="+mn-ea"/>
              </a:rPr>
              <a:t>クレタ島／ダフネ</a:t>
            </a:r>
            <a:endParaRPr kumimoji="1" lang="en-US" altLang="ja-JP" sz="1000" b="1" dirty="0">
              <a:solidFill>
                <a:schemeClr val="bg1"/>
              </a:solidFill>
              <a:latin typeface="+mn-ea"/>
            </a:endParaRPr>
          </a:p>
          <a:p>
            <a:r>
              <a:rPr kumimoji="1" lang="ja-JP" altLang="en-US" sz="1000" b="1" dirty="0">
                <a:solidFill>
                  <a:schemeClr val="bg1"/>
                </a:solidFill>
                <a:latin typeface="+mn-ea"/>
              </a:rPr>
              <a:t>生産者　：ドゥルファキス・ワイナリー</a:t>
            </a:r>
            <a:endParaRPr kumimoji="1" lang="en-US" altLang="ja-JP" sz="1000" b="1" dirty="0">
              <a:solidFill>
                <a:schemeClr val="bg1"/>
              </a:solidFill>
              <a:latin typeface="+mn-ea"/>
            </a:endParaRPr>
          </a:p>
          <a:p>
            <a:r>
              <a:rPr kumimoji="1" lang="ja-JP" altLang="en-US" sz="1000" b="1" dirty="0">
                <a:solidFill>
                  <a:schemeClr val="bg1"/>
                </a:solidFill>
                <a:latin typeface="+mn-ea"/>
              </a:rPr>
              <a:t>品種　　：ヴィディアーノ</a:t>
            </a:r>
            <a:endParaRPr kumimoji="1" lang="en-US" altLang="ja-JP" sz="1000" b="1" dirty="0">
              <a:solidFill>
                <a:schemeClr val="bg1"/>
              </a:solidFill>
              <a:latin typeface="+mn-ea"/>
            </a:endParaRPr>
          </a:p>
          <a:p>
            <a:r>
              <a:rPr kumimoji="1" lang="ja-JP" altLang="en-US" sz="1000" b="1" dirty="0">
                <a:solidFill>
                  <a:schemeClr val="bg1"/>
                </a:solidFill>
                <a:latin typeface="+mn-ea"/>
              </a:rPr>
              <a:t>味わい　：白・辛口・ミディアムボディ</a:t>
            </a:r>
          </a:p>
        </p:txBody>
      </p:sp>
      <p:sp>
        <p:nvSpPr>
          <p:cNvPr id="110" name="テキスト ボックス 109">
            <a:extLst>
              <a:ext uri="{FF2B5EF4-FFF2-40B4-BE49-F238E27FC236}">
                <a16:creationId xmlns:a16="http://schemas.microsoft.com/office/drawing/2014/main" id="{46A2B159-A1D7-4A10-95B3-4F3DCE58953D}"/>
              </a:ext>
            </a:extLst>
          </p:cNvPr>
          <p:cNvSpPr txBox="1"/>
          <p:nvPr/>
        </p:nvSpPr>
        <p:spPr>
          <a:xfrm>
            <a:off x="1086225" y="6463539"/>
            <a:ext cx="2889277" cy="769441"/>
          </a:xfrm>
          <a:prstGeom prst="rect">
            <a:avLst/>
          </a:prstGeom>
          <a:noFill/>
        </p:spPr>
        <p:txBody>
          <a:bodyPr wrap="square" rtlCol="0">
            <a:spAutoFit/>
          </a:bodyPr>
          <a:lstStyle/>
          <a:p>
            <a:r>
              <a:rPr kumimoji="1" lang="ja-JP" altLang="en-US" sz="1100" b="1" dirty="0">
                <a:solidFill>
                  <a:schemeClr val="bg1"/>
                </a:solidFill>
                <a:latin typeface="+mn-ea"/>
              </a:rPr>
              <a:t>原産国　：ギリシャ</a:t>
            </a:r>
            <a:r>
              <a:rPr kumimoji="1" lang="en-US" altLang="ja-JP" sz="1100" b="1" dirty="0">
                <a:solidFill>
                  <a:schemeClr val="bg1"/>
                </a:solidFill>
                <a:latin typeface="+mn-ea"/>
              </a:rPr>
              <a:t>/</a:t>
            </a:r>
            <a:r>
              <a:rPr kumimoji="1" lang="ja-JP" altLang="en-US" sz="1100" b="1" dirty="0">
                <a:solidFill>
                  <a:schemeClr val="bg1"/>
                </a:solidFill>
                <a:latin typeface="+mn-ea"/>
              </a:rPr>
              <a:t>クレタ島／ダフネ</a:t>
            </a:r>
            <a:endParaRPr kumimoji="1" lang="en-US" altLang="ja-JP" sz="1100" b="1" dirty="0">
              <a:solidFill>
                <a:schemeClr val="bg1"/>
              </a:solidFill>
              <a:latin typeface="+mn-ea"/>
            </a:endParaRPr>
          </a:p>
          <a:p>
            <a:r>
              <a:rPr kumimoji="1" lang="ja-JP" altLang="en-US" sz="1100" b="1" dirty="0">
                <a:solidFill>
                  <a:schemeClr val="bg1"/>
                </a:solidFill>
                <a:latin typeface="+mn-ea"/>
              </a:rPr>
              <a:t>生産者　：ドゥルファキス・ワイナリー</a:t>
            </a:r>
            <a:endParaRPr kumimoji="1" lang="en-US" altLang="ja-JP" sz="1100" b="1" dirty="0">
              <a:solidFill>
                <a:schemeClr val="bg1"/>
              </a:solidFill>
              <a:latin typeface="+mn-ea"/>
            </a:endParaRPr>
          </a:p>
          <a:p>
            <a:r>
              <a:rPr kumimoji="1" lang="ja-JP" altLang="en-US" sz="1100" b="1" dirty="0">
                <a:solidFill>
                  <a:schemeClr val="bg1"/>
                </a:solidFill>
                <a:latin typeface="+mn-ea"/>
              </a:rPr>
              <a:t>品種　　：ヴィディアーノ</a:t>
            </a:r>
            <a:endParaRPr kumimoji="1" lang="en-US" altLang="ja-JP" sz="1100" b="1" dirty="0">
              <a:solidFill>
                <a:schemeClr val="bg1"/>
              </a:solidFill>
              <a:latin typeface="+mn-ea"/>
            </a:endParaRPr>
          </a:p>
          <a:p>
            <a:r>
              <a:rPr kumimoji="1" lang="ja-JP" altLang="en-US" sz="1100" b="1" dirty="0">
                <a:solidFill>
                  <a:schemeClr val="bg1"/>
                </a:solidFill>
                <a:latin typeface="+mn-ea"/>
              </a:rPr>
              <a:t>味わい　：白・辛口・ミディアムボディ</a:t>
            </a:r>
          </a:p>
        </p:txBody>
      </p:sp>
      <p:sp>
        <p:nvSpPr>
          <p:cNvPr id="111" name="テキスト ボックス 110">
            <a:extLst>
              <a:ext uri="{FF2B5EF4-FFF2-40B4-BE49-F238E27FC236}">
                <a16:creationId xmlns:a16="http://schemas.microsoft.com/office/drawing/2014/main" id="{1B6525C2-95A2-4AD0-9F93-D0AE8BE59CE2}"/>
              </a:ext>
            </a:extLst>
          </p:cNvPr>
          <p:cNvSpPr txBox="1"/>
          <p:nvPr/>
        </p:nvSpPr>
        <p:spPr>
          <a:xfrm>
            <a:off x="6454179" y="6474751"/>
            <a:ext cx="2889277" cy="769441"/>
          </a:xfrm>
          <a:prstGeom prst="rect">
            <a:avLst/>
          </a:prstGeom>
          <a:noFill/>
        </p:spPr>
        <p:txBody>
          <a:bodyPr wrap="square" rtlCol="0">
            <a:spAutoFit/>
          </a:bodyPr>
          <a:lstStyle/>
          <a:p>
            <a:r>
              <a:rPr kumimoji="1" lang="ja-JP" altLang="en-US" sz="1100" b="1" dirty="0">
                <a:solidFill>
                  <a:schemeClr val="bg1"/>
                </a:solidFill>
                <a:latin typeface="+mn-ea"/>
              </a:rPr>
              <a:t>原産国　：ギリシャ</a:t>
            </a:r>
            <a:r>
              <a:rPr kumimoji="1" lang="en-US" altLang="ja-JP" sz="1100" b="1" dirty="0">
                <a:solidFill>
                  <a:schemeClr val="bg1"/>
                </a:solidFill>
                <a:latin typeface="+mn-ea"/>
              </a:rPr>
              <a:t>/</a:t>
            </a:r>
            <a:r>
              <a:rPr kumimoji="1" lang="ja-JP" altLang="en-US" sz="1100" b="1" dirty="0">
                <a:solidFill>
                  <a:schemeClr val="bg1"/>
                </a:solidFill>
                <a:latin typeface="+mn-ea"/>
              </a:rPr>
              <a:t>クレタ島／ダフネ</a:t>
            </a:r>
            <a:endParaRPr kumimoji="1" lang="en-US" altLang="ja-JP" sz="1100" b="1" dirty="0">
              <a:solidFill>
                <a:schemeClr val="bg1"/>
              </a:solidFill>
              <a:latin typeface="+mn-ea"/>
            </a:endParaRPr>
          </a:p>
          <a:p>
            <a:r>
              <a:rPr kumimoji="1" lang="ja-JP" altLang="en-US" sz="1100" b="1" dirty="0">
                <a:solidFill>
                  <a:schemeClr val="bg1"/>
                </a:solidFill>
                <a:latin typeface="+mn-ea"/>
              </a:rPr>
              <a:t>生産者　：ドゥルファキス・ワイナリー</a:t>
            </a:r>
            <a:endParaRPr kumimoji="1" lang="en-US" altLang="ja-JP" sz="1100" b="1" dirty="0">
              <a:solidFill>
                <a:schemeClr val="bg1"/>
              </a:solidFill>
              <a:latin typeface="+mn-ea"/>
            </a:endParaRPr>
          </a:p>
          <a:p>
            <a:r>
              <a:rPr kumimoji="1" lang="ja-JP" altLang="en-US" sz="1100" b="1" dirty="0">
                <a:solidFill>
                  <a:schemeClr val="bg1"/>
                </a:solidFill>
                <a:latin typeface="+mn-ea"/>
              </a:rPr>
              <a:t>品種　　：ヴィディアーノ</a:t>
            </a:r>
            <a:endParaRPr kumimoji="1" lang="en-US" altLang="ja-JP" sz="1100" b="1" dirty="0">
              <a:solidFill>
                <a:schemeClr val="bg1"/>
              </a:solidFill>
              <a:latin typeface="+mn-ea"/>
            </a:endParaRPr>
          </a:p>
          <a:p>
            <a:r>
              <a:rPr kumimoji="1" lang="ja-JP" altLang="en-US" sz="1100" b="1" dirty="0">
                <a:solidFill>
                  <a:schemeClr val="bg1"/>
                </a:solidFill>
                <a:latin typeface="+mn-ea"/>
              </a:rPr>
              <a:t>味わい　：白・辛口・ミディアムボディ</a:t>
            </a:r>
          </a:p>
        </p:txBody>
      </p:sp>
      <p:pic>
        <p:nvPicPr>
          <p:cNvPr id="3" name="図 2">
            <a:extLst>
              <a:ext uri="{FF2B5EF4-FFF2-40B4-BE49-F238E27FC236}">
                <a16:creationId xmlns:a16="http://schemas.microsoft.com/office/drawing/2014/main" id="{C0FDA089-9105-458E-AD7D-55860821B4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33" y="4825314"/>
            <a:ext cx="1419532" cy="2839064"/>
          </a:xfrm>
          <a:prstGeom prst="rect">
            <a:avLst/>
          </a:prstGeom>
        </p:spPr>
      </p:pic>
      <p:pic>
        <p:nvPicPr>
          <p:cNvPr id="68" name="図 67">
            <a:extLst>
              <a:ext uri="{FF2B5EF4-FFF2-40B4-BE49-F238E27FC236}">
                <a16:creationId xmlns:a16="http://schemas.microsoft.com/office/drawing/2014/main" id="{BDE6967C-B376-4014-9F0C-0B1AA254B9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3106" y="4814872"/>
            <a:ext cx="1419532" cy="2839064"/>
          </a:xfrm>
          <a:prstGeom prst="rect">
            <a:avLst/>
          </a:prstGeom>
        </p:spPr>
      </p:pic>
      <p:pic>
        <p:nvPicPr>
          <p:cNvPr id="70" name="図 69">
            <a:extLst>
              <a:ext uri="{FF2B5EF4-FFF2-40B4-BE49-F238E27FC236}">
                <a16:creationId xmlns:a16="http://schemas.microsoft.com/office/drawing/2014/main" id="{DF69CA3A-761A-43B4-9FC0-28744C596B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899" y="2516731"/>
            <a:ext cx="991131" cy="1982262"/>
          </a:xfrm>
          <a:prstGeom prst="rect">
            <a:avLst/>
          </a:prstGeom>
        </p:spPr>
      </p:pic>
      <p:pic>
        <p:nvPicPr>
          <p:cNvPr id="83" name="図 82">
            <a:extLst>
              <a:ext uri="{FF2B5EF4-FFF2-40B4-BE49-F238E27FC236}">
                <a16:creationId xmlns:a16="http://schemas.microsoft.com/office/drawing/2014/main" id="{4BBA7A19-74B0-4FE4-9D26-D7F5467426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966" y="2529058"/>
            <a:ext cx="991131" cy="1982262"/>
          </a:xfrm>
          <a:prstGeom prst="rect">
            <a:avLst/>
          </a:prstGeom>
        </p:spPr>
      </p:pic>
      <p:pic>
        <p:nvPicPr>
          <p:cNvPr id="84" name="図 83">
            <a:extLst>
              <a:ext uri="{FF2B5EF4-FFF2-40B4-BE49-F238E27FC236}">
                <a16:creationId xmlns:a16="http://schemas.microsoft.com/office/drawing/2014/main" id="{513025F8-072B-4E37-9177-A589AA0157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0347" y="806992"/>
            <a:ext cx="692333" cy="1384666"/>
          </a:xfrm>
          <a:prstGeom prst="rect">
            <a:avLst/>
          </a:prstGeom>
        </p:spPr>
      </p:pic>
      <p:pic>
        <p:nvPicPr>
          <p:cNvPr id="85" name="図 84">
            <a:extLst>
              <a:ext uri="{FF2B5EF4-FFF2-40B4-BE49-F238E27FC236}">
                <a16:creationId xmlns:a16="http://schemas.microsoft.com/office/drawing/2014/main" id="{0DB324BE-3739-40B5-BB90-644E553CD7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899" y="763333"/>
            <a:ext cx="692333" cy="1384666"/>
          </a:xfrm>
          <a:prstGeom prst="rect">
            <a:avLst/>
          </a:prstGeom>
        </p:spPr>
      </p:pic>
      <p:grpSp>
        <p:nvGrpSpPr>
          <p:cNvPr id="67" name="グループ化 66">
            <a:extLst>
              <a:ext uri="{FF2B5EF4-FFF2-40B4-BE49-F238E27FC236}">
                <a16:creationId xmlns:a16="http://schemas.microsoft.com/office/drawing/2014/main" id="{7BFAFE3E-0E87-4E54-9CCB-2EB9AE7A3C24}"/>
              </a:ext>
            </a:extLst>
          </p:cNvPr>
          <p:cNvGrpSpPr/>
          <p:nvPr/>
        </p:nvGrpSpPr>
        <p:grpSpPr>
          <a:xfrm>
            <a:off x="6407636" y="4240154"/>
            <a:ext cx="481732" cy="221920"/>
            <a:chOff x="6752865" y="4253770"/>
            <a:chExt cx="481732" cy="221920"/>
          </a:xfrm>
        </p:grpSpPr>
        <p:sp>
          <p:nvSpPr>
            <p:cNvPr id="79" name="四角形: 角を丸くする 78">
              <a:extLst>
                <a:ext uri="{FF2B5EF4-FFF2-40B4-BE49-F238E27FC236}">
                  <a16:creationId xmlns:a16="http://schemas.microsoft.com/office/drawing/2014/main" id="{D558886D-36C1-4A8F-AB46-E4DBCC1F4011}"/>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6" name="テキスト ボックス 85">
              <a:extLst>
                <a:ext uri="{FF2B5EF4-FFF2-40B4-BE49-F238E27FC236}">
                  <a16:creationId xmlns:a16="http://schemas.microsoft.com/office/drawing/2014/main" id="{49CF0EAB-3E1B-4BC9-B7F3-C0CFA1C13EA1}"/>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87" name="グループ化 86">
            <a:extLst>
              <a:ext uri="{FF2B5EF4-FFF2-40B4-BE49-F238E27FC236}">
                <a16:creationId xmlns:a16="http://schemas.microsoft.com/office/drawing/2014/main" id="{3177E497-3513-4704-A30F-BE678E74E8C5}"/>
              </a:ext>
            </a:extLst>
          </p:cNvPr>
          <p:cNvGrpSpPr/>
          <p:nvPr/>
        </p:nvGrpSpPr>
        <p:grpSpPr>
          <a:xfrm>
            <a:off x="6398579" y="2008162"/>
            <a:ext cx="392268" cy="183496"/>
            <a:chOff x="6398579" y="2008162"/>
            <a:chExt cx="392268" cy="183496"/>
          </a:xfrm>
        </p:grpSpPr>
        <p:sp>
          <p:nvSpPr>
            <p:cNvPr id="90" name="四角形: 角を丸くする 89">
              <a:extLst>
                <a:ext uri="{FF2B5EF4-FFF2-40B4-BE49-F238E27FC236}">
                  <a16:creationId xmlns:a16="http://schemas.microsoft.com/office/drawing/2014/main" id="{2FB69ED0-3DFD-4C33-9415-E45797E46934}"/>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4" name="テキスト ボックス 93">
              <a:extLst>
                <a:ext uri="{FF2B5EF4-FFF2-40B4-BE49-F238E27FC236}">
                  <a16:creationId xmlns:a16="http://schemas.microsoft.com/office/drawing/2014/main" id="{1A70C33B-990F-466C-AA7D-8718B0CBFBEE}"/>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98" name="グループ化 97">
            <a:extLst>
              <a:ext uri="{FF2B5EF4-FFF2-40B4-BE49-F238E27FC236}">
                <a16:creationId xmlns:a16="http://schemas.microsoft.com/office/drawing/2014/main" id="{F43B2124-EC20-4859-B397-557BD4DAF20E}"/>
              </a:ext>
            </a:extLst>
          </p:cNvPr>
          <p:cNvGrpSpPr/>
          <p:nvPr/>
        </p:nvGrpSpPr>
        <p:grpSpPr>
          <a:xfrm>
            <a:off x="6564443" y="7433712"/>
            <a:ext cx="481732" cy="221920"/>
            <a:chOff x="7898818" y="7419868"/>
            <a:chExt cx="481732" cy="221920"/>
          </a:xfrm>
        </p:grpSpPr>
        <p:sp>
          <p:nvSpPr>
            <p:cNvPr id="102" name="四角形: 角を丸くする 101">
              <a:extLst>
                <a:ext uri="{FF2B5EF4-FFF2-40B4-BE49-F238E27FC236}">
                  <a16:creationId xmlns:a16="http://schemas.microsoft.com/office/drawing/2014/main" id="{8F65BC2B-82AB-44E3-873A-AB0060279AD5}"/>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2" name="テキスト ボックス 111">
              <a:extLst>
                <a:ext uri="{FF2B5EF4-FFF2-40B4-BE49-F238E27FC236}">
                  <a16:creationId xmlns:a16="http://schemas.microsoft.com/office/drawing/2014/main" id="{5EDD2CEC-7114-459B-AD8C-BF2C3ECDB028}"/>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13" name="テキスト ボックス 112">
            <a:extLst>
              <a:ext uri="{FF2B5EF4-FFF2-40B4-BE49-F238E27FC236}">
                <a16:creationId xmlns:a16="http://schemas.microsoft.com/office/drawing/2014/main" id="{C8BDB1BC-FD34-492E-A0EF-EE913AB24130}"/>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14" name="グループ化 113">
            <a:extLst>
              <a:ext uri="{FF2B5EF4-FFF2-40B4-BE49-F238E27FC236}">
                <a16:creationId xmlns:a16="http://schemas.microsoft.com/office/drawing/2014/main" id="{EDDC48D3-6ED1-4115-9576-18B77AA6FCC3}"/>
              </a:ext>
            </a:extLst>
          </p:cNvPr>
          <p:cNvGrpSpPr/>
          <p:nvPr/>
        </p:nvGrpSpPr>
        <p:grpSpPr>
          <a:xfrm>
            <a:off x="776680" y="1984185"/>
            <a:ext cx="724955" cy="190091"/>
            <a:chOff x="776680" y="1984185"/>
            <a:chExt cx="724955" cy="190091"/>
          </a:xfrm>
        </p:grpSpPr>
        <p:sp>
          <p:nvSpPr>
            <p:cNvPr id="115" name="四角形: 角を丸くする 114">
              <a:extLst>
                <a:ext uri="{FF2B5EF4-FFF2-40B4-BE49-F238E27FC236}">
                  <a16:creationId xmlns:a16="http://schemas.microsoft.com/office/drawing/2014/main" id="{B8BBC904-5E40-46EC-BE0D-EECACDB7EA5A}"/>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6" name="テキスト ボックス 115">
              <a:extLst>
                <a:ext uri="{FF2B5EF4-FFF2-40B4-BE49-F238E27FC236}">
                  <a16:creationId xmlns:a16="http://schemas.microsoft.com/office/drawing/2014/main" id="{561DA780-1FEC-4648-A30D-7BDC5B66106F}"/>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17" name="グループ化 116">
            <a:extLst>
              <a:ext uri="{FF2B5EF4-FFF2-40B4-BE49-F238E27FC236}">
                <a16:creationId xmlns:a16="http://schemas.microsoft.com/office/drawing/2014/main" id="{F92E488E-730B-4913-9B5C-EFB30CDE449F}"/>
              </a:ext>
            </a:extLst>
          </p:cNvPr>
          <p:cNvGrpSpPr/>
          <p:nvPr/>
        </p:nvGrpSpPr>
        <p:grpSpPr>
          <a:xfrm>
            <a:off x="886113" y="4111950"/>
            <a:ext cx="469661" cy="351506"/>
            <a:chOff x="860269" y="4063164"/>
            <a:chExt cx="469661" cy="351506"/>
          </a:xfrm>
        </p:grpSpPr>
        <p:sp>
          <p:nvSpPr>
            <p:cNvPr id="118" name="四角形: 角を丸くする 117">
              <a:extLst>
                <a:ext uri="{FF2B5EF4-FFF2-40B4-BE49-F238E27FC236}">
                  <a16:creationId xmlns:a16="http://schemas.microsoft.com/office/drawing/2014/main" id="{F3590147-4A5A-4AEF-88B1-8C8C196B73EA}"/>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9" name="テキスト ボックス 118">
              <a:extLst>
                <a:ext uri="{FF2B5EF4-FFF2-40B4-BE49-F238E27FC236}">
                  <a16:creationId xmlns:a16="http://schemas.microsoft.com/office/drawing/2014/main" id="{BBC3172F-6128-4A59-BE16-02B4C61C7BF8}"/>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0" name="テキスト ボックス 119">
            <a:extLst>
              <a:ext uri="{FF2B5EF4-FFF2-40B4-BE49-F238E27FC236}">
                <a16:creationId xmlns:a16="http://schemas.microsoft.com/office/drawing/2014/main" id="{6B6371F8-156D-450B-8605-70BA8FDF3A28}"/>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\3,200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\3,520)</a:t>
            </a:r>
            <a:endParaRPr kumimoji="1" lang="ja-JP" altLang="en-US" sz="1900" b="1" dirty="0">
              <a:solidFill>
                <a:schemeClr val="bg1"/>
              </a:solidFill>
              <a:latin typeface="+mn-ea"/>
            </a:endParaRPr>
          </a:p>
        </p:txBody>
      </p:sp>
      <p:grpSp>
        <p:nvGrpSpPr>
          <p:cNvPr id="121" name="グループ化 120">
            <a:extLst>
              <a:ext uri="{FF2B5EF4-FFF2-40B4-BE49-F238E27FC236}">
                <a16:creationId xmlns:a16="http://schemas.microsoft.com/office/drawing/2014/main" id="{2624C423-6D0B-4E9E-AA83-D6123B0EAE0D}"/>
              </a:ext>
            </a:extLst>
          </p:cNvPr>
          <p:cNvGrpSpPr/>
          <p:nvPr/>
        </p:nvGrpSpPr>
        <p:grpSpPr>
          <a:xfrm>
            <a:off x="1039691" y="7280622"/>
            <a:ext cx="632166" cy="400110"/>
            <a:chOff x="1039691" y="7280622"/>
            <a:chExt cx="632166" cy="400110"/>
          </a:xfrm>
        </p:grpSpPr>
        <p:sp>
          <p:nvSpPr>
            <p:cNvPr id="122" name="四角形: 角を丸くする 121">
              <a:extLst>
                <a:ext uri="{FF2B5EF4-FFF2-40B4-BE49-F238E27FC236}">
                  <a16:creationId xmlns:a16="http://schemas.microsoft.com/office/drawing/2014/main" id="{CB4A07A2-15F3-4F8C-9EAC-47C2C71C2740}"/>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3" name="テキスト ボックス 122">
              <a:extLst>
                <a:ext uri="{FF2B5EF4-FFF2-40B4-BE49-F238E27FC236}">
                  <a16:creationId xmlns:a16="http://schemas.microsoft.com/office/drawing/2014/main" id="{CEDB806D-972D-48E4-9A45-4943DA093F0C}"/>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4" name="テキスト ボックス 123">
            <a:extLst>
              <a:ext uri="{FF2B5EF4-FFF2-40B4-BE49-F238E27FC236}">
                <a16:creationId xmlns:a16="http://schemas.microsoft.com/office/drawing/2014/main" id="{AC8DBB37-6FE7-4361-8BEA-49769E57D6D6}"/>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\3,200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\3,520)</a:t>
            </a:r>
          </a:p>
        </p:txBody>
      </p:sp>
      <p:sp>
        <p:nvSpPr>
          <p:cNvPr id="125" name="テキスト ボックス 124">
            <a:extLst>
              <a:ext uri="{FF2B5EF4-FFF2-40B4-BE49-F238E27FC236}">
                <a16:creationId xmlns:a16="http://schemas.microsoft.com/office/drawing/2014/main" id="{E7289B45-CE93-4465-A87A-FE1800760D97}"/>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3,520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1437</TotalTime>
  <Words>390</Words>
  <Application>Microsoft Office PowerPoint</Application>
  <PresentationFormat>ユーザー設定</PresentationFormat>
  <Paragraphs>52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91</cp:revision>
  <cp:lastPrinted>2023-09-14T05:13:24Z</cp:lastPrinted>
  <dcterms:created xsi:type="dcterms:W3CDTF">2021-10-01T15:02:20Z</dcterms:created>
  <dcterms:modified xsi:type="dcterms:W3CDTF">2023-09-24T16:09:36Z</dcterms:modified>
</cp:coreProperties>
</file>