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94" d="100"/>
          <a:sy n="94" d="100"/>
        </p:scale>
        <p:origin x="1422" y="66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09760" y="739725"/>
            <a:ext cx="2252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ヴィニコラ・バルターリ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キメラ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39416" y="947157"/>
            <a:ext cx="21000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50" b="1" dirty="0">
                <a:solidFill>
                  <a:schemeClr val="bg1"/>
                </a:solidFill>
                <a:latin typeface="+mn-ea"/>
              </a:rPr>
              <a:t>伝統的な手法と</a:t>
            </a:r>
            <a:endParaRPr kumimoji="1" lang="en-US" altLang="ja-JP" sz="9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50" b="1" dirty="0">
                <a:solidFill>
                  <a:schemeClr val="bg1"/>
                </a:solidFill>
                <a:latin typeface="+mn-ea"/>
              </a:rPr>
              <a:t>革新的なアプローチの融合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原産国：イタリア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/DOCG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キャンティ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生産者：ヴィニコラ・バルターリ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：ｻﾝｼﾞｮﾍﾞｰｾ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ｶﾅｲｵｰﾛ･ﾈｰﾛ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ﾁﾘｴｼﾞｮｰﾛ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サンジョヴェーゼ、カナイオーロ・ネロ、チリエジョーロをブレンド。伝統的な手法と革新的なアプローチを融合することで、まったく新しいワインのスタイルを生み出しています。</a:t>
            </a:r>
          </a:p>
          <a:p>
            <a:endParaRPr kumimoji="1" lang="ja-JP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66861" y="5294794"/>
            <a:ext cx="38810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伝統的な手法と革新的なアプローチの融合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11229E4-FB80-4CED-9D6A-A86EF4BE1376}"/>
              </a:ext>
            </a:extLst>
          </p:cNvPr>
          <p:cNvSpPr txBox="1"/>
          <p:nvPr/>
        </p:nvSpPr>
        <p:spPr>
          <a:xfrm>
            <a:off x="1083924" y="6516940"/>
            <a:ext cx="329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/DOCG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キャンティ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：ヴィニコラ・バルターリ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：ｻﾝｼﾞｮﾍﾞｰｾ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ｶﾅｲｵｰﾛ･ﾈｰﾛ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ﾁﾘｴｼﾞｮｰﾛ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：赤・辛口・ミディアムボディ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240406" y="2899734"/>
            <a:ext cx="2484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伝統的な手法と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革新的なアプローチの融合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103010" y="4914710"/>
            <a:ext cx="400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ヴィニコラ・バルターリ</a:t>
            </a:r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キメラ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356061" y="5284042"/>
            <a:ext cx="3905539" cy="264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伝統的な手法と革新的なアプローチの融合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14" y="239146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6113" y="2879430"/>
            <a:ext cx="24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伝統的な手法と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革新的なアプローチの融合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99498" y="3401219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/DOCG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キャンティ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：ヴィニコラ・バルターリ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：ｻﾝｼﾞｮﾍﾞｰｾ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ｶﾅｲｵｰﾛ･ﾈｰﾛ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ﾁﾘｴｼﾞｮｰﾛ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：赤・辛口・ミディアムボディ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85B478C-45E0-4E91-B888-937CD70C8D6F}"/>
              </a:ext>
            </a:extLst>
          </p:cNvPr>
          <p:cNvSpPr txBox="1"/>
          <p:nvPr/>
        </p:nvSpPr>
        <p:spPr>
          <a:xfrm>
            <a:off x="5989709" y="988947"/>
            <a:ext cx="21000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50" b="1" dirty="0">
                <a:solidFill>
                  <a:schemeClr val="bg1"/>
                </a:solidFill>
                <a:latin typeface="+mn-ea"/>
              </a:rPr>
              <a:t>伝統的な手法と</a:t>
            </a:r>
            <a:endParaRPr kumimoji="1" lang="en-US" altLang="ja-JP" sz="9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50" b="1" dirty="0">
                <a:solidFill>
                  <a:schemeClr val="bg1"/>
                </a:solidFill>
                <a:latin typeface="+mn-ea"/>
              </a:rPr>
              <a:t>革新的なアプローチの融合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99ED65A6-44EE-4A8E-A219-3162D99CEEE9}"/>
              </a:ext>
            </a:extLst>
          </p:cNvPr>
          <p:cNvSpPr txBox="1"/>
          <p:nvPr/>
        </p:nvSpPr>
        <p:spPr>
          <a:xfrm>
            <a:off x="6366487" y="5548409"/>
            <a:ext cx="40117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サンジョヴェーゼ、カナイオーロ・ネロ、チリエジョーロをブレンド。伝統的な手法と革新的なアプローチを融合することで、まったく新しいワインのスタイルを生み出しています。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5A93CFD5-1297-4598-B08C-CAAE02932DBA}"/>
              </a:ext>
            </a:extLst>
          </p:cNvPr>
          <p:cNvSpPr txBox="1"/>
          <p:nvPr/>
        </p:nvSpPr>
        <p:spPr>
          <a:xfrm>
            <a:off x="5951454" y="764026"/>
            <a:ext cx="22114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ヴィニコラ・バルターリ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キメラ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AA84974C-322B-41E2-A63C-1EF86543F9FC}"/>
              </a:ext>
            </a:extLst>
          </p:cNvPr>
          <p:cNvSpPr txBox="1"/>
          <p:nvPr/>
        </p:nvSpPr>
        <p:spPr>
          <a:xfrm>
            <a:off x="861392" y="2581407"/>
            <a:ext cx="30244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b="1" dirty="0">
                <a:solidFill>
                  <a:schemeClr val="bg1"/>
                </a:solidFill>
                <a:latin typeface="+mn-ea"/>
              </a:rPr>
              <a:t>ヴィニコラ・バルターリ</a:t>
            </a:r>
            <a:r>
              <a:rPr kumimoji="1" lang="en-US" altLang="ja-JP" sz="13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300" b="1" dirty="0">
                <a:solidFill>
                  <a:schemeClr val="bg1"/>
                </a:solidFill>
                <a:latin typeface="+mn-ea"/>
              </a:rPr>
              <a:t>キメラ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A31FEC0A-55D1-434F-B1AF-DEC3B6C6DB9F}"/>
              </a:ext>
            </a:extLst>
          </p:cNvPr>
          <p:cNvSpPr txBox="1"/>
          <p:nvPr/>
        </p:nvSpPr>
        <p:spPr>
          <a:xfrm>
            <a:off x="6193363" y="2560864"/>
            <a:ext cx="26904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b="1" dirty="0">
                <a:solidFill>
                  <a:schemeClr val="bg1"/>
                </a:solidFill>
                <a:latin typeface="+mn-ea"/>
              </a:rPr>
              <a:t>ヴィニコラ・バルターリ</a:t>
            </a:r>
            <a:r>
              <a:rPr kumimoji="1" lang="en-US" altLang="ja-JP" sz="13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300" b="1" dirty="0">
                <a:solidFill>
                  <a:schemeClr val="bg1"/>
                </a:solidFill>
                <a:latin typeface="+mn-ea"/>
              </a:rPr>
              <a:t>キメラ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3BBC01B-C237-4030-8177-A173398D187A}"/>
              </a:ext>
            </a:extLst>
          </p:cNvPr>
          <p:cNvSpPr txBox="1"/>
          <p:nvPr/>
        </p:nvSpPr>
        <p:spPr>
          <a:xfrm>
            <a:off x="6323809" y="4879503"/>
            <a:ext cx="424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ヴィニコラ・バルターリ</a:t>
            </a:r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キメラ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A32F0545-3574-4920-B313-30784D438982}"/>
              </a:ext>
            </a:extLst>
          </p:cNvPr>
          <p:cNvSpPr txBox="1"/>
          <p:nvPr/>
        </p:nvSpPr>
        <p:spPr>
          <a:xfrm>
            <a:off x="5998363" y="1384381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原産国：イタリア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/DOCG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キャンティ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生産者：ヴィニコラ・バルターリ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：ｻﾝｼﾞｮﾍﾞｰｾ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ｶﾅｲｵｰﾛ･ﾈｰﾛ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ﾁﾘｴｼﾞｮｰﾛ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00963E32-0A69-4061-89DD-26C77390BD1C}"/>
              </a:ext>
            </a:extLst>
          </p:cNvPr>
          <p:cNvSpPr txBox="1"/>
          <p:nvPr/>
        </p:nvSpPr>
        <p:spPr>
          <a:xfrm>
            <a:off x="6230587" y="3443568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/DOCG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キャンティ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：ヴィニコラ・バルターリ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：ｻﾝｼﾞｮﾍﾞｰｾ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ｶﾅｲｵｰﾛ･ﾈｰﾛ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ﾁﾘｴｼﾞｮｰﾛ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：赤・辛口・ミディアムボディ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D6C80310-3C7E-4055-B79E-DB0E9909B8F3}"/>
              </a:ext>
            </a:extLst>
          </p:cNvPr>
          <p:cNvSpPr txBox="1"/>
          <p:nvPr/>
        </p:nvSpPr>
        <p:spPr>
          <a:xfrm>
            <a:off x="6410186" y="6506255"/>
            <a:ext cx="329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/DOCG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キャンティ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：ヴィニコラ・バルターリ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：ｻﾝｼﾞｮﾍﾞｰｾ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ｶﾅｲｵｰﾛ･ﾈｰﾛ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ﾁﾘｴｼﾞｮｰﾛ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：赤・辛口・ミディアムボディ</a:t>
            </a: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6783719F-FB49-4C82-BEF5-053DB3C7580E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79" name="四角形: 角を丸くする 78">
              <a:extLst>
                <a:ext uri="{FF2B5EF4-FFF2-40B4-BE49-F238E27FC236}">
                  <a16:creationId xmlns:a16="http://schemas.microsoft.com/office/drawing/2014/main" id="{0CED758B-633B-4ADB-9E3B-170CA08D5F93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B5A28406-9281-48C4-85CA-D05352E5FEE5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D14159D6-0E36-407D-9B49-66EC310EAFE2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9" name="四角形: 角を丸くする 88">
              <a:extLst>
                <a:ext uri="{FF2B5EF4-FFF2-40B4-BE49-F238E27FC236}">
                  <a16:creationId xmlns:a16="http://schemas.microsoft.com/office/drawing/2014/main" id="{290ADAF2-CCA7-4FBE-A710-EF1BE133B061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7CFE0235-284E-439D-AC76-EC94C15A1F1B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56016415-588E-4751-BAED-DD11EF750940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03" name="四角形: 角を丸くする 102">
              <a:extLst>
                <a:ext uri="{FF2B5EF4-FFF2-40B4-BE49-F238E27FC236}">
                  <a16:creationId xmlns:a16="http://schemas.microsoft.com/office/drawing/2014/main" id="{5F5731F1-7407-4468-B42E-4CBDC38C79E8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CE22829E-4717-4246-BFD7-C2CA41F1CE10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A6EEB8BE-7982-4CE3-9E1C-92BB9C9CEF3F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FC3BF771-B5A5-42A1-998B-C72FACC7A950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3" name="四角形: 角を丸くする 112">
              <a:extLst>
                <a:ext uri="{FF2B5EF4-FFF2-40B4-BE49-F238E27FC236}">
                  <a16:creationId xmlns:a16="http://schemas.microsoft.com/office/drawing/2014/main" id="{93218C57-8543-4D86-AF51-8278F053D171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3A9A53F3-E931-4AAB-9E49-B43756CE8053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ED97402F-F518-4C58-ADC6-EB203B69F015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961F4722-ED38-44C0-B430-86F086B38F82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29F99B86-33DB-4278-9C1F-3EB2F22285BD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7A533D0C-BA38-4CD8-96CA-AF860E83D8BA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\2,400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\2,640)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62D35728-0EBE-4117-8DCC-3A21E408A9DB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359E2700-29BD-4073-84D7-BD3353D2211C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2F6A5ABE-95EE-4F84-B97E-A04092BC2048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0BC2F13E-5B18-4998-9F6E-BF43C523F5A7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\2,400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\2,640)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27C1360E-4627-4775-B1DC-7C489BA72845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2,640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" name="図 2" descr="複数のボトル&#10;&#10;自動的に生成された説明">
            <a:extLst>
              <a:ext uri="{FF2B5EF4-FFF2-40B4-BE49-F238E27FC236}">
                <a16:creationId xmlns:a16="http://schemas.microsoft.com/office/drawing/2014/main" id="{2462F375-DB3A-929B-2AEC-90BBA5022D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179" y="4940333"/>
            <a:ext cx="640368" cy="268954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6AA3035-7028-2F94-ABC2-B9C9F47BB4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519" y="4944798"/>
            <a:ext cx="646232" cy="269466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3F39B49-4A9B-C6D4-ED32-4BA1FADBC6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1295" y="2594983"/>
            <a:ext cx="443624" cy="184983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480ADFF-DE88-95B7-1E18-53B184620F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0" y="2574802"/>
            <a:ext cx="445047" cy="184724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CCD0F02-5040-5D1B-DB61-D6499C6CD2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4089" y="854840"/>
            <a:ext cx="314335" cy="130470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00B49FA-DC82-3F85-3337-B257E66904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466" y="794873"/>
            <a:ext cx="310923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1381</TotalTime>
  <Words>348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93</cp:revision>
  <cp:lastPrinted>2022-06-14T09:02:18Z</cp:lastPrinted>
  <dcterms:created xsi:type="dcterms:W3CDTF">2021-10-01T15:02:20Z</dcterms:created>
  <dcterms:modified xsi:type="dcterms:W3CDTF">2023-10-05T04:53:10Z</dcterms:modified>
</cp:coreProperties>
</file>