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7" r:id="rId2"/>
  </p:sldIdLst>
  <p:sldSz cx="10907713" cy="7775575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46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162B"/>
    <a:srgbClr val="000000"/>
    <a:srgbClr val="500A0E"/>
    <a:srgbClr val="440000"/>
    <a:srgbClr val="BCA7A8"/>
    <a:srgbClr val="8F3F63"/>
    <a:srgbClr val="9C3A4C"/>
    <a:srgbClr val="1002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28" autoAdjust="0"/>
    <p:restoredTop sz="93436" autoAdjust="0"/>
  </p:normalViewPr>
  <p:slideViewPr>
    <p:cSldViewPr snapToGrid="0" showGuides="1">
      <p:cViewPr>
        <p:scale>
          <a:sx n="120" d="100"/>
          <a:sy n="120" d="100"/>
        </p:scale>
        <p:origin x="528" y="-42"/>
      </p:cViewPr>
      <p:guideLst>
        <p:guide orient="horz" pos="2449"/>
        <p:guide pos="34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8745B7-0997-4672-9AB8-A968540C890D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0925" y="1243013"/>
            <a:ext cx="47053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921C12-2774-4F35-AFA4-2D0BCC23F4C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32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1050925" y="1243013"/>
            <a:ext cx="4705350" cy="33543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921C12-2774-4F35-AFA4-2D0BCC23F4C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616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8079" y="1272531"/>
            <a:ext cx="9271556" cy="2707052"/>
          </a:xfrm>
        </p:spPr>
        <p:txBody>
          <a:bodyPr anchor="b"/>
          <a:lstStyle>
            <a:lvl1pPr algn="ctr"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3464" y="4083977"/>
            <a:ext cx="8180785" cy="1877297"/>
          </a:xfrm>
        </p:spPr>
        <p:txBody>
          <a:bodyPr/>
          <a:lstStyle>
            <a:lvl1pPr marL="0" indent="0" algn="ctr">
              <a:buNone/>
              <a:defRPr sz="2721"/>
            </a:lvl1pPr>
            <a:lvl2pPr marL="518373" indent="0" algn="ctr">
              <a:buNone/>
              <a:defRPr sz="2268"/>
            </a:lvl2pPr>
            <a:lvl3pPr marL="1036747" indent="0" algn="ctr">
              <a:buNone/>
              <a:defRPr sz="2041"/>
            </a:lvl3pPr>
            <a:lvl4pPr marL="1555120" indent="0" algn="ctr">
              <a:buNone/>
              <a:defRPr sz="1814"/>
            </a:lvl4pPr>
            <a:lvl5pPr marL="2073493" indent="0" algn="ctr">
              <a:buNone/>
              <a:defRPr sz="1814"/>
            </a:lvl5pPr>
            <a:lvl6pPr marL="2591867" indent="0" algn="ctr">
              <a:buNone/>
              <a:defRPr sz="1814"/>
            </a:lvl6pPr>
            <a:lvl7pPr marL="3110240" indent="0" algn="ctr">
              <a:buNone/>
              <a:defRPr sz="1814"/>
            </a:lvl7pPr>
            <a:lvl8pPr marL="3628614" indent="0" algn="ctr">
              <a:buNone/>
              <a:defRPr sz="1814"/>
            </a:lvl8pPr>
            <a:lvl9pPr marL="4146987" indent="0" algn="ctr">
              <a:buNone/>
              <a:defRPr sz="1814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444987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618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5833" y="413978"/>
            <a:ext cx="2351976" cy="658944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9906" y="413978"/>
            <a:ext cx="6919580" cy="658944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41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83217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225" y="1938496"/>
            <a:ext cx="9407902" cy="3234423"/>
          </a:xfrm>
        </p:spPr>
        <p:txBody>
          <a:bodyPr anchor="b"/>
          <a:lstStyle>
            <a:lvl1pPr>
              <a:defRPr sz="680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4225" y="5203518"/>
            <a:ext cx="9407902" cy="1700906"/>
          </a:xfrm>
        </p:spPr>
        <p:txBody>
          <a:bodyPr/>
          <a:lstStyle>
            <a:lvl1pPr marL="0" indent="0">
              <a:buNone/>
              <a:defRPr sz="2721">
                <a:solidFill>
                  <a:schemeClr val="tx1"/>
                </a:solidFill>
              </a:defRPr>
            </a:lvl1pPr>
            <a:lvl2pPr marL="518373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2pPr>
            <a:lvl3pPr marL="1036747" indent="0">
              <a:buNone/>
              <a:defRPr sz="2041">
                <a:solidFill>
                  <a:schemeClr val="tx1">
                    <a:tint val="75000"/>
                  </a:schemeClr>
                </a:solidFill>
              </a:defRPr>
            </a:lvl3pPr>
            <a:lvl4pPr marL="155512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4pPr>
            <a:lvl5pPr marL="2073493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5pPr>
            <a:lvl6pPr marL="259186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6pPr>
            <a:lvl7pPr marL="3110240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7pPr>
            <a:lvl8pPr marL="3628614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8pPr>
            <a:lvl9pPr marL="4146987" indent="0">
              <a:buNone/>
              <a:defRPr sz="181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1479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905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2030" y="2069887"/>
            <a:ext cx="4635778" cy="4933531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8139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413979"/>
            <a:ext cx="9407902" cy="1502918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1327" y="1906097"/>
            <a:ext cx="4614473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1327" y="2840245"/>
            <a:ext cx="4614473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22030" y="1906097"/>
            <a:ext cx="4637199" cy="934148"/>
          </a:xfrm>
        </p:spPr>
        <p:txBody>
          <a:bodyPr anchor="b"/>
          <a:lstStyle>
            <a:lvl1pPr marL="0" indent="0">
              <a:buNone/>
              <a:defRPr sz="2721" b="1"/>
            </a:lvl1pPr>
            <a:lvl2pPr marL="518373" indent="0">
              <a:buNone/>
              <a:defRPr sz="2268" b="1"/>
            </a:lvl2pPr>
            <a:lvl3pPr marL="1036747" indent="0">
              <a:buNone/>
              <a:defRPr sz="2041" b="1"/>
            </a:lvl3pPr>
            <a:lvl4pPr marL="1555120" indent="0">
              <a:buNone/>
              <a:defRPr sz="1814" b="1"/>
            </a:lvl4pPr>
            <a:lvl5pPr marL="2073493" indent="0">
              <a:buNone/>
              <a:defRPr sz="1814" b="1"/>
            </a:lvl5pPr>
            <a:lvl6pPr marL="2591867" indent="0">
              <a:buNone/>
              <a:defRPr sz="1814" b="1"/>
            </a:lvl6pPr>
            <a:lvl7pPr marL="3110240" indent="0">
              <a:buNone/>
              <a:defRPr sz="1814" b="1"/>
            </a:lvl7pPr>
            <a:lvl8pPr marL="3628614" indent="0">
              <a:buNone/>
              <a:defRPr sz="1814" b="1"/>
            </a:lvl8pPr>
            <a:lvl9pPr marL="4146987" indent="0">
              <a:buNone/>
              <a:defRPr sz="1814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22030" y="2840245"/>
            <a:ext cx="4637199" cy="4177572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692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4873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9236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7199" y="1119540"/>
            <a:ext cx="5522030" cy="5525698"/>
          </a:xfrm>
        </p:spPr>
        <p:txBody>
          <a:bodyPr/>
          <a:lstStyle>
            <a:lvl1pPr>
              <a:defRPr sz="3628"/>
            </a:lvl1pPr>
            <a:lvl2pPr>
              <a:defRPr sz="3175"/>
            </a:lvl2pPr>
            <a:lvl3pPr>
              <a:defRPr sz="2721"/>
            </a:lvl3pPr>
            <a:lvl4pPr>
              <a:defRPr sz="2268"/>
            </a:lvl4pPr>
            <a:lvl5pPr>
              <a:defRPr sz="2268"/>
            </a:lvl5pPr>
            <a:lvl6pPr>
              <a:defRPr sz="2268"/>
            </a:lvl6pPr>
            <a:lvl7pPr>
              <a:defRPr sz="2268"/>
            </a:lvl7pPr>
            <a:lvl8pPr>
              <a:defRPr sz="2268"/>
            </a:lvl8pPr>
            <a:lvl9pPr>
              <a:defRPr sz="2268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938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326" y="518372"/>
            <a:ext cx="3518021" cy="1814301"/>
          </a:xfrm>
        </p:spPr>
        <p:txBody>
          <a:bodyPr anchor="b"/>
          <a:lstStyle>
            <a:lvl1pPr>
              <a:defRPr sz="362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37199" y="1119540"/>
            <a:ext cx="5522030" cy="5525698"/>
          </a:xfrm>
        </p:spPr>
        <p:txBody>
          <a:bodyPr anchor="t"/>
          <a:lstStyle>
            <a:lvl1pPr marL="0" indent="0">
              <a:buNone/>
              <a:defRPr sz="3628"/>
            </a:lvl1pPr>
            <a:lvl2pPr marL="518373" indent="0">
              <a:buNone/>
              <a:defRPr sz="3175"/>
            </a:lvl2pPr>
            <a:lvl3pPr marL="1036747" indent="0">
              <a:buNone/>
              <a:defRPr sz="2721"/>
            </a:lvl3pPr>
            <a:lvl4pPr marL="1555120" indent="0">
              <a:buNone/>
              <a:defRPr sz="2268"/>
            </a:lvl4pPr>
            <a:lvl5pPr marL="2073493" indent="0">
              <a:buNone/>
              <a:defRPr sz="2268"/>
            </a:lvl5pPr>
            <a:lvl6pPr marL="2591867" indent="0">
              <a:buNone/>
              <a:defRPr sz="2268"/>
            </a:lvl6pPr>
            <a:lvl7pPr marL="3110240" indent="0">
              <a:buNone/>
              <a:defRPr sz="2268"/>
            </a:lvl7pPr>
            <a:lvl8pPr marL="3628614" indent="0">
              <a:buNone/>
              <a:defRPr sz="2268"/>
            </a:lvl8pPr>
            <a:lvl9pPr marL="4146987" indent="0">
              <a:buNone/>
              <a:defRPr sz="2268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326" y="2332673"/>
            <a:ext cx="3518021" cy="4321564"/>
          </a:xfrm>
        </p:spPr>
        <p:txBody>
          <a:bodyPr/>
          <a:lstStyle>
            <a:lvl1pPr marL="0" indent="0">
              <a:buNone/>
              <a:defRPr sz="1814"/>
            </a:lvl1pPr>
            <a:lvl2pPr marL="518373" indent="0">
              <a:buNone/>
              <a:defRPr sz="1587"/>
            </a:lvl2pPr>
            <a:lvl3pPr marL="1036747" indent="0">
              <a:buNone/>
              <a:defRPr sz="1361"/>
            </a:lvl3pPr>
            <a:lvl4pPr marL="1555120" indent="0">
              <a:buNone/>
              <a:defRPr sz="1134"/>
            </a:lvl4pPr>
            <a:lvl5pPr marL="2073493" indent="0">
              <a:buNone/>
              <a:defRPr sz="1134"/>
            </a:lvl5pPr>
            <a:lvl6pPr marL="2591867" indent="0">
              <a:buNone/>
              <a:defRPr sz="1134"/>
            </a:lvl6pPr>
            <a:lvl7pPr marL="3110240" indent="0">
              <a:buNone/>
              <a:defRPr sz="1134"/>
            </a:lvl7pPr>
            <a:lvl8pPr marL="3628614" indent="0">
              <a:buNone/>
              <a:defRPr sz="1134"/>
            </a:lvl8pPr>
            <a:lvl9pPr marL="4146987" indent="0">
              <a:buNone/>
              <a:defRPr sz="1134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4560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9906" y="413979"/>
            <a:ext cx="9407902" cy="15029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9906" y="2069887"/>
            <a:ext cx="9407902" cy="4933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9905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B1C7BE-8019-43D9-B368-3FDAAFBDBBB5}" type="datetimeFigureOut">
              <a:rPr kumimoji="1" lang="ja-JP" altLang="en-US" smtClean="0"/>
              <a:t>2023/10/5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13180" y="7206808"/>
            <a:ext cx="3681353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03573" y="7206808"/>
            <a:ext cx="2454235" cy="413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01A29-2416-4472-841D-F8B4443FF9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8409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36747" rtl="0" eaLnBrk="1" latinLnBrk="0" hangingPunct="1">
        <a:lnSpc>
          <a:spcPct val="90000"/>
        </a:lnSpc>
        <a:spcBef>
          <a:spcPct val="0"/>
        </a:spcBef>
        <a:buNone/>
        <a:defRPr kumimoji="1" sz="49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187" indent="-259187" algn="l" defTabSz="1036747" rtl="0" eaLnBrk="1" latinLnBrk="0" hangingPunct="1">
        <a:lnSpc>
          <a:spcPct val="90000"/>
        </a:lnSpc>
        <a:spcBef>
          <a:spcPts val="1134"/>
        </a:spcBef>
        <a:buFont typeface="Arial" panose="020B0604020202020204" pitchFamily="34" charset="0"/>
        <a:buChar char="•"/>
        <a:defRPr kumimoji="1" sz="3175" kern="1200">
          <a:solidFill>
            <a:schemeClr val="tx1"/>
          </a:solidFill>
          <a:latin typeface="+mn-lt"/>
          <a:ea typeface="+mn-ea"/>
          <a:cs typeface="+mn-cs"/>
        </a:defRPr>
      </a:lvl1pPr>
      <a:lvl2pPr marL="77756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72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3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81430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33268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851053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369427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887800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406174" indent="-259187" algn="l" defTabSz="1036747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1pPr>
      <a:lvl2pPr marL="51837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2pPr>
      <a:lvl3pPr marL="103674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3pPr>
      <a:lvl4pPr marL="155512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4pPr>
      <a:lvl5pPr marL="2073493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5pPr>
      <a:lvl6pPr marL="259186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6pPr>
      <a:lvl7pPr marL="3110240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7pPr>
      <a:lvl8pPr marL="3628614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8pPr>
      <a:lvl9pPr marL="4146987" algn="l" defTabSz="1036747" rtl="0" eaLnBrk="1" latinLnBrk="0" hangingPunct="1">
        <a:defRPr kumimoji="1" sz="204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図 63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1B0F02A-424A-4D6E-899B-B26FA90C4B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240708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3" name="図 2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D0204FA-5FEC-4A30-8A2E-F07FE04C0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447" y="664465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16BF3C69-291F-4D48-89EA-9E5AC0792C6C}"/>
              </a:ext>
            </a:extLst>
          </p:cNvPr>
          <p:cNvSpPr/>
          <p:nvPr/>
        </p:nvSpPr>
        <p:spPr>
          <a:xfrm>
            <a:off x="267786" y="4704335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21" name="図 2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FD66B37C-68C8-4DFA-B400-09864E0DD9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073" y="4704663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5299F615-C5C7-4C79-93E4-13C32E59FF9F}"/>
              </a:ext>
            </a:extLst>
          </p:cNvPr>
          <p:cNvSpPr txBox="1"/>
          <p:nvPr/>
        </p:nvSpPr>
        <p:spPr>
          <a:xfrm>
            <a:off x="720403" y="731899"/>
            <a:ext cx="187742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エルボリ・トレッビアーノ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8ABE9D6-FC4D-4335-8765-B64EA49DA283}"/>
              </a:ext>
            </a:extLst>
          </p:cNvPr>
          <p:cNvSpPr txBox="1"/>
          <p:nvPr/>
        </p:nvSpPr>
        <p:spPr>
          <a:xfrm>
            <a:off x="684034" y="952044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オーク樽での熟成が印象的、</a:t>
            </a:r>
            <a:endParaRPr kumimoji="1" lang="en-US" altLang="ja-JP" sz="10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黄金色の美しい輝きを持つワイン</a:t>
            </a: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0CAF158D-104B-4A5F-BCF9-A3C7797ABF3C}"/>
              </a:ext>
            </a:extLst>
          </p:cNvPr>
          <p:cNvSpPr txBox="1"/>
          <p:nvPr/>
        </p:nvSpPr>
        <p:spPr>
          <a:xfrm>
            <a:off x="646359" y="1350797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生産者：テヌータ・サン・ヤコポ</a:t>
            </a:r>
            <a:endParaRPr kumimoji="1" lang="en-US" altLang="ja-JP" sz="8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：トレッビアーノ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0EC50E4F-DF45-4D08-A237-7635DA85A2EB}"/>
              </a:ext>
            </a:extLst>
          </p:cNvPr>
          <p:cNvCxnSpPr>
            <a:cxnSpLocks/>
          </p:cNvCxnSpPr>
          <p:nvPr/>
        </p:nvCxnSpPr>
        <p:spPr>
          <a:xfrm>
            <a:off x="674638" y="1324000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B7221AE6-6356-4A60-A415-4E1C44915E8C}"/>
              </a:ext>
            </a:extLst>
          </p:cNvPr>
          <p:cNvSpPr txBox="1"/>
          <p:nvPr/>
        </p:nvSpPr>
        <p:spPr>
          <a:xfrm>
            <a:off x="1096336" y="5575727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スティールタンクで醸造しオーク樽で約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年間熟成、黄金色の美しい輝きを持つワイン。アロマは中程度の強さで、洋ナシのニュアンスが魅力的。さっぱりした魚介料理・野菜料理となら何でも合わせられ、オリーブオイルを使った料理や和食と好相性。お刺身なら、醤油に少しレモンを絞ると◎。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07774A64-6E86-4CCE-A1BF-DAD49DC28686}"/>
              </a:ext>
            </a:extLst>
          </p:cNvPr>
          <p:cNvSpPr txBox="1"/>
          <p:nvPr/>
        </p:nvSpPr>
        <p:spPr>
          <a:xfrm>
            <a:off x="1042541" y="5283962"/>
            <a:ext cx="413330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オーク樽での熟成が印象的、黄金色の美しい輝きを持つワイン</a:t>
            </a:r>
          </a:p>
        </p:txBody>
      </p: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3D1A2442-A4DE-44C0-905F-D305EA6DCA59}"/>
              </a:ext>
            </a:extLst>
          </p:cNvPr>
          <p:cNvCxnSpPr>
            <a:cxnSpLocks/>
          </p:cNvCxnSpPr>
          <p:nvPr/>
        </p:nvCxnSpPr>
        <p:spPr>
          <a:xfrm>
            <a:off x="1096338" y="5562164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テキスト ボックス 36">
            <a:extLst>
              <a:ext uri="{FF2B5EF4-FFF2-40B4-BE49-F238E27FC236}">
                <a16:creationId xmlns:a16="http://schemas.microsoft.com/office/drawing/2014/main" id="{311229E4-FB80-4CED-9D6A-A86EF4BE1376}"/>
              </a:ext>
            </a:extLst>
          </p:cNvPr>
          <p:cNvSpPr txBox="1"/>
          <p:nvPr/>
        </p:nvSpPr>
        <p:spPr>
          <a:xfrm>
            <a:off x="1083924" y="6516940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：トレッビアーノ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F31F81AC-7686-4FAE-BC92-2236A713A276}"/>
              </a:ext>
            </a:extLst>
          </p:cNvPr>
          <p:cNvCxnSpPr>
            <a:cxnSpLocks/>
          </p:cNvCxnSpPr>
          <p:nvPr/>
        </p:nvCxnSpPr>
        <p:spPr>
          <a:xfrm>
            <a:off x="1096338" y="6437768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A6FAAEEE-F07B-4D48-8C84-6398324F1898}"/>
              </a:ext>
            </a:extLst>
          </p:cNvPr>
          <p:cNvSpPr txBox="1"/>
          <p:nvPr/>
        </p:nvSpPr>
        <p:spPr>
          <a:xfrm>
            <a:off x="6210702" y="2898006"/>
            <a:ext cx="25271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オーク樽での熟成が印象的、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黄金色の美しい輝きを持つワイン</a:t>
            </a:r>
          </a:p>
        </p:txBody>
      </p: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D072D629-508C-424F-8080-62CEE613C503}"/>
              </a:ext>
            </a:extLst>
          </p:cNvPr>
          <p:cNvCxnSpPr>
            <a:cxnSpLocks/>
          </p:cNvCxnSpPr>
          <p:nvPr/>
        </p:nvCxnSpPr>
        <p:spPr>
          <a:xfrm>
            <a:off x="6231836" y="3346243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テキスト ボックス 74">
            <a:extLst>
              <a:ext uri="{FF2B5EF4-FFF2-40B4-BE49-F238E27FC236}">
                <a16:creationId xmlns:a16="http://schemas.microsoft.com/office/drawing/2014/main" id="{B4357CCD-B446-407A-8106-729B373CF02D}"/>
              </a:ext>
            </a:extLst>
          </p:cNvPr>
          <p:cNvSpPr txBox="1"/>
          <p:nvPr/>
        </p:nvSpPr>
        <p:spPr>
          <a:xfrm>
            <a:off x="1501635" y="4900111"/>
            <a:ext cx="30078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エルボリ・トレッビアーノ</a:t>
            </a:r>
          </a:p>
        </p:txBody>
      </p:sp>
      <p:sp>
        <p:nvSpPr>
          <p:cNvPr id="92" name="正方形/長方形 91">
            <a:extLst>
              <a:ext uri="{FF2B5EF4-FFF2-40B4-BE49-F238E27FC236}">
                <a16:creationId xmlns:a16="http://schemas.microsoft.com/office/drawing/2014/main" id="{BE7D20EF-9EE9-4A25-A3A4-46986C47272F}"/>
              </a:ext>
            </a:extLst>
          </p:cNvPr>
          <p:cNvSpPr/>
          <p:nvPr/>
        </p:nvSpPr>
        <p:spPr>
          <a:xfrm>
            <a:off x="5591498" y="4704007"/>
            <a:ext cx="5050143" cy="3030086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525"/>
          </a:p>
        </p:txBody>
      </p:sp>
      <p:pic>
        <p:nvPicPr>
          <p:cNvPr id="93" name="図 92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85F5142F-32B7-4C30-B57A-E10E0F352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4704335"/>
            <a:ext cx="5050142" cy="30300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96" name="テキスト ボックス 95">
            <a:extLst>
              <a:ext uri="{FF2B5EF4-FFF2-40B4-BE49-F238E27FC236}">
                <a16:creationId xmlns:a16="http://schemas.microsoft.com/office/drawing/2014/main" id="{4499C317-C011-4455-9585-EFD6B617E1E0}"/>
              </a:ext>
            </a:extLst>
          </p:cNvPr>
          <p:cNvSpPr txBox="1"/>
          <p:nvPr/>
        </p:nvSpPr>
        <p:spPr>
          <a:xfrm>
            <a:off x="6358944" y="5286635"/>
            <a:ext cx="41339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オーク樽での熟成が印象的、黄金色の美しい輝きを持つワイン</a:t>
            </a:r>
          </a:p>
        </p:txBody>
      </p: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82C9AB9D-7B3F-4D19-93B2-2D790C7748FF}"/>
              </a:ext>
            </a:extLst>
          </p:cNvPr>
          <p:cNvCxnSpPr>
            <a:cxnSpLocks/>
          </p:cNvCxnSpPr>
          <p:nvPr/>
        </p:nvCxnSpPr>
        <p:spPr>
          <a:xfrm>
            <a:off x="6420050" y="5561836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直線コネクタ 98">
            <a:extLst>
              <a:ext uri="{FF2B5EF4-FFF2-40B4-BE49-F238E27FC236}">
                <a16:creationId xmlns:a16="http://schemas.microsoft.com/office/drawing/2014/main" id="{C034C689-8E5A-4E60-8D9C-B70DD798254F}"/>
              </a:ext>
            </a:extLst>
          </p:cNvPr>
          <p:cNvCxnSpPr>
            <a:cxnSpLocks/>
          </p:cNvCxnSpPr>
          <p:nvPr/>
        </p:nvCxnSpPr>
        <p:spPr>
          <a:xfrm>
            <a:off x="6420050" y="6437440"/>
            <a:ext cx="401174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テキスト ボックス 104">
            <a:extLst>
              <a:ext uri="{FF2B5EF4-FFF2-40B4-BE49-F238E27FC236}">
                <a16:creationId xmlns:a16="http://schemas.microsoft.com/office/drawing/2014/main" id="{BF597B99-1C7D-4332-A5CB-D2AE6E85537D}"/>
              </a:ext>
            </a:extLst>
          </p:cNvPr>
          <p:cNvSpPr txBox="1"/>
          <p:nvPr/>
        </p:nvSpPr>
        <p:spPr>
          <a:xfrm>
            <a:off x="151427" y="196722"/>
            <a:ext cx="1824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ea typeface="游明朝" panose="02020400000000000000" pitchFamily="18" charset="-128"/>
              </a:rPr>
              <a:t>■</a:t>
            </a:r>
            <a:r>
              <a:rPr kumimoji="1" lang="en-US" altLang="ja-JP" dirty="0">
                <a:ea typeface="游明朝" panose="02020400000000000000" pitchFamily="18" charset="-128"/>
              </a:rPr>
              <a:t>PRICE CARD</a:t>
            </a:r>
            <a:endParaRPr kumimoji="1" lang="ja-JP" altLang="en-US" dirty="0">
              <a:ea typeface="游明朝" panose="02020400000000000000" pitchFamily="18" charset="-128"/>
            </a:endParaRPr>
          </a:p>
        </p:txBody>
      </p:sp>
      <p:pic>
        <p:nvPicPr>
          <p:cNvPr id="51" name="図 50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3333404C-FDE0-41EE-A888-F494C6DE7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814" y="2391469"/>
            <a:ext cx="3535100" cy="212106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22202E4F-5895-4119-B0E1-33ED3C45C353}"/>
              </a:ext>
            </a:extLst>
          </p:cNvPr>
          <p:cNvSpPr txBox="1"/>
          <p:nvPr/>
        </p:nvSpPr>
        <p:spPr>
          <a:xfrm>
            <a:off x="904058" y="2874948"/>
            <a:ext cx="26521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オーク樽での熟成が印象的、</a:t>
            </a:r>
            <a:endParaRPr kumimoji="1" lang="en-US" altLang="ja-JP" sz="1200" b="1" dirty="0">
              <a:solidFill>
                <a:schemeClr val="bg1"/>
              </a:solidFill>
              <a:latin typeface="+mn-ea"/>
            </a:endParaRPr>
          </a:p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黄金色の美しい輝きを持つワイン</a:t>
            </a:r>
          </a:p>
        </p:txBody>
      </p:sp>
      <p:sp>
        <p:nvSpPr>
          <p:cNvPr id="56" name="テキスト ボックス 55">
            <a:extLst>
              <a:ext uri="{FF2B5EF4-FFF2-40B4-BE49-F238E27FC236}">
                <a16:creationId xmlns:a16="http://schemas.microsoft.com/office/drawing/2014/main" id="{55D5600E-3FBA-477E-980B-7ED18E1B1DD3}"/>
              </a:ext>
            </a:extLst>
          </p:cNvPr>
          <p:cNvSpPr txBox="1"/>
          <p:nvPr/>
        </p:nvSpPr>
        <p:spPr>
          <a:xfrm>
            <a:off x="899498" y="3401219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：トレッビアーノ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cxnSp>
        <p:nvCxnSpPr>
          <p:cNvPr id="57" name="直線コネクタ 56">
            <a:extLst>
              <a:ext uri="{FF2B5EF4-FFF2-40B4-BE49-F238E27FC236}">
                <a16:creationId xmlns:a16="http://schemas.microsoft.com/office/drawing/2014/main" id="{5BAFEDF1-4BC4-40B4-910B-2D9B1FCED67B}"/>
              </a:ext>
            </a:extLst>
          </p:cNvPr>
          <p:cNvCxnSpPr>
            <a:cxnSpLocks/>
          </p:cNvCxnSpPr>
          <p:nvPr/>
        </p:nvCxnSpPr>
        <p:spPr>
          <a:xfrm>
            <a:off x="899498" y="3320264"/>
            <a:ext cx="248487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図 59" descr="背景パターン&#10;&#10;低い精度で自動的に生成された説明">
            <a:extLst>
              <a:ext uri="{FF2B5EF4-FFF2-40B4-BE49-F238E27FC236}">
                <a16:creationId xmlns:a16="http://schemas.microsoft.com/office/drawing/2014/main" id="{24B2E7EA-970C-4650-8634-E599B18C58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785" y="698257"/>
            <a:ext cx="2520000" cy="151200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285B478C-45E0-4E91-B888-937CD70C8D6F}"/>
              </a:ext>
            </a:extLst>
          </p:cNvPr>
          <p:cNvSpPr txBox="1"/>
          <p:nvPr/>
        </p:nvSpPr>
        <p:spPr>
          <a:xfrm>
            <a:off x="5958075" y="992289"/>
            <a:ext cx="2100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オーク樽での熟成が印象的、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黄金色の美しい輝きを持つワイン</a:t>
            </a:r>
          </a:p>
        </p:txBody>
      </p:sp>
      <p:cxnSp>
        <p:nvCxnSpPr>
          <p:cNvPr id="80" name="直線コネクタ 79">
            <a:extLst>
              <a:ext uri="{FF2B5EF4-FFF2-40B4-BE49-F238E27FC236}">
                <a16:creationId xmlns:a16="http://schemas.microsoft.com/office/drawing/2014/main" id="{45075B9D-4D48-49F5-B269-3B4A7D48236B}"/>
              </a:ext>
            </a:extLst>
          </p:cNvPr>
          <p:cNvCxnSpPr>
            <a:cxnSpLocks/>
          </p:cNvCxnSpPr>
          <p:nvPr/>
        </p:nvCxnSpPr>
        <p:spPr>
          <a:xfrm>
            <a:off x="6006976" y="1357792"/>
            <a:ext cx="199358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テキスト ボックス 114">
            <a:extLst>
              <a:ext uri="{FF2B5EF4-FFF2-40B4-BE49-F238E27FC236}">
                <a16:creationId xmlns:a16="http://schemas.microsoft.com/office/drawing/2014/main" id="{99ED65A6-44EE-4A8E-A219-3162D99CEEE9}"/>
              </a:ext>
            </a:extLst>
          </p:cNvPr>
          <p:cNvSpPr txBox="1"/>
          <p:nvPr/>
        </p:nvSpPr>
        <p:spPr>
          <a:xfrm>
            <a:off x="6366487" y="5548409"/>
            <a:ext cx="4011745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スティールタンクで醸造しオーク樽で約</a:t>
            </a:r>
            <a:r>
              <a:rPr kumimoji="1" lang="en-US" altLang="ja-JP" sz="1050" dirty="0">
                <a:solidFill>
                  <a:schemeClr val="bg1"/>
                </a:solidFill>
                <a:latin typeface="+mn-ea"/>
              </a:rPr>
              <a:t>1</a:t>
            </a:r>
            <a:r>
              <a:rPr kumimoji="1" lang="ja-JP" altLang="en-US" sz="1050" dirty="0">
                <a:solidFill>
                  <a:schemeClr val="bg1"/>
                </a:solidFill>
                <a:latin typeface="+mn-ea"/>
              </a:rPr>
              <a:t>年間熟成、黄金色の美しい輝きを持つワイン。アロマは中程度の強さで、洋ナシのニュアンスが魅力的。さっぱりした魚介料理・野菜料理となら何でも合わせられ、オリーブオイルを使った料理や和食と好相性。お刺身なら、醤油に少しレモンを絞ると◎。</a:t>
            </a:r>
          </a:p>
        </p:txBody>
      </p:sp>
      <p:sp>
        <p:nvSpPr>
          <p:cNvPr id="116" name="テキスト ボックス 115">
            <a:extLst>
              <a:ext uri="{FF2B5EF4-FFF2-40B4-BE49-F238E27FC236}">
                <a16:creationId xmlns:a16="http://schemas.microsoft.com/office/drawing/2014/main" id="{5A93CFD5-1297-4598-B08C-CAAE02932DBA}"/>
              </a:ext>
            </a:extLst>
          </p:cNvPr>
          <p:cNvSpPr txBox="1"/>
          <p:nvPr/>
        </p:nvSpPr>
        <p:spPr>
          <a:xfrm>
            <a:off x="6015767" y="798870"/>
            <a:ext cx="22114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エルボリ・トレッビアーノ</a:t>
            </a:r>
          </a:p>
        </p:txBody>
      </p:sp>
      <p:sp>
        <p:nvSpPr>
          <p:cNvPr id="117" name="テキスト ボックス 116">
            <a:extLst>
              <a:ext uri="{FF2B5EF4-FFF2-40B4-BE49-F238E27FC236}">
                <a16:creationId xmlns:a16="http://schemas.microsoft.com/office/drawing/2014/main" id="{AA84974C-322B-41E2-A63C-1EF86543F9FC}"/>
              </a:ext>
            </a:extLst>
          </p:cNvPr>
          <p:cNvSpPr txBox="1"/>
          <p:nvPr/>
        </p:nvSpPr>
        <p:spPr>
          <a:xfrm>
            <a:off x="1077533" y="2536770"/>
            <a:ext cx="2367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エルボリ・トレッビアーノ</a:t>
            </a:r>
          </a:p>
        </p:txBody>
      </p:sp>
      <p:sp>
        <p:nvSpPr>
          <p:cNvPr id="119" name="テキスト ボックス 118">
            <a:extLst>
              <a:ext uri="{FF2B5EF4-FFF2-40B4-BE49-F238E27FC236}">
                <a16:creationId xmlns:a16="http://schemas.microsoft.com/office/drawing/2014/main" id="{A31FEC0A-55D1-434F-B1AF-DEC3B6C6DB9F}"/>
              </a:ext>
            </a:extLst>
          </p:cNvPr>
          <p:cNvSpPr txBox="1"/>
          <p:nvPr/>
        </p:nvSpPr>
        <p:spPr>
          <a:xfrm>
            <a:off x="6420048" y="2557647"/>
            <a:ext cx="23191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200" b="1" dirty="0">
                <a:solidFill>
                  <a:schemeClr val="bg1"/>
                </a:solidFill>
                <a:latin typeface="+mn-ea"/>
              </a:rPr>
              <a:t>エルボリ・トレッビアーノ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63BBC01B-C237-4030-8177-A173398D187A}"/>
              </a:ext>
            </a:extLst>
          </p:cNvPr>
          <p:cNvSpPr txBox="1"/>
          <p:nvPr/>
        </p:nvSpPr>
        <p:spPr>
          <a:xfrm>
            <a:off x="6790847" y="4880896"/>
            <a:ext cx="30822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エルボリ・トレッビアーノ</a:t>
            </a: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A32F0545-3574-4920-B313-30784D438982}"/>
              </a:ext>
            </a:extLst>
          </p:cNvPr>
          <p:cNvSpPr txBox="1"/>
          <p:nvPr/>
        </p:nvSpPr>
        <p:spPr>
          <a:xfrm>
            <a:off x="5998363" y="1384381"/>
            <a:ext cx="2181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原産国：イタリア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生産者：テヌータ・サン・ヤコポ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品種　：トレッビアーノ</a:t>
            </a:r>
            <a:r>
              <a:rPr kumimoji="1" lang="en-US" altLang="ja-JP" sz="8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800" b="1" dirty="0">
                <a:solidFill>
                  <a:schemeClr val="bg1"/>
                </a:solidFill>
                <a:latin typeface="+mn-ea"/>
              </a:rPr>
              <a:t>味わい：白・辛口・フルボディ</a:t>
            </a:r>
          </a:p>
        </p:txBody>
      </p:sp>
      <p:sp>
        <p:nvSpPr>
          <p:cNvPr id="98" name="テキスト ボックス 97">
            <a:extLst>
              <a:ext uri="{FF2B5EF4-FFF2-40B4-BE49-F238E27FC236}">
                <a16:creationId xmlns:a16="http://schemas.microsoft.com/office/drawing/2014/main" id="{00963E32-0A69-4061-89DD-26C77390BD1C}"/>
              </a:ext>
            </a:extLst>
          </p:cNvPr>
          <p:cNvSpPr txBox="1"/>
          <p:nvPr/>
        </p:nvSpPr>
        <p:spPr>
          <a:xfrm>
            <a:off x="6230587" y="3443568"/>
            <a:ext cx="2824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品種　　：トレッビアーノ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sp>
        <p:nvSpPr>
          <p:cNvPr id="101" name="テキスト ボックス 100">
            <a:extLst>
              <a:ext uri="{FF2B5EF4-FFF2-40B4-BE49-F238E27FC236}">
                <a16:creationId xmlns:a16="http://schemas.microsoft.com/office/drawing/2014/main" id="{D6C80310-3C7E-4055-B79E-DB0E9909B8F3}"/>
              </a:ext>
            </a:extLst>
          </p:cNvPr>
          <p:cNvSpPr txBox="1"/>
          <p:nvPr/>
        </p:nvSpPr>
        <p:spPr>
          <a:xfrm>
            <a:off x="6410186" y="6506255"/>
            <a:ext cx="329595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原産国　：イタリア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/IGT </a:t>
            </a:r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トスカーナ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生産者　：テヌータ・サン・ヤコポ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品種　　：トレッビアーノ</a:t>
            </a:r>
            <a:r>
              <a:rPr kumimoji="1" lang="en-US" altLang="ja-JP" sz="1100" b="1" dirty="0">
                <a:solidFill>
                  <a:schemeClr val="bg1"/>
                </a:solidFill>
                <a:latin typeface="+mn-ea"/>
              </a:rPr>
              <a:t>100%</a:t>
            </a:r>
          </a:p>
          <a:p>
            <a:r>
              <a:rPr kumimoji="1" lang="ja-JP" altLang="en-US" sz="1100" b="1" dirty="0">
                <a:solidFill>
                  <a:schemeClr val="bg1"/>
                </a:solidFill>
                <a:latin typeface="+mn-ea"/>
              </a:rPr>
              <a:t>味わい　：白・辛口・フルボディ</a:t>
            </a:r>
          </a:p>
        </p:txBody>
      </p:sp>
      <p:grpSp>
        <p:nvGrpSpPr>
          <p:cNvPr id="68" name="グループ化 67">
            <a:extLst>
              <a:ext uri="{FF2B5EF4-FFF2-40B4-BE49-F238E27FC236}">
                <a16:creationId xmlns:a16="http://schemas.microsoft.com/office/drawing/2014/main" id="{6783719F-FB49-4C82-BEF5-053DB3C7580E}"/>
              </a:ext>
            </a:extLst>
          </p:cNvPr>
          <p:cNvGrpSpPr/>
          <p:nvPr/>
        </p:nvGrpSpPr>
        <p:grpSpPr>
          <a:xfrm>
            <a:off x="6407636" y="4240154"/>
            <a:ext cx="481732" cy="221920"/>
            <a:chOff x="6752865" y="4253770"/>
            <a:chExt cx="481732" cy="221920"/>
          </a:xfrm>
        </p:grpSpPr>
        <p:sp>
          <p:nvSpPr>
            <p:cNvPr id="79" name="四角形: 角を丸くする 78">
              <a:extLst>
                <a:ext uri="{FF2B5EF4-FFF2-40B4-BE49-F238E27FC236}">
                  <a16:creationId xmlns:a16="http://schemas.microsoft.com/office/drawing/2014/main" id="{0CED758B-633B-4ADB-9E3B-170CA08D5F93}"/>
                </a:ext>
              </a:extLst>
            </p:cNvPr>
            <p:cNvSpPr/>
            <p:nvPr/>
          </p:nvSpPr>
          <p:spPr>
            <a:xfrm>
              <a:off x="6752865" y="4265448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84" name="テキスト ボックス 83">
              <a:extLst>
                <a:ext uri="{FF2B5EF4-FFF2-40B4-BE49-F238E27FC236}">
                  <a16:creationId xmlns:a16="http://schemas.microsoft.com/office/drawing/2014/main" id="{B5A28406-9281-48C4-85CA-D05352E5FEE5}"/>
                </a:ext>
              </a:extLst>
            </p:cNvPr>
            <p:cNvSpPr txBox="1"/>
            <p:nvPr/>
          </p:nvSpPr>
          <p:spPr>
            <a:xfrm>
              <a:off x="6758548" y="4253770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85" name="グループ化 84">
            <a:extLst>
              <a:ext uri="{FF2B5EF4-FFF2-40B4-BE49-F238E27FC236}">
                <a16:creationId xmlns:a16="http://schemas.microsoft.com/office/drawing/2014/main" id="{D14159D6-0E36-407D-9B49-66EC310EAFE2}"/>
              </a:ext>
            </a:extLst>
          </p:cNvPr>
          <p:cNvGrpSpPr/>
          <p:nvPr/>
        </p:nvGrpSpPr>
        <p:grpSpPr>
          <a:xfrm>
            <a:off x="6398579" y="2008162"/>
            <a:ext cx="392268" cy="183496"/>
            <a:chOff x="6398579" y="2008162"/>
            <a:chExt cx="392268" cy="183496"/>
          </a:xfrm>
        </p:grpSpPr>
        <p:sp>
          <p:nvSpPr>
            <p:cNvPr id="89" name="四角形: 角を丸くする 88">
              <a:extLst>
                <a:ext uri="{FF2B5EF4-FFF2-40B4-BE49-F238E27FC236}">
                  <a16:creationId xmlns:a16="http://schemas.microsoft.com/office/drawing/2014/main" id="{290ADAF2-CCA7-4FBE-A710-EF1BE133B061}"/>
                </a:ext>
              </a:extLst>
            </p:cNvPr>
            <p:cNvSpPr/>
            <p:nvPr/>
          </p:nvSpPr>
          <p:spPr>
            <a:xfrm>
              <a:off x="6420048" y="2017977"/>
              <a:ext cx="288791" cy="15330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7CFE0235-284E-439D-AC76-EC94C15A1F1B}"/>
                </a:ext>
              </a:extLst>
            </p:cNvPr>
            <p:cNvSpPr txBox="1"/>
            <p:nvPr/>
          </p:nvSpPr>
          <p:spPr>
            <a:xfrm>
              <a:off x="6398579" y="2008162"/>
              <a:ext cx="392268" cy="183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56016415-588E-4751-BAED-DD11EF750940}"/>
              </a:ext>
            </a:extLst>
          </p:cNvPr>
          <p:cNvGrpSpPr/>
          <p:nvPr/>
        </p:nvGrpSpPr>
        <p:grpSpPr>
          <a:xfrm>
            <a:off x="6564443" y="7433712"/>
            <a:ext cx="481732" cy="221920"/>
            <a:chOff x="7898818" y="7419868"/>
            <a:chExt cx="481732" cy="221920"/>
          </a:xfrm>
        </p:grpSpPr>
        <p:sp>
          <p:nvSpPr>
            <p:cNvPr id="103" name="四角形: 角を丸くする 102">
              <a:extLst>
                <a:ext uri="{FF2B5EF4-FFF2-40B4-BE49-F238E27FC236}">
                  <a16:creationId xmlns:a16="http://schemas.microsoft.com/office/drawing/2014/main" id="{5F5731F1-7407-4468-B42E-4CBDC38C79E8}"/>
                </a:ext>
              </a:extLst>
            </p:cNvPr>
            <p:cNvSpPr/>
            <p:nvPr/>
          </p:nvSpPr>
          <p:spPr>
            <a:xfrm>
              <a:off x="7898818" y="7431546"/>
              <a:ext cx="388271" cy="18449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0" name="テキスト ボックス 109">
              <a:extLst>
                <a:ext uri="{FF2B5EF4-FFF2-40B4-BE49-F238E27FC236}">
                  <a16:creationId xmlns:a16="http://schemas.microsoft.com/office/drawing/2014/main" id="{CE22829E-4717-4246-BFD7-C2CA41F1CE10}"/>
                </a:ext>
              </a:extLst>
            </p:cNvPr>
            <p:cNvSpPr txBox="1"/>
            <p:nvPr/>
          </p:nvSpPr>
          <p:spPr>
            <a:xfrm>
              <a:off x="7904501" y="7419868"/>
              <a:ext cx="476049" cy="2219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価格</a:t>
              </a:r>
            </a:p>
          </p:txBody>
        </p:sp>
      </p:grpSp>
      <p:sp>
        <p:nvSpPr>
          <p:cNvPr id="111" name="テキスト ボックス 110">
            <a:extLst>
              <a:ext uri="{FF2B5EF4-FFF2-40B4-BE49-F238E27FC236}">
                <a16:creationId xmlns:a16="http://schemas.microsoft.com/office/drawing/2014/main" id="{A6EEB8BE-7982-4CE3-9E1C-92BB9C9CEF3F}"/>
              </a:ext>
            </a:extLst>
          </p:cNvPr>
          <p:cNvSpPr txBox="1"/>
          <p:nvPr/>
        </p:nvSpPr>
        <p:spPr>
          <a:xfrm>
            <a:off x="1938773" y="1958432"/>
            <a:ext cx="90007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円 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(</a:t>
            </a:r>
            <a:r>
              <a:rPr kumimoji="1" lang="ja-JP" altLang="en-US" sz="10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en-US" altLang="ja-JP" sz="1000" b="1" dirty="0">
                <a:solidFill>
                  <a:schemeClr val="bg1"/>
                </a:solidFill>
                <a:latin typeface="+mn-ea"/>
              </a:rPr>
              <a:t>)</a:t>
            </a:r>
            <a:endParaRPr kumimoji="1" lang="ja-JP" altLang="en-US" sz="10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12" name="グループ化 111">
            <a:extLst>
              <a:ext uri="{FF2B5EF4-FFF2-40B4-BE49-F238E27FC236}">
                <a16:creationId xmlns:a16="http://schemas.microsoft.com/office/drawing/2014/main" id="{FC3BF771-B5A5-42A1-998B-C72FACC7A950}"/>
              </a:ext>
            </a:extLst>
          </p:cNvPr>
          <p:cNvGrpSpPr/>
          <p:nvPr/>
        </p:nvGrpSpPr>
        <p:grpSpPr>
          <a:xfrm>
            <a:off x="776680" y="1984185"/>
            <a:ext cx="724955" cy="190091"/>
            <a:chOff x="776680" y="1984185"/>
            <a:chExt cx="724955" cy="190091"/>
          </a:xfrm>
        </p:grpSpPr>
        <p:sp>
          <p:nvSpPr>
            <p:cNvPr id="113" name="四角形: 角を丸くする 112">
              <a:extLst>
                <a:ext uri="{FF2B5EF4-FFF2-40B4-BE49-F238E27FC236}">
                  <a16:creationId xmlns:a16="http://schemas.microsoft.com/office/drawing/2014/main" id="{93218C57-8543-4D86-AF51-8278F053D171}"/>
                </a:ext>
              </a:extLst>
            </p:cNvPr>
            <p:cNvSpPr/>
            <p:nvPr/>
          </p:nvSpPr>
          <p:spPr>
            <a:xfrm>
              <a:off x="814780" y="1984185"/>
              <a:ext cx="561722" cy="17535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14" name="テキスト ボックス 113">
              <a:extLst>
                <a:ext uri="{FF2B5EF4-FFF2-40B4-BE49-F238E27FC236}">
                  <a16:creationId xmlns:a16="http://schemas.microsoft.com/office/drawing/2014/main" id="{3A9A53F3-E931-4AAB-9E49-B43756CE8053}"/>
                </a:ext>
              </a:extLst>
            </p:cNvPr>
            <p:cNvSpPr txBox="1"/>
            <p:nvPr/>
          </p:nvSpPr>
          <p:spPr>
            <a:xfrm>
              <a:off x="776680" y="1989610"/>
              <a:ext cx="724955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600" b="1" dirty="0">
                  <a:solidFill>
                    <a:srgbClr val="89162B"/>
                  </a:solidFill>
                  <a:latin typeface="+mn-ea"/>
                </a:rPr>
                <a:t>希望小売価格</a:t>
              </a:r>
            </a:p>
          </p:txBody>
        </p:sp>
      </p:grpSp>
      <p:grpSp>
        <p:nvGrpSpPr>
          <p:cNvPr id="118" name="グループ化 117">
            <a:extLst>
              <a:ext uri="{FF2B5EF4-FFF2-40B4-BE49-F238E27FC236}">
                <a16:creationId xmlns:a16="http://schemas.microsoft.com/office/drawing/2014/main" id="{ED97402F-F518-4C58-ADC6-EB203B69F015}"/>
              </a:ext>
            </a:extLst>
          </p:cNvPr>
          <p:cNvGrpSpPr/>
          <p:nvPr/>
        </p:nvGrpSpPr>
        <p:grpSpPr>
          <a:xfrm>
            <a:off x="886113" y="4111950"/>
            <a:ext cx="469661" cy="351506"/>
            <a:chOff x="860269" y="4063164"/>
            <a:chExt cx="469661" cy="351506"/>
          </a:xfrm>
        </p:grpSpPr>
        <p:sp>
          <p:nvSpPr>
            <p:cNvPr id="120" name="四角形: 角を丸くする 119">
              <a:extLst>
                <a:ext uri="{FF2B5EF4-FFF2-40B4-BE49-F238E27FC236}">
                  <a16:creationId xmlns:a16="http://schemas.microsoft.com/office/drawing/2014/main" id="{961F4722-ED38-44C0-B430-86F086B38F82}"/>
                </a:ext>
              </a:extLst>
            </p:cNvPr>
            <p:cNvSpPr/>
            <p:nvPr/>
          </p:nvSpPr>
          <p:spPr>
            <a:xfrm>
              <a:off x="932285" y="4072006"/>
              <a:ext cx="325630" cy="311701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1" name="テキスト ボックス 120">
              <a:extLst>
                <a:ext uri="{FF2B5EF4-FFF2-40B4-BE49-F238E27FC236}">
                  <a16:creationId xmlns:a16="http://schemas.microsoft.com/office/drawing/2014/main" id="{29F99B86-33DB-4278-9C1F-3EB2F22285BD}"/>
                </a:ext>
              </a:extLst>
            </p:cNvPr>
            <p:cNvSpPr txBox="1"/>
            <p:nvPr/>
          </p:nvSpPr>
          <p:spPr>
            <a:xfrm>
              <a:off x="860269" y="4063164"/>
              <a:ext cx="469661" cy="3515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842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842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2" name="テキスト ボックス 121">
            <a:extLst>
              <a:ext uri="{FF2B5EF4-FFF2-40B4-BE49-F238E27FC236}">
                <a16:creationId xmlns:a16="http://schemas.microsoft.com/office/drawing/2014/main" id="{7A533D0C-BA38-4CD8-96CA-AF860E83D8BA}"/>
              </a:ext>
            </a:extLst>
          </p:cNvPr>
          <p:cNvSpPr txBox="1"/>
          <p:nvPr/>
        </p:nvSpPr>
        <p:spPr>
          <a:xfrm>
            <a:off x="1307677" y="4120808"/>
            <a:ext cx="255445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\5,500 (</a:t>
            </a:r>
            <a:r>
              <a:rPr kumimoji="1" lang="ja-JP" altLang="en-US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19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1900" b="1" dirty="0">
                <a:solidFill>
                  <a:schemeClr val="bg1"/>
                </a:solidFill>
                <a:latin typeface="+mn-ea"/>
              </a:rPr>
              <a:t>\6,050)</a:t>
            </a:r>
            <a:endParaRPr kumimoji="1" lang="ja-JP" altLang="en-US" sz="1900" b="1" dirty="0">
              <a:solidFill>
                <a:schemeClr val="bg1"/>
              </a:solidFill>
              <a:latin typeface="+mn-ea"/>
            </a:endParaRPr>
          </a:p>
        </p:txBody>
      </p:sp>
      <p:grpSp>
        <p:nvGrpSpPr>
          <p:cNvPr id="123" name="グループ化 122">
            <a:extLst>
              <a:ext uri="{FF2B5EF4-FFF2-40B4-BE49-F238E27FC236}">
                <a16:creationId xmlns:a16="http://schemas.microsoft.com/office/drawing/2014/main" id="{62D35728-0EBE-4117-8DCC-3A21E408A9DB}"/>
              </a:ext>
            </a:extLst>
          </p:cNvPr>
          <p:cNvGrpSpPr/>
          <p:nvPr/>
        </p:nvGrpSpPr>
        <p:grpSpPr>
          <a:xfrm>
            <a:off x="1039691" y="7280622"/>
            <a:ext cx="632166" cy="400110"/>
            <a:chOff x="1039691" y="7280622"/>
            <a:chExt cx="632166" cy="400110"/>
          </a:xfrm>
        </p:grpSpPr>
        <p:sp>
          <p:nvSpPr>
            <p:cNvPr id="124" name="四角形: 角を丸くする 123">
              <a:extLst>
                <a:ext uri="{FF2B5EF4-FFF2-40B4-BE49-F238E27FC236}">
                  <a16:creationId xmlns:a16="http://schemas.microsoft.com/office/drawing/2014/main" id="{359E2700-29BD-4073-84D7-BD3353D2211C}"/>
                </a:ext>
              </a:extLst>
            </p:cNvPr>
            <p:cNvSpPr/>
            <p:nvPr/>
          </p:nvSpPr>
          <p:spPr>
            <a:xfrm>
              <a:off x="1159242" y="7286053"/>
              <a:ext cx="414408" cy="388919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525"/>
            </a:p>
          </p:txBody>
        </p:sp>
        <p:sp>
          <p:nvSpPr>
            <p:cNvPr id="125" name="テキスト ボックス 124">
              <a:extLst>
                <a:ext uri="{FF2B5EF4-FFF2-40B4-BE49-F238E27FC236}">
                  <a16:creationId xmlns:a16="http://schemas.microsoft.com/office/drawing/2014/main" id="{2F6A5ABE-95EE-4F84-B97E-A04092BC2048}"/>
                </a:ext>
              </a:extLst>
            </p:cNvPr>
            <p:cNvSpPr txBox="1"/>
            <p:nvPr/>
          </p:nvSpPr>
          <p:spPr>
            <a:xfrm>
              <a:off x="1039691" y="7280622"/>
              <a:ext cx="6321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希望</a:t>
              </a:r>
              <a:endParaRPr kumimoji="1" lang="en-US" altLang="ja-JP" sz="1000" b="1" dirty="0">
                <a:solidFill>
                  <a:srgbClr val="89162B"/>
                </a:solidFill>
                <a:latin typeface="+mn-ea"/>
              </a:endParaRPr>
            </a:p>
            <a:p>
              <a:pPr algn="ctr"/>
              <a:r>
                <a:rPr kumimoji="1" lang="ja-JP" altLang="en-US" sz="1000" b="1" dirty="0">
                  <a:solidFill>
                    <a:srgbClr val="89162B"/>
                  </a:solidFill>
                  <a:latin typeface="+mn-ea"/>
                </a:rPr>
                <a:t>小売</a:t>
              </a:r>
            </a:p>
          </p:txBody>
        </p:sp>
      </p:grpSp>
      <p:sp>
        <p:nvSpPr>
          <p:cNvPr id="126" name="テキスト ボックス 125">
            <a:extLst>
              <a:ext uri="{FF2B5EF4-FFF2-40B4-BE49-F238E27FC236}">
                <a16:creationId xmlns:a16="http://schemas.microsoft.com/office/drawing/2014/main" id="{0BC2F13E-5B18-4998-9F6E-BF43C523F5A7}"/>
              </a:ext>
            </a:extLst>
          </p:cNvPr>
          <p:cNvSpPr txBox="1"/>
          <p:nvPr/>
        </p:nvSpPr>
        <p:spPr>
          <a:xfrm>
            <a:off x="1659118" y="7233451"/>
            <a:ext cx="3653827" cy="52322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\5,500 (</a:t>
            </a:r>
            <a:r>
              <a:rPr kumimoji="1" lang="ja-JP" altLang="en-US" sz="2400" b="1" dirty="0">
                <a:solidFill>
                  <a:schemeClr val="bg1"/>
                </a:solidFill>
                <a:latin typeface="+mn-ea"/>
              </a:rPr>
              <a:t>税込</a:t>
            </a:r>
            <a:r>
              <a:rPr kumimoji="1" lang="ja-JP" altLang="en-US" sz="2800" b="1" dirty="0">
                <a:solidFill>
                  <a:schemeClr val="bg1"/>
                </a:solidFill>
                <a:latin typeface="+mn-ea"/>
              </a:rPr>
              <a:t> </a:t>
            </a:r>
            <a:r>
              <a:rPr kumimoji="1" lang="en-US" altLang="ja-JP" sz="2800" b="1" dirty="0">
                <a:solidFill>
                  <a:schemeClr val="bg1"/>
                </a:solidFill>
                <a:latin typeface="+mn-ea"/>
              </a:rPr>
              <a:t>\6,050)</a:t>
            </a:r>
          </a:p>
        </p:txBody>
      </p:sp>
      <p:sp>
        <p:nvSpPr>
          <p:cNvPr id="127" name="テキスト ボックス 126">
            <a:extLst>
              <a:ext uri="{FF2B5EF4-FFF2-40B4-BE49-F238E27FC236}">
                <a16:creationId xmlns:a16="http://schemas.microsoft.com/office/drawing/2014/main" id="{27C1360E-4627-4775-B1DC-7C489BA72845}"/>
              </a:ext>
            </a:extLst>
          </p:cNvPr>
          <p:cNvSpPr txBox="1"/>
          <p:nvPr/>
        </p:nvSpPr>
        <p:spPr>
          <a:xfrm>
            <a:off x="1416184" y="1856267"/>
            <a:ext cx="957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chemeClr val="bg1"/>
                </a:solidFill>
                <a:latin typeface="+mn-ea"/>
              </a:rPr>
              <a:t>6,050</a:t>
            </a:r>
            <a:endParaRPr kumimoji="1" lang="ja-JP" altLang="en-US" sz="2000" b="1" dirty="0">
              <a:solidFill>
                <a:schemeClr val="bg1"/>
              </a:solidFill>
              <a:latin typeface="+mn-ea"/>
            </a:endParaRPr>
          </a:p>
        </p:txBody>
      </p:sp>
      <p:pic>
        <p:nvPicPr>
          <p:cNvPr id="4" name="図 3" descr="アルコールの瓶&#10;&#10;自動的に生成された説明">
            <a:extLst>
              <a:ext uri="{FF2B5EF4-FFF2-40B4-BE49-F238E27FC236}">
                <a16:creationId xmlns:a16="http://schemas.microsoft.com/office/drawing/2014/main" id="{625FB399-353C-9D49-86B4-E8AF673634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1" y="4829836"/>
            <a:ext cx="1065279" cy="297239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B8CDDBBB-D967-A708-8779-AA00569A20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8627" y="4829836"/>
            <a:ext cx="1060796" cy="2975106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8E9BA4C3-35B0-91C6-EAC5-A9EA4FA0E4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9558" y="2534159"/>
            <a:ext cx="724617" cy="2032259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702CD20-F354-88B4-7B7F-4BB1D65E28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8465" y="2522521"/>
            <a:ext cx="725487" cy="2030144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DDD801CC-8294-6B51-791C-C1F5FEA986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549" y="780341"/>
            <a:ext cx="523456" cy="1464797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E695C53-B167-EF9F-CC38-B566154C9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7447" y="731899"/>
            <a:ext cx="533998" cy="14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72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1387</TotalTime>
  <Words>432</Words>
  <Application>Microsoft Office PowerPoint</Application>
  <PresentationFormat>ユーザー設定</PresentationFormat>
  <Paragraphs>56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前田 淳</dc:creator>
  <cp:lastModifiedBy>Hiratani, Sari</cp:lastModifiedBy>
  <cp:revision>93</cp:revision>
  <cp:lastPrinted>2022-06-14T09:02:18Z</cp:lastPrinted>
  <dcterms:created xsi:type="dcterms:W3CDTF">2021-10-01T15:02:20Z</dcterms:created>
  <dcterms:modified xsi:type="dcterms:W3CDTF">2023-10-05T01:24:25Z</dcterms:modified>
</cp:coreProperties>
</file>