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"/>
  </p:notesMasterIdLst>
  <p:sldIdLst>
    <p:sldId id="257" r:id="rId2"/>
  </p:sldIdLst>
  <p:sldSz cx="10907713" cy="7775575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49" userDrawn="1">
          <p15:clr>
            <a:srgbClr val="A4A3A4"/>
          </p15:clr>
        </p15:guide>
        <p15:guide id="2" pos="346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9162B"/>
    <a:srgbClr val="000000"/>
    <a:srgbClr val="500A0E"/>
    <a:srgbClr val="440000"/>
    <a:srgbClr val="BCA7A8"/>
    <a:srgbClr val="8F3F63"/>
    <a:srgbClr val="9C3A4C"/>
    <a:srgbClr val="1002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28" autoAdjust="0"/>
    <p:restoredTop sz="93436" autoAdjust="0"/>
  </p:normalViewPr>
  <p:slideViewPr>
    <p:cSldViewPr snapToGrid="0" showGuides="1">
      <p:cViewPr varScale="1">
        <p:scale>
          <a:sx n="55" d="100"/>
          <a:sy n="55" d="100"/>
        </p:scale>
        <p:origin x="1196" y="28"/>
      </p:cViewPr>
      <p:guideLst>
        <p:guide orient="horz" pos="2449"/>
        <p:guide pos="34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8745B7-0997-4672-9AB8-A968540C890D}" type="datetimeFigureOut">
              <a:rPr kumimoji="1" lang="ja-JP" altLang="en-US" smtClean="0"/>
              <a:t>2024/5/29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050925" y="1243013"/>
            <a:ext cx="470535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921C12-2774-4F35-AFA4-2D0BCC23F4C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963265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050925" y="1243013"/>
            <a:ext cx="470535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921C12-2774-4F35-AFA4-2D0BCC23F4C5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61663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8079" y="1272531"/>
            <a:ext cx="9271556" cy="2707052"/>
          </a:xfrm>
        </p:spPr>
        <p:txBody>
          <a:bodyPr anchor="b"/>
          <a:lstStyle>
            <a:lvl1pPr algn="ctr">
              <a:defRPr sz="6803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3464" y="4083977"/>
            <a:ext cx="8180785" cy="1877297"/>
          </a:xfrm>
        </p:spPr>
        <p:txBody>
          <a:bodyPr/>
          <a:lstStyle>
            <a:lvl1pPr marL="0" indent="0" algn="ctr">
              <a:buNone/>
              <a:defRPr sz="2721"/>
            </a:lvl1pPr>
            <a:lvl2pPr marL="518373" indent="0" algn="ctr">
              <a:buNone/>
              <a:defRPr sz="2268"/>
            </a:lvl2pPr>
            <a:lvl3pPr marL="1036747" indent="0" algn="ctr">
              <a:buNone/>
              <a:defRPr sz="2041"/>
            </a:lvl3pPr>
            <a:lvl4pPr marL="1555120" indent="0" algn="ctr">
              <a:buNone/>
              <a:defRPr sz="1814"/>
            </a:lvl4pPr>
            <a:lvl5pPr marL="2073493" indent="0" algn="ctr">
              <a:buNone/>
              <a:defRPr sz="1814"/>
            </a:lvl5pPr>
            <a:lvl6pPr marL="2591867" indent="0" algn="ctr">
              <a:buNone/>
              <a:defRPr sz="1814"/>
            </a:lvl6pPr>
            <a:lvl7pPr marL="3110240" indent="0" algn="ctr">
              <a:buNone/>
              <a:defRPr sz="1814"/>
            </a:lvl7pPr>
            <a:lvl8pPr marL="3628614" indent="0" algn="ctr">
              <a:buNone/>
              <a:defRPr sz="1814"/>
            </a:lvl8pPr>
            <a:lvl9pPr marL="4146987" indent="0" algn="ctr">
              <a:buNone/>
              <a:defRPr sz="1814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2024/5/29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444987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2024/5/29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061848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5833" y="413978"/>
            <a:ext cx="2351976" cy="6589440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9906" y="413978"/>
            <a:ext cx="6919580" cy="6589440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2024/5/29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3841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2024/5/29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832175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4225" y="1938496"/>
            <a:ext cx="9407902" cy="3234423"/>
          </a:xfrm>
        </p:spPr>
        <p:txBody>
          <a:bodyPr anchor="b"/>
          <a:lstStyle>
            <a:lvl1pPr>
              <a:defRPr sz="6803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4225" y="5203518"/>
            <a:ext cx="9407902" cy="1700906"/>
          </a:xfrm>
        </p:spPr>
        <p:txBody>
          <a:bodyPr/>
          <a:lstStyle>
            <a:lvl1pPr marL="0" indent="0">
              <a:buNone/>
              <a:defRPr sz="2721">
                <a:solidFill>
                  <a:schemeClr val="tx1"/>
                </a:solidFill>
              </a:defRPr>
            </a:lvl1pPr>
            <a:lvl2pPr marL="518373" indent="0">
              <a:buNone/>
              <a:defRPr sz="2268">
                <a:solidFill>
                  <a:schemeClr val="tx1">
                    <a:tint val="75000"/>
                  </a:schemeClr>
                </a:solidFill>
              </a:defRPr>
            </a:lvl2pPr>
            <a:lvl3pPr marL="1036747" indent="0">
              <a:buNone/>
              <a:defRPr sz="2041">
                <a:solidFill>
                  <a:schemeClr val="tx1">
                    <a:tint val="75000"/>
                  </a:schemeClr>
                </a:solidFill>
              </a:defRPr>
            </a:lvl3pPr>
            <a:lvl4pPr marL="1555120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4pPr>
            <a:lvl5pPr marL="2073493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5pPr>
            <a:lvl6pPr marL="2591867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6pPr>
            <a:lvl7pPr marL="3110240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7pPr>
            <a:lvl8pPr marL="3628614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8pPr>
            <a:lvl9pPr marL="4146987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2024/5/29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81479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9905" y="2069887"/>
            <a:ext cx="4635778" cy="4933531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22030" y="2069887"/>
            <a:ext cx="4635778" cy="4933531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2024/5/29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28139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326" y="413979"/>
            <a:ext cx="9407902" cy="1502918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1327" y="1906097"/>
            <a:ext cx="4614473" cy="934148"/>
          </a:xfrm>
        </p:spPr>
        <p:txBody>
          <a:bodyPr anchor="b"/>
          <a:lstStyle>
            <a:lvl1pPr marL="0" indent="0">
              <a:buNone/>
              <a:defRPr sz="2721" b="1"/>
            </a:lvl1pPr>
            <a:lvl2pPr marL="518373" indent="0">
              <a:buNone/>
              <a:defRPr sz="2268" b="1"/>
            </a:lvl2pPr>
            <a:lvl3pPr marL="1036747" indent="0">
              <a:buNone/>
              <a:defRPr sz="2041" b="1"/>
            </a:lvl3pPr>
            <a:lvl4pPr marL="1555120" indent="0">
              <a:buNone/>
              <a:defRPr sz="1814" b="1"/>
            </a:lvl4pPr>
            <a:lvl5pPr marL="2073493" indent="0">
              <a:buNone/>
              <a:defRPr sz="1814" b="1"/>
            </a:lvl5pPr>
            <a:lvl6pPr marL="2591867" indent="0">
              <a:buNone/>
              <a:defRPr sz="1814" b="1"/>
            </a:lvl6pPr>
            <a:lvl7pPr marL="3110240" indent="0">
              <a:buNone/>
              <a:defRPr sz="1814" b="1"/>
            </a:lvl7pPr>
            <a:lvl8pPr marL="3628614" indent="0">
              <a:buNone/>
              <a:defRPr sz="1814" b="1"/>
            </a:lvl8pPr>
            <a:lvl9pPr marL="4146987" indent="0">
              <a:buNone/>
              <a:defRPr sz="1814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1327" y="2840245"/>
            <a:ext cx="4614473" cy="417757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22030" y="1906097"/>
            <a:ext cx="4637199" cy="934148"/>
          </a:xfrm>
        </p:spPr>
        <p:txBody>
          <a:bodyPr anchor="b"/>
          <a:lstStyle>
            <a:lvl1pPr marL="0" indent="0">
              <a:buNone/>
              <a:defRPr sz="2721" b="1"/>
            </a:lvl1pPr>
            <a:lvl2pPr marL="518373" indent="0">
              <a:buNone/>
              <a:defRPr sz="2268" b="1"/>
            </a:lvl2pPr>
            <a:lvl3pPr marL="1036747" indent="0">
              <a:buNone/>
              <a:defRPr sz="2041" b="1"/>
            </a:lvl3pPr>
            <a:lvl4pPr marL="1555120" indent="0">
              <a:buNone/>
              <a:defRPr sz="1814" b="1"/>
            </a:lvl4pPr>
            <a:lvl5pPr marL="2073493" indent="0">
              <a:buNone/>
              <a:defRPr sz="1814" b="1"/>
            </a:lvl5pPr>
            <a:lvl6pPr marL="2591867" indent="0">
              <a:buNone/>
              <a:defRPr sz="1814" b="1"/>
            </a:lvl6pPr>
            <a:lvl7pPr marL="3110240" indent="0">
              <a:buNone/>
              <a:defRPr sz="1814" b="1"/>
            </a:lvl7pPr>
            <a:lvl8pPr marL="3628614" indent="0">
              <a:buNone/>
              <a:defRPr sz="1814" b="1"/>
            </a:lvl8pPr>
            <a:lvl9pPr marL="4146987" indent="0">
              <a:buNone/>
              <a:defRPr sz="1814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22030" y="2840245"/>
            <a:ext cx="4637199" cy="417757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2024/5/29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969252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2024/5/29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48739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2024/5/29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392362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326" y="518372"/>
            <a:ext cx="3518021" cy="1814301"/>
          </a:xfrm>
        </p:spPr>
        <p:txBody>
          <a:bodyPr anchor="b"/>
          <a:lstStyle>
            <a:lvl1pPr>
              <a:defRPr sz="3628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7199" y="1119540"/>
            <a:ext cx="5522030" cy="5525698"/>
          </a:xfrm>
        </p:spPr>
        <p:txBody>
          <a:bodyPr/>
          <a:lstStyle>
            <a:lvl1pPr>
              <a:defRPr sz="3628"/>
            </a:lvl1pPr>
            <a:lvl2pPr>
              <a:defRPr sz="3175"/>
            </a:lvl2pPr>
            <a:lvl3pPr>
              <a:defRPr sz="2721"/>
            </a:lvl3pPr>
            <a:lvl4pPr>
              <a:defRPr sz="2268"/>
            </a:lvl4pPr>
            <a:lvl5pPr>
              <a:defRPr sz="2268"/>
            </a:lvl5pPr>
            <a:lvl6pPr>
              <a:defRPr sz="2268"/>
            </a:lvl6pPr>
            <a:lvl7pPr>
              <a:defRPr sz="2268"/>
            </a:lvl7pPr>
            <a:lvl8pPr>
              <a:defRPr sz="2268"/>
            </a:lvl8pPr>
            <a:lvl9pPr>
              <a:defRPr sz="2268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1326" y="2332673"/>
            <a:ext cx="3518021" cy="4321564"/>
          </a:xfrm>
        </p:spPr>
        <p:txBody>
          <a:bodyPr/>
          <a:lstStyle>
            <a:lvl1pPr marL="0" indent="0">
              <a:buNone/>
              <a:defRPr sz="1814"/>
            </a:lvl1pPr>
            <a:lvl2pPr marL="518373" indent="0">
              <a:buNone/>
              <a:defRPr sz="1587"/>
            </a:lvl2pPr>
            <a:lvl3pPr marL="1036747" indent="0">
              <a:buNone/>
              <a:defRPr sz="1361"/>
            </a:lvl3pPr>
            <a:lvl4pPr marL="1555120" indent="0">
              <a:buNone/>
              <a:defRPr sz="1134"/>
            </a:lvl4pPr>
            <a:lvl5pPr marL="2073493" indent="0">
              <a:buNone/>
              <a:defRPr sz="1134"/>
            </a:lvl5pPr>
            <a:lvl6pPr marL="2591867" indent="0">
              <a:buNone/>
              <a:defRPr sz="1134"/>
            </a:lvl6pPr>
            <a:lvl7pPr marL="3110240" indent="0">
              <a:buNone/>
              <a:defRPr sz="1134"/>
            </a:lvl7pPr>
            <a:lvl8pPr marL="3628614" indent="0">
              <a:buNone/>
              <a:defRPr sz="1134"/>
            </a:lvl8pPr>
            <a:lvl9pPr marL="4146987" indent="0">
              <a:buNone/>
              <a:defRPr sz="1134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2024/5/29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793886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326" y="518372"/>
            <a:ext cx="3518021" cy="1814301"/>
          </a:xfrm>
        </p:spPr>
        <p:txBody>
          <a:bodyPr anchor="b"/>
          <a:lstStyle>
            <a:lvl1pPr>
              <a:defRPr sz="3628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637199" y="1119540"/>
            <a:ext cx="5522030" cy="5525698"/>
          </a:xfrm>
        </p:spPr>
        <p:txBody>
          <a:bodyPr anchor="t"/>
          <a:lstStyle>
            <a:lvl1pPr marL="0" indent="0">
              <a:buNone/>
              <a:defRPr sz="3628"/>
            </a:lvl1pPr>
            <a:lvl2pPr marL="518373" indent="0">
              <a:buNone/>
              <a:defRPr sz="3175"/>
            </a:lvl2pPr>
            <a:lvl3pPr marL="1036747" indent="0">
              <a:buNone/>
              <a:defRPr sz="2721"/>
            </a:lvl3pPr>
            <a:lvl4pPr marL="1555120" indent="0">
              <a:buNone/>
              <a:defRPr sz="2268"/>
            </a:lvl4pPr>
            <a:lvl5pPr marL="2073493" indent="0">
              <a:buNone/>
              <a:defRPr sz="2268"/>
            </a:lvl5pPr>
            <a:lvl6pPr marL="2591867" indent="0">
              <a:buNone/>
              <a:defRPr sz="2268"/>
            </a:lvl6pPr>
            <a:lvl7pPr marL="3110240" indent="0">
              <a:buNone/>
              <a:defRPr sz="2268"/>
            </a:lvl7pPr>
            <a:lvl8pPr marL="3628614" indent="0">
              <a:buNone/>
              <a:defRPr sz="2268"/>
            </a:lvl8pPr>
            <a:lvl9pPr marL="4146987" indent="0">
              <a:buNone/>
              <a:defRPr sz="2268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1326" y="2332673"/>
            <a:ext cx="3518021" cy="4321564"/>
          </a:xfrm>
        </p:spPr>
        <p:txBody>
          <a:bodyPr/>
          <a:lstStyle>
            <a:lvl1pPr marL="0" indent="0">
              <a:buNone/>
              <a:defRPr sz="1814"/>
            </a:lvl1pPr>
            <a:lvl2pPr marL="518373" indent="0">
              <a:buNone/>
              <a:defRPr sz="1587"/>
            </a:lvl2pPr>
            <a:lvl3pPr marL="1036747" indent="0">
              <a:buNone/>
              <a:defRPr sz="1361"/>
            </a:lvl3pPr>
            <a:lvl4pPr marL="1555120" indent="0">
              <a:buNone/>
              <a:defRPr sz="1134"/>
            </a:lvl4pPr>
            <a:lvl5pPr marL="2073493" indent="0">
              <a:buNone/>
              <a:defRPr sz="1134"/>
            </a:lvl5pPr>
            <a:lvl6pPr marL="2591867" indent="0">
              <a:buNone/>
              <a:defRPr sz="1134"/>
            </a:lvl6pPr>
            <a:lvl7pPr marL="3110240" indent="0">
              <a:buNone/>
              <a:defRPr sz="1134"/>
            </a:lvl7pPr>
            <a:lvl8pPr marL="3628614" indent="0">
              <a:buNone/>
              <a:defRPr sz="1134"/>
            </a:lvl8pPr>
            <a:lvl9pPr marL="4146987" indent="0">
              <a:buNone/>
              <a:defRPr sz="1134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2024/5/29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445603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49906" y="413979"/>
            <a:ext cx="9407902" cy="15029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9906" y="2069887"/>
            <a:ext cx="9407902" cy="49335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9905" y="7206808"/>
            <a:ext cx="2454235" cy="4139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B1C7BE-8019-43D9-B368-3FDAAFBDBBB5}" type="datetimeFigureOut">
              <a:rPr kumimoji="1" lang="ja-JP" altLang="en-US" smtClean="0"/>
              <a:t>2024/5/29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13180" y="7206808"/>
            <a:ext cx="3681353" cy="4139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03573" y="7206808"/>
            <a:ext cx="2454235" cy="4139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18409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036747" rtl="0" eaLnBrk="1" latinLnBrk="0" hangingPunct="1">
        <a:lnSpc>
          <a:spcPct val="90000"/>
        </a:lnSpc>
        <a:spcBef>
          <a:spcPct val="0"/>
        </a:spcBef>
        <a:buNone/>
        <a:defRPr kumimoji="1" sz="498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9187" indent="-259187" algn="l" defTabSz="1036747" rtl="0" eaLnBrk="1" latinLnBrk="0" hangingPunct="1">
        <a:lnSpc>
          <a:spcPct val="90000"/>
        </a:lnSpc>
        <a:spcBef>
          <a:spcPts val="1134"/>
        </a:spcBef>
        <a:buFont typeface="Arial" panose="020B0604020202020204" pitchFamily="34" charset="0"/>
        <a:buChar char="•"/>
        <a:defRPr kumimoji="1" sz="3175" kern="1200">
          <a:solidFill>
            <a:schemeClr val="tx1"/>
          </a:solidFill>
          <a:latin typeface="+mn-lt"/>
          <a:ea typeface="+mn-ea"/>
          <a:cs typeface="+mn-cs"/>
        </a:defRPr>
      </a:lvl1pPr>
      <a:lvl2pPr marL="777560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721" kern="1200">
          <a:solidFill>
            <a:schemeClr val="tx1"/>
          </a:solidFill>
          <a:latin typeface="+mn-lt"/>
          <a:ea typeface="+mn-ea"/>
          <a:cs typeface="+mn-cs"/>
        </a:defRPr>
      </a:lvl2pPr>
      <a:lvl3pPr marL="1295933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268" kern="1200">
          <a:solidFill>
            <a:schemeClr val="tx1"/>
          </a:solidFill>
          <a:latin typeface="+mn-lt"/>
          <a:ea typeface="+mn-ea"/>
          <a:cs typeface="+mn-cs"/>
        </a:defRPr>
      </a:lvl3pPr>
      <a:lvl4pPr marL="1814307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4pPr>
      <a:lvl5pPr marL="2332680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5pPr>
      <a:lvl6pPr marL="2851053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6pPr>
      <a:lvl7pPr marL="3369427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7pPr>
      <a:lvl8pPr marL="3887800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8pPr>
      <a:lvl9pPr marL="4406174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1pPr>
      <a:lvl2pPr marL="518373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2pPr>
      <a:lvl3pPr marL="1036747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3pPr>
      <a:lvl4pPr marL="1555120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4pPr>
      <a:lvl5pPr marL="2073493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5pPr>
      <a:lvl6pPr marL="2591867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6pPr>
      <a:lvl7pPr marL="3110240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7pPr>
      <a:lvl8pPr marL="3628614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8pPr>
      <a:lvl9pPr marL="4146987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図 63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21B0F02A-424A-4D6E-899B-B26FA90C4B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9785" y="2407089"/>
            <a:ext cx="3535100" cy="212106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23" name="図 22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8D0204FA-5FEC-4A30-8A2E-F07FE04C0C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447" y="664465"/>
            <a:ext cx="2520000" cy="15120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16BF3C69-291F-4D48-89EA-9E5AC0792C6C}"/>
              </a:ext>
            </a:extLst>
          </p:cNvPr>
          <p:cNvSpPr/>
          <p:nvPr/>
        </p:nvSpPr>
        <p:spPr>
          <a:xfrm>
            <a:off x="267786" y="4704335"/>
            <a:ext cx="5050143" cy="3030086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525"/>
          </a:p>
        </p:txBody>
      </p:sp>
      <p:pic>
        <p:nvPicPr>
          <p:cNvPr id="21" name="図 20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FD66B37C-68C8-4DFA-B400-09864E0DD9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073" y="4704663"/>
            <a:ext cx="5050142" cy="30300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5299F615-C5C7-4C79-93E4-13C32E59FF9F}"/>
              </a:ext>
            </a:extLst>
          </p:cNvPr>
          <p:cNvSpPr txBox="1"/>
          <p:nvPr/>
        </p:nvSpPr>
        <p:spPr>
          <a:xfrm>
            <a:off x="640924" y="692931"/>
            <a:ext cx="210008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クアルト・ジーロ・メルロー</a:t>
            </a: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F8ABE9D6-FC4D-4335-8765-B64EA49DA283}"/>
              </a:ext>
            </a:extLst>
          </p:cNvPr>
          <p:cNvSpPr txBox="1"/>
          <p:nvPr/>
        </p:nvSpPr>
        <p:spPr>
          <a:xfrm>
            <a:off x="627378" y="946750"/>
            <a:ext cx="21000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伝統を守り自然を尊重する家族経営のワイナリー</a:t>
            </a: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0CAF158D-104B-4A5F-BCF9-A3C7797ABF3C}"/>
              </a:ext>
            </a:extLst>
          </p:cNvPr>
          <p:cNvSpPr txBox="1"/>
          <p:nvPr/>
        </p:nvSpPr>
        <p:spPr>
          <a:xfrm>
            <a:off x="646359" y="1350797"/>
            <a:ext cx="21818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原産国：イタリア</a:t>
            </a:r>
            <a:r>
              <a:rPr kumimoji="1" lang="en-US" altLang="ja-JP" sz="800" b="1" dirty="0">
                <a:solidFill>
                  <a:schemeClr val="bg1"/>
                </a:solidFill>
                <a:latin typeface="+mn-ea"/>
              </a:rPr>
              <a:t>/IGT </a:t>
            </a:r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トスカーナ・ロッソ</a:t>
            </a:r>
            <a:endParaRPr kumimoji="1" lang="en-US" altLang="ja-JP" sz="8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生産者：サンタジュリア</a:t>
            </a:r>
            <a:endParaRPr kumimoji="1" lang="en-US" altLang="ja-JP" sz="8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品種　：メルロー</a:t>
            </a:r>
            <a:endParaRPr kumimoji="1" lang="en-US" altLang="ja-JP" sz="8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味わい：赤・辛口・フルボディ</a:t>
            </a:r>
          </a:p>
        </p:txBody>
      </p:sp>
      <p:cxnSp>
        <p:nvCxnSpPr>
          <p:cNvPr id="30" name="直線コネクタ 29">
            <a:extLst>
              <a:ext uri="{FF2B5EF4-FFF2-40B4-BE49-F238E27FC236}">
                <a16:creationId xmlns:a16="http://schemas.microsoft.com/office/drawing/2014/main" id="{0EC50E4F-DF45-4D08-A237-7635DA85A2EB}"/>
              </a:ext>
            </a:extLst>
          </p:cNvPr>
          <p:cNvCxnSpPr>
            <a:cxnSpLocks/>
          </p:cNvCxnSpPr>
          <p:nvPr/>
        </p:nvCxnSpPr>
        <p:spPr>
          <a:xfrm>
            <a:off x="674638" y="1324000"/>
            <a:ext cx="1993585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B7221AE6-6356-4A60-A415-4E1C44915E8C}"/>
              </a:ext>
            </a:extLst>
          </p:cNvPr>
          <p:cNvSpPr txBox="1"/>
          <p:nvPr/>
        </p:nvSpPr>
        <p:spPr>
          <a:xfrm>
            <a:off x="1096336" y="5575727"/>
            <a:ext cx="401174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>
                <a:solidFill>
                  <a:schemeClr val="bg1"/>
                </a:solidFill>
                <a:latin typeface="+mn-ea"/>
              </a:rPr>
              <a:t>メルロー種</a:t>
            </a:r>
            <a:r>
              <a:rPr kumimoji="1" lang="en-US" altLang="ja-JP" sz="1100" dirty="0">
                <a:solidFill>
                  <a:schemeClr val="bg1"/>
                </a:solidFill>
                <a:latin typeface="+mn-ea"/>
              </a:rPr>
              <a:t>100%</a:t>
            </a:r>
            <a:r>
              <a:rPr kumimoji="1" lang="ja-JP" altLang="en-US" sz="1100" dirty="0">
                <a:solidFill>
                  <a:schemeClr val="bg1"/>
                </a:solidFill>
                <a:latin typeface="+mn-ea"/>
              </a:rPr>
              <a:t>で造られる赤ワイン。注意深く育てられた葡萄を手積みで収穫後、ステンレスタンクにてアルコール発酵、フランス産の。バリックで</a:t>
            </a:r>
            <a:r>
              <a:rPr kumimoji="1" lang="en-US" altLang="ja-JP" sz="1100" dirty="0">
                <a:solidFill>
                  <a:schemeClr val="bg1"/>
                </a:solidFill>
                <a:latin typeface="+mn-ea"/>
              </a:rPr>
              <a:t>12</a:t>
            </a:r>
            <a:r>
              <a:rPr kumimoji="1" lang="ja-JP" altLang="en-US" sz="1100" dirty="0">
                <a:solidFill>
                  <a:schemeClr val="bg1"/>
                </a:solidFill>
                <a:latin typeface="+mn-ea"/>
              </a:rPr>
              <a:t>か月熟成し葡萄収穫から</a:t>
            </a:r>
            <a:r>
              <a:rPr kumimoji="1" lang="en-US" altLang="ja-JP" sz="1100" dirty="0">
                <a:solidFill>
                  <a:schemeClr val="bg1"/>
                </a:solidFill>
                <a:latin typeface="+mn-ea"/>
              </a:rPr>
              <a:t>3</a:t>
            </a:r>
            <a:r>
              <a:rPr kumimoji="1" lang="ja-JP" altLang="en-US" sz="1100" dirty="0">
                <a:solidFill>
                  <a:schemeClr val="bg1"/>
                </a:solidFill>
                <a:latin typeface="+mn-ea"/>
              </a:rPr>
              <a:t>年経てリリースされる。フルーティーさがありながら辛口で力強いタンニンが楽しめるパーティなどにおすすめの逸本。</a:t>
            </a:r>
            <a:endParaRPr kumimoji="1" lang="en-US" altLang="ja-JP" sz="1100" dirty="0">
              <a:solidFill>
                <a:schemeClr val="bg1"/>
              </a:solidFill>
              <a:latin typeface="+mn-ea"/>
            </a:endParaRPr>
          </a:p>
          <a:p>
            <a:endParaRPr kumimoji="1" lang="ja-JP" altLang="en-US" sz="11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07774A64-6E86-4CCE-A1BF-DAD49DC28686}"/>
              </a:ext>
            </a:extLst>
          </p:cNvPr>
          <p:cNvSpPr txBox="1"/>
          <p:nvPr/>
        </p:nvSpPr>
        <p:spPr>
          <a:xfrm>
            <a:off x="1086225" y="5244989"/>
            <a:ext cx="4008484" cy="2650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伝統を守り自然を尊重する家族経営のワイナリー</a:t>
            </a:r>
          </a:p>
        </p:txBody>
      </p:sp>
      <p:cxnSp>
        <p:nvCxnSpPr>
          <p:cNvPr id="35" name="直線コネクタ 34">
            <a:extLst>
              <a:ext uri="{FF2B5EF4-FFF2-40B4-BE49-F238E27FC236}">
                <a16:creationId xmlns:a16="http://schemas.microsoft.com/office/drawing/2014/main" id="{3D1A2442-A4DE-44C0-905F-D305EA6DCA59}"/>
              </a:ext>
            </a:extLst>
          </p:cNvPr>
          <p:cNvCxnSpPr>
            <a:cxnSpLocks/>
          </p:cNvCxnSpPr>
          <p:nvPr/>
        </p:nvCxnSpPr>
        <p:spPr>
          <a:xfrm>
            <a:off x="1096338" y="5562164"/>
            <a:ext cx="401174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311229E4-FB80-4CED-9D6A-A86EF4BE1376}"/>
              </a:ext>
            </a:extLst>
          </p:cNvPr>
          <p:cNvSpPr txBox="1"/>
          <p:nvPr/>
        </p:nvSpPr>
        <p:spPr>
          <a:xfrm>
            <a:off x="1083924" y="6516940"/>
            <a:ext cx="32959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原産国　：イタリア</a:t>
            </a:r>
            <a:r>
              <a:rPr kumimoji="1" lang="en-US" altLang="ja-JP" sz="1100" b="1" dirty="0">
                <a:solidFill>
                  <a:schemeClr val="bg1"/>
                </a:solidFill>
                <a:latin typeface="+mn-ea"/>
              </a:rPr>
              <a:t>/IGT </a:t>
            </a:r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トスカーナ・ロッソ</a:t>
            </a:r>
            <a:endParaRPr kumimoji="1" lang="en-US" altLang="ja-JP" sz="11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生産者　：サンタジュリア</a:t>
            </a:r>
            <a:endParaRPr kumimoji="1" lang="en-US" altLang="ja-JP" sz="11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品種　　：メルロー</a:t>
            </a:r>
            <a:endParaRPr kumimoji="1" lang="en-US" altLang="ja-JP" sz="11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味わい　：赤・辛口・フルボディ</a:t>
            </a:r>
          </a:p>
        </p:txBody>
      </p:sp>
      <p:cxnSp>
        <p:nvCxnSpPr>
          <p:cNvPr id="38" name="直線コネクタ 37">
            <a:extLst>
              <a:ext uri="{FF2B5EF4-FFF2-40B4-BE49-F238E27FC236}">
                <a16:creationId xmlns:a16="http://schemas.microsoft.com/office/drawing/2014/main" id="{F31F81AC-7686-4FAE-BC92-2236A713A276}"/>
              </a:ext>
            </a:extLst>
          </p:cNvPr>
          <p:cNvCxnSpPr>
            <a:cxnSpLocks/>
          </p:cNvCxnSpPr>
          <p:nvPr/>
        </p:nvCxnSpPr>
        <p:spPr>
          <a:xfrm>
            <a:off x="1096338" y="6437768"/>
            <a:ext cx="401174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テキスト ボックス 66">
            <a:extLst>
              <a:ext uri="{FF2B5EF4-FFF2-40B4-BE49-F238E27FC236}">
                <a16:creationId xmlns:a16="http://schemas.microsoft.com/office/drawing/2014/main" id="{A6FAAEEE-F07B-4D48-8C84-6398324F1898}"/>
              </a:ext>
            </a:extLst>
          </p:cNvPr>
          <p:cNvSpPr txBox="1"/>
          <p:nvPr/>
        </p:nvSpPr>
        <p:spPr>
          <a:xfrm>
            <a:off x="6221867" y="2878068"/>
            <a:ext cx="2319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伝統を守り自然を尊重する家族経営のワイナリー</a:t>
            </a:r>
          </a:p>
        </p:txBody>
      </p:sp>
      <p:cxnSp>
        <p:nvCxnSpPr>
          <p:cNvPr id="71" name="直線コネクタ 70">
            <a:extLst>
              <a:ext uri="{FF2B5EF4-FFF2-40B4-BE49-F238E27FC236}">
                <a16:creationId xmlns:a16="http://schemas.microsoft.com/office/drawing/2014/main" id="{D072D629-508C-424F-8080-62CEE613C503}"/>
              </a:ext>
            </a:extLst>
          </p:cNvPr>
          <p:cNvCxnSpPr>
            <a:cxnSpLocks/>
          </p:cNvCxnSpPr>
          <p:nvPr/>
        </p:nvCxnSpPr>
        <p:spPr>
          <a:xfrm>
            <a:off x="6231836" y="3346243"/>
            <a:ext cx="248487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テキスト ボックス 74">
            <a:extLst>
              <a:ext uri="{FF2B5EF4-FFF2-40B4-BE49-F238E27FC236}">
                <a16:creationId xmlns:a16="http://schemas.microsoft.com/office/drawing/2014/main" id="{B4357CCD-B446-407A-8106-729B373CF02D}"/>
              </a:ext>
            </a:extLst>
          </p:cNvPr>
          <p:cNvSpPr txBox="1"/>
          <p:nvPr/>
        </p:nvSpPr>
        <p:spPr>
          <a:xfrm>
            <a:off x="1095641" y="4845156"/>
            <a:ext cx="42463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>
                <a:solidFill>
                  <a:schemeClr val="bg1"/>
                </a:solidFill>
                <a:latin typeface="+mn-ea"/>
              </a:rPr>
              <a:t>クアルト・ジーロ・メルロー</a:t>
            </a:r>
          </a:p>
        </p:txBody>
      </p:sp>
      <p:sp>
        <p:nvSpPr>
          <p:cNvPr id="92" name="正方形/長方形 91">
            <a:extLst>
              <a:ext uri="{FF2B5EF4-FFF2-40B4-BE49-F238E27FC236}">
                <a16:creationId xmlns:a16="http://schemas.microsoft.com/office/drawing/2014/main" id="{BE7D20EF-9EE9-4A25-A3A4-46986C47272F}"/>
              </a:ext>
            </a:extLst>
          </p:cNvPr>
          <p:cNvSpPr/>
          <p:nvPr/>
        </p:nvSpPr>
        <p:spPr>
          <a:xfrm>
            <a:off x="5591498" y="4704007"/>
            <a:ext cx="5050143" cy="3030086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525"/>
          </a:p>
        </p:txBody>
      </p:sp>
      <p:pic>
        <p:nvPicPr>
          <p:cNvPr id="93" name="図 92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85F5142F-32B7-4C30-B57A-E10E0F3526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9785" y="4704335"/>
            <a:ext cx="5050142" cy="30300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96" name="テキスト ボックス 95">
            <a:extLst>
              <a:ext uri="{FF2B5EF4-FFF2-40B4-BE49-F238E27FC236}">
                <a16:creationId xmlns:a16="http://schemas.microsoft.com/office/drawing/2014/main" id="{4499C317-C011-4455-9585-EFD6B617E1E0}"/>
              </a:ext>
            </a:extLst>
          </p:cNvPr>
          <p:cNvSpPr txBox="1"/>
          <p:nvPr/>
        </p:nvSpPr>
        <p:spPr>
          <a:xfrm>
            <a:off x="6409937" y="5244661"/>
            <a:ext cx="4008484" cy="2650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伝統を守り自然を尊重する家族経営のワイナリー</a:t>
            </a:r>
          </a:p>
        </p:txBody>
      </p:sp>
      <p:cxnSp>
        <p:nvCxnSpPr>
          <p:cNvPr id="97" name="直線コネクタ 96">
            <a:extLst>
              <a:ext uri="{FF2B5EF4-FFF2-40B4-BE49-F238E27FC236}">
                <a16:creationId xmlns:a16="http://schemas.microsoft.com/office/drawing/2014/main" id="{82C9AB9D-7B3F-4D19-93B2-2D790C7748FF}"/>
              </a:ext>
            </a:extLst>
          </p:cNvPr>
          <p:cNvCxnSpPr>
            <a:cxnSpLocks/>
          </p:cNvCxnSpPr>
          <p:nvPr/>
        </p:nvCxnSpPr>
        <p:spPr>
          <a:xfrm>
            <a:off x="6420050" y="5561836"/>
            <a:ext cx="401174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直線コネクタ 98">
            <a:extLst>
              <a:ext uri="{FF2B5EF4-FFF2-40B4-BE49-F238E27FC236}">
                <a16:creationId xmlns:a16="http://schemas.microsoft.com/office/drawing/2014/main" id="{C034C689-8E5A-4E60-8D9C-B70DD798254F}"/>
              </a:ext>
            </a:extLst>
          </p:cNvPr>
          <p:cNvCxnSpPr>
            <a:cxnSpLocks/>
          </p:cNvCxnSpPr>
          <p:nvPr/>
        </p:nvCxnSpPr>
        <p:spPr>
          <a:xfrm>
            <a:off x="6420050" y="6437440"/>
            <a:ext cx="401174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テキスト ボックス 104">
            <a:extLst>
              <a:ext uri="{FF2B5EF4-FFF2-40B4-BE49-F238E27FC236}">
                <a16:creationId xmlns:a16="http://schemas.microsoft.com/office/drawing/2014/main" id="{BF597B99-1C7D-4332-A5CB-D2AE6E85537D}"/>
              </a:ext>
            </a:extLst>
          </p:cNvPr>
          <p:cNvSpPr txBox="1"/>
          <p:nvPr/>
        </p:nvSpPr>
        <p:spPr>
          <a:xfrm>
            <a:off x="151427" y="196722"/>
            <a:ext cx="1824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ea typeface="游明朝" panose="02020400000000000000" pitchFamily="18" charset="-128"/>
              </a:rPr>
              <a:t>■</a:t>
            </a:r>
            <a:r>
              <a:rPr kumimoji="1" lang="en-US" altLang="ja-JP" dirty="0">
                <a:ea typeface="游明朝" panose="02020400000000000000" pitchFamily="18" charset="-128"/>
              </a:rPr>
              <a:t>PRICE CARD</a:t>
            </a:r>
            <a:endParaRPr kumimoji="1" lang="ja-JP" altLang="en-US" dirty="0">
              <a:ea typeface="游明朝" panose="02020400000000000000" pitchFamily="18" charset="-128"/>
            </a:endParaRPr>
          </a:p>
        </p:txBody>
      </p:sp>
      <p:pic>
        <p:nvPicPr>
          <p:cNvPr id="51" name="図 50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3333404C-FDE0-41EE-A888-F494C6DE7C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8814" y="2391469"/>
            <a:ext cx="3535100" cy="212106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22202E4F-5895-4119-B0E1-33ED3C45C353}"/>
              </a:ext>
            </a:extLst>
          </p:cNvPr>
          <p:cNvSpPr txBox="1"/>
          <p:nvPr/>
        </p:nvSpPr>
        <p:spPr>
          <a:xfrm>
            <a:off x="889529" y="2852089"/>
            <a:ext cx="2319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伝統を守り自然を尊重する家族経営のワイナリー</a:t>
            </a:r>
          </a:p>
        </p:txBody>
      </p:sp>
      <p:sp>
        <p:nvSpPr>
          <p:cNvPr id="56" name="テキスト ボックス 55">
            <a:extLst>
              <a:ext uri="{FF2B5EF4-FFF2-40B4-BE49-F238E27FC236}">
                <a16:creationId xmlns:a16="http://schemas.microsoft.com/office/drawing/2014/main" id="{55D5600E-3FBA-477E-980B-7ED18E1B1DD3}"/>
              </a:ext>
            </a:extLst>
          </p:cNvPr>
          <p:cNvSpPr txBox="1"/>
          <p:nvPr/>
        </p:nvSpPr>
        <p:spPr>
          <a:xfrm>
            <a:off x="899498" y="3401219"/>
            <a:ext cx="28242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原産国　：イタリア</a:t>
            </a:r>
            <a:r>
              <a:rPr kumimoji="1" lang="en-US" altLang="ja-JP" sz="1000" b="1" dirty="0">
                <a:solidFill>
                  <a:schemeClr val="bg1"/>
                </a:solidFill>
                <a:latin typeface="+mn-ea"/>
              </a:rPr>
              <a:t>/IGT </a:t>
            </a:r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トスカーナ・ロッソ</a:t>
            </a:r>
            <a:endParaRPr kumimoji="1" lang="en-US" altLang="ja-JP" sz="10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生産者　：サンタジュリア</a:t>
            </a:r>
            <a:endParaRPr kumimoji="1" lang="en-US" altLang="ja-JP" sz="10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品種　　：メルロー</a:t>
            </a:r>
            <a:endParaRPr kumimoji="1" lang="en-US" altLang="ja-JP" sz="10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味わい　：赤・辛口・フルボディ</a:t>
            </a:r>
          </a:p>
        </p:txBody>
      </p:sp>
      <p:cxnSp>
        <p:nvCxnSpPr>
          <p:cNvPr id="57" name="直線コネクタ 56">
            <a:extLst>
              <a:ext uri="{FF2B5EF4-FFF2-40B4-BE49-F238E27FC236}">
                <a16:creationId xmlns:a16="http://schemas.microsoft.com/office/drawing/2014/main" id="{5BAFEDF1-4BC4-40B4-910B-2D9B1FCED67B}"/>
              </a:ext>
            </a:extLst>
          </p:cNvPr>
          <p:cNvCxnSpPr>
            <a:cxnSpLocks/>
          </p:cNvCxnSpPr>
          <p:nvPr/>
        </p:nvCxnSpPr>
        <p:spPr>
          <a:xfrm>
            <a:off x="899498" y="3320264"/>
            <a:ext cx="248487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0" name="図 59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24B2E7EA-970C-4650-8634-E599B18C58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9785" y="698257"/>
            <a:ext cx="2520000" cy="15120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285B478C-45E0-4E91-B888-937CD70C8D6F}"/>
              </a:ext>
            </a:extLst>
          </p:cNvPr>
          <p:cNvSpPr txBox="1"/>
          <p:nvPr/>
        </p:nvSpPr>
        <p:spPr>
          <a:xfrm>
            <a:off x="5959716" y="980542"/>
            <a:ext cx="21000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伝統を守り自然を尊重する家族経営のワイナリー</a:t>
            </a:r>
          </a:p>
        </p:txBody>
      </p:sp>
      <p:cxnSp>
        <p:nvCxnSpPr>
          <p:cNvPr id="80" name="直線コネクタ 79">
            <a:extLst>
              <a:ext uri="{FF2B5EF4-FFF2-40B4-BE49-F238E27FC236}">
                <a16:creationId xmlns:a16="http://schemas.microsoft.com/office/drawing/2014/main" id="{45075B9D-4D48-49F5-B269-3B4A7D48236B}"/>
              </a:ext>
            </a:extLst>
          </p:cNvPr>
          <p:cNvCxnSpPr>
            <a:cxnSpLocks/>
          </p:cNvCxnSpPr>
          <p:nvPr/>
        </p:nvCxnSpPr>
        <p:spPr>
          <a:xfrm>
            <a:off x="6006976" y="1357792"/>
            <a:ext cx="1993585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テキスト ボックス 110">
            <a:extLst>
              <a:ext uri="{FF2B5EF4-FFF2-40B4-BE49-F238E27FC236}">
                <a16:creationId xmlns:a16="http://schemas.microsoft.com/office/drawing/2014/main" id="{39FE01E6-8F70-4CBC-8F43-3BD00735F5B5}"/>
              </a:ext>
            </a:extLst>
          </p:cNvPr>
          <p:cNvSpPr txBox="1"/>
          <p:nvPr/>
        </p:nvSpPr>
        <p:spPr>
          <a:xfrm>
            <a:off x="6422079" y="6487791"/>
            <a:ext cx="32959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原産国　：イタリア</a:t>
            </a:r>
            <a:r>
              <a:rPr kumimoji="1" lang="en-US" altLang="ja-JP" sz="1100" b="1" dirty="0">
                <a:solidFill>
                  <a:schemeClr val="bg1"/>
                </a:solidFill>
                <a:latin typeface="+mn-ea"/>
              </a:rPr>
              <a:t>/IGT </a:t>
            </a:r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トスカーナ・ロッソ</a:t>
            </a:r>
            <a:endParaRPr kumimoji="1" lang="en-US" altLang="ja-JP" sz="11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生産者　：サンタジュリア</a:t>
            </a:r>
            <a:endParaRPr kumimoji="1" lang="en-US" altLang="ja-JP" sz="11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品種　　：メルロー</a:t>
            </a:r>
            <a:endParaRPr kumimoji="1" lang="en-US" altLang="ja-JP" sz="11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味わい　：赤・辛口・フルボディ</a:t>
            </a:r>
          </a:p>
        </p:txBody>
      </p:sp>
      <p:sp>
        <p:nvSpPr>
          <p:cNvPr id="112" name="テキスト ボックス 111">
            <a:extLst>
              <a:ext uri="{FF2B5EF4-FFF2-40B4-BE49-F238E27FC236}">
                <a16:creationId xmlns:a16="http://schemas.microsoft.com/office/drawing/2014/main" id="{8A3A9F4F-995B-4E83-8299-AFACB3CEB1EF}"/>
              </a:ext>
            </a:extLst>
          </p:cNvPr>
          <p:cNvSpPr txBox="1"/>
          <p:nvPr/>
        </p:nvSpPr>
        <p:spPr>
          <a:xfrm>
            <a:off x="6219662" y="3403678"/>
            <a:ext cx="28242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原産国　：イタリア</a:t>
            </a:r>
            <a:r>
              <a:rPr kumimoji="1" lang="en-US" altLang="ja-JP" sz="1000" b="1" dirty="0">
                <a:solidFill>
                  <a:schemeClr val="bg1"/>
                </a:solidFill>
                <a:latin typeface="+mn-ea"/>
              </a:rPr>
              <a:t>/IGT </a:t>
            </a:r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トスカーナ・ロッソ</a:t>
            </a:r>
            <a:endParaRPr kumimoji="1" lang="en-US" altLang="ja-JP" sz="10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生産者　：サンタジュリア</a:t>
            </a:r>
            <a:endParaRPr kumimoji="1" lang="en-US" altLang="ja-JP" sz="10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品種　　：メルロー</a:t>
            </a:r>
            <a:endParaRPr kumimoji="1" lang="en-US" altLang="ja-JP" sz="10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味わい　：赤・辛口・フルボディ</a:t>
            </a:r>
          </a:p>
        </p:txBody>
      </p:sp>
      <p:sp>
        <p:nvSpPr>
          <p:cNvPr id="113" name="テキスト ボックス 112">
            <a:extLst>
              <a:ext uri="{FF2B5EF4-FFF2-40B4-BE49-F238E27FC236}">
                <a16:creationId xmlns:a16="http://schemas.microsoft.com/office/drawing/2014/main" id="{8AF58044-0EDA-456D-8D05-B50120B8619A}"/>
              </a:ext>
            </a:extLst>
          </p:cNvPr>
          <p:cNvSpPr txBox="1"/>
          <p:nvPr/>
        </p:nvSpPr>
        <p:spPr>
          <a:xfrm>
            <a:off x="5960700" y="1364303"/>
            <a:ext cx="21818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原産国：イタリア</a:t>
            </a:r>
            <a:r>
              <a:rPr kumimoji="1" lang="en-US" altLang="ja-JP" sz="800" b="1" dirty="0">
                <a:solidFill>
                  <a:schemeClr val="bg1"/>
                </a:solidFill>
                <a:latin typeface="+mn-ea"/>
              </a:rPr>
              <a:t>/IGT </a:t>
            </a:r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トスカーナ・ロッソ</a:t>
            </a:r>
            <a:endParaRPr kumimoji="1" lang="en-US" altLang="ja-JP" sz="8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生産者：サンタジュリア</a:t>
            </a:r>
            <a:endParaRPr kumimoji="1" lang="en-US" altLang="ja-JP" sz="8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品種　：メルロー</a:t>
            </a:r>
            <a:endParaRPr kumimoji="1" lang="en-US" altLang="ja-JP" sz="8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味わい：赤・辛口・フルボディ</a:t>
            </a:r>
          </a:p>
        </p:txBody>
      </p:sp>
      <p:sp>
        <p:nvSpPr>
          <p:cNvPr id="115" name="テキスト ボックス 114">
            <a:extLst>
              <a:ext uri="{FF2B5EF4-FFF2-40B4-BE49-F238E27FC236}">
                <a16:creationId xmlns:a16="http://schemas.microsoft.com/office/drawing/2014/main" id="{99ED65A6-44EE-4A8E-A219-3162D99CEEE9}"/>
              </a:ext>
            </a:extLst>
          </p:cNvPr>
          <p:cNvSpPr txBox="1"/>
          <p:nvPr/>
        </p:nvSpPr>
        <p:spPr>
          <a:xfrm>
            <a:off x="6366487" y="5548409"/>
            <a:ext cx="4011745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>
                <a:solidFill>
                  <a:schemeClr val="bg1"/>
                </a:solidFill>
                <a:latin typeface="+mn-ea"/>
              </a:rPr>
              <a:t>メルロー種</a:t>
            </a:r>
            <a:r>
              <a:rPr kumimoji="1" lang="en-US" altLang="ja-JP" sz="1100" dirty="0">
                <a:solidFill>
                  <a:schemeClr val="bg1"/>
                </a:solidFill>
                <a:latin typeface="+mn-ea"/>
              </a:rPr>
              <a:t>100%</a:t>
            </a:r>
            <a:r>
              <a:rPr kumimoji="1" lang="ja-JP" altLang="en-US" sz="1100" dirty="0">
                <a:solidFill>
                  <a:schemeClr val="bg1"/>
                </a:solidFill>
                <a:latin typeface="+mn-ea"/>
              </a:rPr>
              <a:t>で造られる赤ワイン。注意深く育てられた葡萄を手積みで収穫後、ステンレスタンクにてアルコール発酵、フランス産の。バリックで</a:t>
            </a:r>
            <a:r>
              <a:rPr kumimoji="1" lang="en-US" altLang="ja-JP" sz="1100" dirty="0">
                <a:solidFill>
                  <a:schemeClr val="bg1"/>
                </a:solidFill>
                <a:latin typeface="+mn-ea"/>
              </a:rPr>
              <a:t>12</a:t>
            </a:r>
            <a:r>
              <a:rPr kumimoji="1" lang="ja-JP" altLang="en-US" sz="1100" dirty="0">
                <a:solidFill>
                  <a:schemeClr val="bg1"/>
                </a:solidFill>
                <a:latin typeface="+mn-ea"/>
              </a:rPr>
              <a:t>か月熟成し葡萄収穫から</a:t>
            </a:r>
            <a:r>
              <a:rPr kumimoji="1" lang="en-US" altLang="ja-JP" sz="1100" dirty="0">
                <a:solidFill>
                  <a:schemeClr val="bg1"/>
                </a:solidFill>
                <a:latin typeface="+mn-ea"/>
              </a:rPr>
              <a:t>3</a:t>
            </a:r>
            <a:r>
              <a:rPr kumimoji="1" lang="ja-JP" altLang="en-US" sz="1100" dirty="0">
                <a:solidFill>
                  <a:schemeClr val="bg1"/>
                </a:solidFill>
                <a:latin typeface="+mn-ea"/>
              </a:rPr>
              <a:t>年経てリリースされる。フルーティーさがありながら辛口で力強いタンニンが楽しめるパーティなどにおすすめの逸本。</a:t>
            </a:r>
          </a:p>
        </p:txBody>
      </p:sp>
      <p:sp>
        <p:nvSpPr>
          <p:cNvPr id="116" name="テキスト ボックス 115">
            <a:extLst>
              <a:ext uri="{FF2B5EF4-FFF2-40B4-BE49-F238E27FC236}">
                <a16:creationId xmlns:a16="http://schemas.microsoft.com/office/drawing/2014/main" id="{5A93CFD5-1297-4598-B08C-CAAE02932DBA}"/>
              </a:ext>
            </a:extLst>
          </p:cNvPr>
          <p:cNvSpPr txBox="1"/>
          <p:nvPr/>
        </p:nvSpPr>
        <p:spPr>
          <a:xfrm>
            <a:off x="5959716" y="745044"/>
            <a:ext cx="210008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クアルト・ジーロ・メルロー</a:t>
            </a:r>
          </a:p>
        </p:txBody>
      </p:sp>
      <p:sp>
        <p:nvSpPr>
          <p:cNvPr id="117" name="テキスト ボックス 116">
            <a:extLst>
              <a:ext uri="{FF2B5EF4-FFF2-40B4-BE49-F238E27FC236}">
                <a16:creationId xmlns:a16="http://schemas.microsoft.com/office/drawing/2014/main" id="{AA84974C-322B-41E2-A63C-1EF86543F9FC}"/>
              </a:ext>
            </a:extLst>
          </p:cNvPr>
          <p:cNvSpPr txBox="1"/>
          <p:nvPr/>
        </p:nvSpPr>
        <p:spPr>
          <a:xfrm>
            <a:off x="828257" y="2510280"/>
            <a:ext cx="30244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b="1" dirty="0">
                <a:solidFill>
                  <a:schemeClr val="bg1"/>
                </a:solidFill>
                <a:latin typeface="+mn-ea"/>
              </a:rPr>
              <a:t>クアルト・ジーロ・メルロー</a:t>
            </a:r>
          </a:p>
        </p:txBody>
      </p:sp>
      <p:sp>
        <p:nvSpPr>
          <p:cNvPr id="119" name="テキスト ボックス 118">
            <a:extLst>
              <a:ext uri="{FF2B5EF4-FFF2-40B4-BE49-F238E27FC236}">
                <a16:creationId xmlns:a16="http://schemas.microsoft.com/office/drawing/2014/main" id="{A31FEC0A-55D1-434F-B1AF-DEC3B6C6DB9F}"/>
              </a:ext>
            </a:extLst>
          </p:cNvPr>
          <p:cNvSpPr txBox="1"/>
          <p:nvPr/>
        </p:nvSpPr>
        <p:spPr>
          <a:xfrm>
            <a:off x="6156102" y="2491852"/>
            <a:ext cx="30244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b="1" dirty="0">
                <a:solidFill>
                  <a:schemeClr val="bg1"/>
                </a:solidFill>
                <a:latin typeface="+mn-ea"/>
              </a:rPr>
              <a:t>クアルト・ジーロ・メルロー</a:t>
            </a:r>
          </a:p>
        </p:txBody>
      </p:sp>
      <p:sp>
        <p:nvSpPr>
          <p:cNvPr id="70" name="テキスト ボックス 69">
            <a:extLst>
              <a:ext uri="{FF2B5EF4-FFF2-40B4-BE49-F238E27FC236}">
                <a16:creationId xmlns:a16="http://schemas.microsoft.com/office/drawing/2014/main" id="{63BBC01B-C237-4030-8177-A173398D187A}"/>
              </a:ext>
            </a:extLst>
          </p:cNvPr>
          <p:cNvSpPr txBox="1"/>
          <p:nvPr/>
        </p:nvSpPr>
        <p:spPr>
          <a:xfrm>
            <a:off x="6393576" y="4828650"/>
            <a:ext cx="42463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>
                <a:solidFill>
                  <a:schemeClr val="bg1"/>
                </a:solidFill>
                <a:latin typeface="+mn-ea"/>
              </a:rPr>
              <a:t>クアルト・ジーロ・メルロー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1D6638BF-703F-40D9-9DF8-E94AE1AAE0D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6019" y="4845156"/>
            <a:ext cx="2835465" cy="2835465"/>
          </a:xfrm>
          <a:prstGeom prst="rect">
            <a:avLst/>
          </a:prstGeom>
        </p:spPr>
      </p:pic>
      <p:pic>
        <p:nvPicPr>
          <p:cNvPr id="79" name="図 78">
            <a:extLst>
              <a:ext uri="{FF2B5EF4-FFF2-40B4-BE49-F238E27FC236}">
                <a16:creationId xmlns:a16="http://schemas.microsoft.com/office/drawing/2014/main" id="{CF202AD7-459C-40F3-814D-C4BE2729AEA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77" b="-2415"/>
          <a:stretch/>
        </p:blipFill>
        <p:spPr>
          <a:xfrm>
            <a:off x="5707689" y="4830161"/>
            <a:ext cx="1718942" cy="2903932"/>
          </a:xfrm>
          <a:prstGeom prst="rect">
            <a:avLst/>
          </a:prstGeom>
        </p:spPr>
      </p:pic>
      <p:pic>
        <p:nvPicPr>
          <p:cNvPr id="84" name="図 83">
            <a:extLst>
              <a:ext uri="{FF2B5EF4-FFF2-40B4-BE49-F238E27FC236}">
                <a16:creationId xmlns:a16="http://schemas.microsoft.com/office/drawing/2014/main" id="{4C850CEA-A395-4DC2-A09E-C4A93654087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7052" y="2543435"/>
            <a:ext cx="1887422" cy="1887422"/>
          </a:xfrm>
          <a:prstGeom prst="rect">
            <a:avLst/>
          </a:prstGeom>
        </p:spPr>
      </p:pic>
      <p:pic>
        <p:nvPicPr>
          <p:cNvPr id="85" name="図 84">
            <a:extLst>
              <a:ext uri="{FF2B5EF4-FFF2-40B4-BE49-F238E27FC236}">
                <a16:creationId xmlns:a16="http://schemas.microsoft.com/office/drawing/2014/main" id="{182AC5BB-9F33-4492-8808-FAADA604867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4522" y="2519163"/>
            <a:ext cx="1932577" cy="1932577"/>
          </a:xfrm>
          <a:prstGeom prst="rect">
            <a:avLst/>
          </a:prstGeom>
        </p:spPr>
      </p:pic>
      <p:pic>
        <p:nvPicPr>
          <p:cNvPr id="89" name="図 88">
            <a:extLst>
              <a:ext uri="{FF2B5EF4-FFF2-40B4-BE49-F238E27FC236}">
                <a16:creationId xmlns:a16="http://schemas.microsoft.com/office/drawing/2014/main" id="{AA56B9DD-6A7F-4951-86CB-D32D9798D8C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3382" y="768315"/>
            <a:ext cx="1352405" cy="1352405"/>
          </a:xfrm>
          <a:prstGeom prst="rect">
            <a:avLst/>
          </a:prstGeom>
        </p:spPr>
      </p:pic>
      <p:pic>
        <p:nvPicPr>
          <p:cNvPr id="90" name="図 89">
            <a:extLst>
              <a:ext uri="{FF2B5EF4-FFF2-40B4-BE49-F238E27FC236}">
                <a16:creationId xmlns:a16="http://schemas.microsoft.com/office/drawing/2014/main" id="{1D48EC14-B197-4940-A1D9-7FDA3176F0C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6208" y="791341"/>
            <a:ext cx="1329377" cy="1329377"/>
          </a:xfrm>
          <a:prstGeom prst="rect">
            <a:avLst/>
          </a:prstGeom>
        </p:spPr>
      </p:pic>
      <p:grpSp>
        <p:nvGrpSpPr>
          <p:cNvPr id="68" name="グループ化 67">
            <a:extLst>
              <a:ext uri="{FF2B5EF4-FFF2-40B4-BE49-F238E27FC236}">
                <a16:creationId xmlns:a16="http://schemas.microsoft.com/office/drawing/2014/main" id="{5E0E56D2-BA36-405D-89DF-9EE4BEC2CEF0}"/>
              </a:ext>
            </a:extLst>
          </p:cNvPr>
          <p:cNvGrpSpPr/>
          <p:nvPr/>
        </p:nvGrpSpPr>
        <p:grpSpPr>
          <a:xfrm>
            <a:off x="6407636" y="4240154"/>
            <a:ext cx="481732" cy="221920"/>
            <a:chOff x="6752865" y="4253770"/>
            <a:chExt cx="481732" cy="221920"/>
          </a:xfrm>
        </p:grpSpPr>
        <p:sp>
          <p:nvSpPr>
            <p:cNvPr id="83" name="四角形: 角を丸くする 82">
              <a:extLst>
                <a:ext uri="{FF2B5EF4-FFF2-40B4-BE49-F238E27FC236}">
                  <a16:creationId xmlns:a16="http://schemas.microsoft.com/office/drawing/2014/main" id="{84A5EAB0-D444-45B9-9C1A-D0F9CC5C2ED8}"/>
                </a:ext>
              </a:extLst>
            </p:cNvPr>
            <p:cNvSpPr/>
            <p:nvPr/>
          </p:nvSpPr>
          <p:spPr>
            <a:xfrm>
              <a:off x="6752865" y="4265448"/>
              <a:ext cx="388271" cy="18449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525"/>
            </a:p>
          </p:txBody>
        </p:sp>
        <p:sp>
          <p:nvSpPr>
            <p:cNvPr id="86" name="テキスト ボックス 85">
              <a:extLst>
                <a:ext uri="{FF2B5EF4-FFF2-40B4-BE49-F238E27FC236}">
                  <a16:creationId xmlns:a16="http://schemas.microsoft.com/office/drawing/2014/main" id="{1456CA4F-A256-4CF4-A9FE-47228390C767}"/>
                </a:ext>
              </a:extLst>
            </p:cNvPr>
            <p:cNvSpPr txBox="1"/>
            <p:nvPr/>
          </p:nvSpPr>
          <p:spPr>
            <a:xfrm>
              <a:off x="6758548" y="4253770"/>
              <a:ext cx="476049" cy="2219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842" b="1" dirty="0">
                  <a:solidFill>
                    <a:srgbClr val="89162B"/>
                  </a:solidFill>
                  <a:latin typeface="+mn-ea"/>
                </a:rPr>
                <a:t>価格</a:t>
              </a:r>
            </a:p>
          </p:txBody>
        </p:sp>
      </p:grpSp>
      <p:grpSp>
        <p:nvGrpSpPr>
          <p:cNvPr id="87" name="グループ化 86">
            <a:extLst>
              <a:ext uri="{FF2B5EF4-FFF2-40B4-BE49-F238E27FC236}">
                <a16:creationId xmlns:a16="http://schemas.microsoft.com/office/drawing/2014/main" id="{788088B2-33EA-421C-B6D5-D3D902747191}"/>
              </a:ext>
            </a:extLst>
          </p:cNvPr>
          <p:cNvGrpSpPr/>
          <p:nvPr/>
        </p:nvGrpSpPr>
        <p:grpSpPr>
          <a:xfrm>
            <a:off x="6398579" y="2008162"/>
            <a:ext cx="392268" cy="183496"/>
            <a:chOff x="6398579" y="2008162"/>
            <a:chExt cx="392268" cy="183496"/>
          </a:xfrm>
        </p:grpSpPr>
        <p:sp>
          <p:nvSpPr>
            <p:cNvPr id="88" name="四角形: 角を丸くする 87">
              <a:extLst>
                <a:ext uri="{FF2B5EF4-FFF2-40B4-BE49-F238E27FC236}">
                  <a16:creationId xmlns:a16="http://schemas.microsoft.com/office/drawing/2014/main" id="{248F4A26-8673-4ED2-8B2A-CC0863FAFAE7}"/>
                </a:ext>
              </a:extLst>
            </p:cNvPr>
            <p:cNvSpPr/>
            <p:nvPr/>
          </p:nvSpPr>
          <p:spPr>
            <a:xfrm>
              <a:off x="6420048" y="2017977"/>
              <a:ext cx="288791" cy="153307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525"/>
            </a:p>
          </p:txBody>
        </p:sp>
        <p:sp>
          <p:nvSpPr>
            <p:cNvPr id="94" name="テキスト ボックス 93">
              <a:extLst>
                <a:ext uri="{FF2B5EF4-FFF2-40B4-BE49-F238E27FC236}">
                  <a16:creationId xmlns:a16="http://schemas.microsoft.com/office/drawing/2014/main" id="{9312D8EA-0BDF-4CFD-A9B1-6B996A269920}"/>
                </a:ext>
              </a:extLst>
            </p:cNvPr>
            <p:cNvSpPr txBox="1"/>
            <p:nvPr/>
          </p:nvSpPr>
          <p:spPr>
            <a:xfrm>
              <a:off x="6398579" y="2008162"/>
              <a:ext cx="392268" cy="1834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600" b="1" dirty="0">
                  <a:solidFill>
                    <a:srgbClr val="89162B"/>
                  </a:solidFill>
                  <a:latin typeface="+mn-ea"/>
                </a:rPr>
                <a:t>価格</a:t>
              </a:r>
            </a:p>
          </p:txBody>
        </p:sp>
      </p:grpSp>
      <p:grpSp>
        <p:nvGrpSpPr>
          <p:cNvPr id="95" name="グループ化 94">
            <a:extLst>
              <a:ext uri="{FF2B5EF4-FFF2-40B4-BE49-F238E27FC236}">
                <a16:creationId xmlns:a16="http://schemas.microsoft.com/office/drawing/2014/main" id="{FCDC1A7A-0A12-4358-9537-F18D96B825A9}"/>
              </a:ext>
            </a:extLst>
          </p:cNvPr>
          <p:cNvGrpSpPr/>
          <p:nvPr/>
        </p:nvGrpSpPr>
        <p:grpSpPr>
          <a:xfrm>
            <a:off x="6564443" y="7433712"/>
            <a:ext cx="481732" cy="221920"/>
            <a:chOff x="7898818" y="7419868"/>
            <a:chExt cx="481732" cy="221920"/>
          </a:xfrm>
        </p:grpSpPr>
        <p:sp>
          <p:nvSpPr>
            <p:cNvPr id="98" name="四角形: 角を丸くする 97">
              <a:extLst>
                <a:ext uri="{FF2B5EF4-FFF2-40B4-BE49-F238E27FC236}">
                  <a16:creationId xmlns:a16="http://schemas.microsoft.com/office/drawing/2014/main" id="{38B0C111-5FD6-43E5-A856-A328D7BED5B3}"/>
                </a:ext>
              </a:extLst>
            </p:cNvPr>
            <p:cNvSpPr/>
            <p:nvPr/>
          </p:nvSpPr>
          <p:spPr>
            <a:xfrm>
              <a:off x="7898818" y="7431546"/>
              <a:ext cx="388271" cy="18449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525"/>
            </a:p>
          </p:txBody>
        </p:sp>
        <p:sp>
          <p:nvSpPr>
            <p:cNvPr id="101" name="テキスト ボックス 100">
              <a:extLst>
                <a:ext uri="{FF2B5EF4-FFF2-40B4-BE49-F238E27FC236}">
                  <a16:creationId xmlns:a16="http://schemas.microsoft.com/office/drawing/2014/main" id="{EF6B91CA-2E0F-4754-B8BE-F3292A7DA7E8}"/>
                </a:ext>
              </a:extLst>
            </p:cNvPr>
            <p:cNvSpPr txBox="1"/>
            <p:nvPr/>
          </p:nvSpPr>
          <p:spPr>
            <a:xfrm>
              <a:off x="7904501" y="7419868"/>
              <a:ext cx="476049" cy="2219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842" b="1" dirty="0">
                  <a:solidFill>
                    <a:srgbClr val="89162B"/>
                  </a:solidFill>
                  <a:latin typeface="+mn-ea"/>
                </a:rPr>
                <a:t>価格</a:t>
              </a:r>
            </a:p>
          </p:txBody>
        </p:sp>
      </p:grpSp>
      <p:sp>
        <p:nvSpPr>
          <p:cNvPr id="102" name="テキスト ボックス 101">
            <a:extLst>
              <a:ext uri="{FF2B5EF4-FFF2-40B4-BE49-F238E27FC236}">
                <a16:creationId xmlns:a16="http://schemas.microsoft.com/office/drawing/2014/main" id="{6356DE87-63DC-4633-85FC-46A5152C7B42}"/>
              </a:ext>
            </a:extLst>
          </p:cNvPr>
          <p:cNvSpPr txBox="1"/>
          <p:nvPr/>
        </p:nvSpPr>
        <p:spPr>
          <a:xfrm>
            <a:off x="1938773" y="1958432"/>
            <a:ext cx="90007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円 </a:t>
            </a:r>
            <a:r>
              <a:rPr kumimoji="1" lang="en-US" altLang="ja-JP" sz="1000" b="1" dirty="0">
                <a:solidFill>
                  <a:schemeClr val="bg1"/>
                </a:solidFill>
                <a:latin typeface="+mn-ea"/>
              </a:rPr>
              <a:t>(</a:t>
            </a:r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税込</a:t>
            </a:r>
            <a:r>
              <a:rPr kumimoji="1" lang="en-US" altLang="ja-JP" sz="1000" b="1" dirty="0">
                <a:solidFill>
                  <a:schemeClr val="bg1"/>
                </a:solidFill>
                <a:latin typeface="+mn-ea"/>
              </a:rPr>
              <a:t>)</a:t>
            </a:r>
            <a:endParaRPr kumimoji="1" lang="ja-JP" altLang="en-US" sz="1000" b="1" dirty="0">
              <a:solidFill>
                <a:schemeClr val="bg1"/>
              </a:solidFill>
              <a:latin typeface="+mn-ea"/>
            </a:endParaRPr>
          </a:p>
        </p:txBody>
      </p:sp>
      <p:grpSp>
        <p:nvGrpSpPr>
          <p:cNvPr id="103" name="グループ化 102">
            <a:extLst>
              <a:ext uri="{FF2B5EF4-FFF2-40B4-BE49-F238E27FC236}">
                <a16:creationId xmlns:a16="http://schemas.microsoft.com/office/drawing/2014/main" id="{9E376259-53B2-4815-BA75-BEF09677317A}"/>
              </a:ext>
            </a:extLst>
          </p:cNvPr>
          <p:cNvGrpSpPr/>
          <p:nvPr/>
        </p:nvGrpSpPr>
        <p:grpSpPr>
          <a:xfrm>
            <a:off x="776680" y="1984185"/>
            <a:ext cx="724955" cy="190091"/>
            <a:chOff x="776680" y="1984185"/>
            <a:chExt cx="724955" cy="190091"/>
          </a:xfrm>
        </p:grpSpPr>
        <p:sp>
          <p:nvSpPr>
            <p:cNvPr id="110" name="四角形: 角を丸くする 109">
              <a:extLst>
                <a:ext uri="{FF2B5EF4-FFF2-40B4-BE49-F238E27FC236}">
                  <a16:creationId xmlns:a16="http://schemas.microsoft.com/office/drawing/2014/main" id="{E8306B9B-E47A-4008-BB77-BDB0BBF3F660}"/>
                </a:ext>
              </a:extLst>
            </p:cNvPr>
            <p:cNvSpPr/>
            <p:nvPr/>
          </p:nvSpPr>
          <p:spPr>
            <a:xfrm>
              <a:off x="814780" y="1984185"/>
              <a:ext cx="561722" cy="17535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525"/>
            </a:p>
          </p:txBody>
        </p:sp>
        <p:sp>
          <p:nvSpPr>
            <p:cNvPr id="114" name="テキスト ボックス 113">
              <a:extLst>
                <a:ext uri="{FF2B5EF4-FFF2-40B4-BE49-F238E27FC236}">
                  <a16:creationId xmlns:a16="http://schemas.microsoft.com/office/drawing/2014/main" id="{981BF374-18E7-4314-9D37-3D05DF6E7336}"/>
                </a:ext>
              </a:extLst>
            </p:cNvPr>
            <p:cNvSpPr txBox="1"/>
            <p:nvPr/>
          </p:nvSpPr>
          <p:spPr>
            <a:xfrm>
              <a:off x="776680" y="1989610"/>
              <a:ext cx="724955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600" b="1" dirty="0">
                  <a:solidFill>
                    <a:srgbClr val="89162B"/>
                  </a:solidFill>
                  <a:latin typeface="+mn-ea"/>
                </a:rPr>
                <a:t>希望小売価格</a:t>
              </a:r>
            </a:p>
          </p:txBody>
        </p:sp>
      </p:grpSp>
      <p:grpSp>
        <p:nvGrpSpPr>
          <p:cNvPr id="118" name="グループ化 117">
            <a:extLst>
              <a:ext uri="{FF2B5EF4-FFF2-40B4-BE49-F238E27FC236}">
                <a16:creationId xmlns:a16="http://schemas.microsoft.com/office/drawing/2014/main" id="{210C946E-0374-418B-B732-4579FE826F29}"/>
              </a:ext>
            </a:extLst>
          </p:cNvPr>
          <p:cNvGrpSpPr/>
          <p:nvPr/>
        </p:nvGrpSpPr>
        <p:grpSpPr>
          <a:xfrm>
            <a:off x="886113" y="4111950"/>
            <a:ext cx="469661" cy="351506"/>
            <a:chOff x="860269" y="4063164"/>
            <a:chExt cx="469661" cy="351506"/>
          </a:xfrm>
        </p:grpSpPr>
        <p:sp>
          <p:nvSpPr>
            <p:cNvPr id="120" name="四角形: 角を丸くする 119">
              <a:extLst>
                <a:ext uri="{FF2B5EF4-FFF2-40B4-BE49-F238E27FC236}">
                  <a16:creationId xmlns:a16="http://schemas.microsoft.com/office/drawing/2014/main" id="{EE62B531-6812-41FC-AED0-D41235BF1140}"/>
                </a:ext>
              </a:extLst>
            </p:cNvPr>
            <p:cNvSpPr/>
            <p:nvPr/>
          </p:nvSpPr>
          <p:spPr>
            <a:xfrm>
              <a:off x="932285" y="4072006"/>
              <a:ext cx="325630" cy="31170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525"/>
            </a:p>
          </p:txBody>
        </p:sp>
        <p:sp>
          <p:nvSpPr>
            <p:cNvPr id="121" name="テキスト ボックス 120">
              <a:extLst>
                <a:ext uri="{FF2B5EF4-FFF2-40B4-BE49-F238E27FC236}">
                  <a16:creationId xmlns:a16="http://schemas.microsoft.com/office/drawing/2014/main" id="{F87D5B72-794E-45F1-A50A-95E94940C787}"/>
                </a:ext>
              </a:extLst>
            </p:cNvPr>
            <p:cNvSpPr txBox="1"/>
            <p:nvPr/>
          </p:nvSpPr>
          <p:spPr>
            <a:xfrm>
              <a:off x="860269" y="4063164"/>
              <a:ext cx="469661" cy="3515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842" b="1" dirty="0">
                  <a:solidFill>
                    <a:srgbClr val="89162B"/>
                  </a:solidFill>
                  <a:latin typeface="+mn-ea"/>
                </a:rPr>
                <a:t>希望</a:t>
              </a:r>
              <a:endParaRPr kumimoji="1" lang="en-US" altLang="ja-JP" sz="842" b="1" dirty="0">
                <a:solidFill>
                  <a:srgbClr val="89162B"/>
                </a:solidFill>
                <a:latin typeface="+mn-ea"/>
              </a:endParaRPr>
            </a:p>
            <a:p>
              <a:pPr algn="ctr"/>
              <a:r>
                <a:rPr kumimoji="1" lang="ja-JP" altLang="en-US" sz="842" b="1" dirty="0">
                  <a:solidFill>
                    <a:srgbClr val="89162B"/>
                  </a:solidFill>
                  <a:latin typeface="+mn-ea"/>
                </a:rPr>
                <a:t>小売</a:t>
              </a:r>
            </a:p>
          </p:txBody>
        </p:sp>
      </p:grpSp>
      <p:sp>
        <p:nvSpPr>
          <p:cNvPr id="122" name="テキスト ボックス 121">
            <a:extLst>
              <a:ext uri="{FF2B5EF4-FFF2-40B4-BE49-F238E27FC236}">
                <a16:creationId xmlns:a16="http://schemas.microsoft.com/office/drawing/2014/main" id="{E5C8FDAE-26A8-4A8F-8CBA-F28D9A2EACD8}"/>
              </a:ext>
            </a:extLst>
          </p:cNvPr>
          <p:cNvSpPr txBox="1"/>
          <p:nvPr/>
        </p:nvSpPr>
        <p:spPr>
          <a:xfrm>
            <a:off x="1307677" y="4120808"/>
            <a:ext cx="2554458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900" b="1" dirty="0">
                <a:solidFill>
                  <a:schemeClr val="bg1"/>
                </a:solidFill>
                <a:latin typeface="+mn-ea"/>
              </a:rPr>
              <a:t>\5,400 (</a:t>
            </a:r>
            <a:r>
              <a:rPr kumimoji="1" lang="ja-JP" altLang="en-US" b="1" dirty="0">
                <a:solidFill>
                  <a:schemeClr val="bg1"/>
                </a:solidFill>
                <a:latin typeface="+mn-ea"/>
              </a:rPr>
              <a:t>税込</a:t>
            </a:r>
            <a:r>
              <a:rPr kumimoji="1" lang="ja-JP" altLang="en-US" sz="1900" b="1" dirty="0">
                <a:solidFill>
                  <a:schemeClr val="bg1"/>
                </a:solidFill>
                <a:latin typeface="+mn-ea"/>
              </a:rPr>
              <a:t> </a:t>
            </a:r>
            <a:r>
              <a:rPr kumimoji="1" lang="en-US" altLang="ja-JP" sz="1900" b="1" dirty="0">
                <a:solidFill>
                  <a:schemeClr val="bg1"/>
                </a:solidFill>
                <a:latin typeface="+mn-ea"/>
              </a:rPr>
              <a:t>\5,940)</a:t>
            </a:r>
            <a:endParaRPr kumimoji="1" lang="ja-JP" altLang="en-US" sz="1900" b="1" dirty="0">
              <a:solidFill>
                <a:schemeClr val="bg1"/>
              </a:solidFill>
              <a:latin typeface="+mn-ea"/>
            </a:endParaRPr>
          </a:p>
        </p:txBody>
      </p:sp>
      <p:grpSp>
        <p:nvGrpSpPr>
          <p:cNvPr id="123" name="グループ化 122">
            <a:extLst>
              <a:ext uri="{FF2B5EF4-FFF2-40B4-BE49-F238E27FC236}">
                <a16:creationId xmlns:a16="http://schemas.microsoft.com/office/drawing/2014/main" id="{FA5E5B93-954A-46F8-A154-C5190B9DDC3A}"/>
              </a:ext>
            </a:extLst>
          </p:cNvPr>
          <p:cNvGrpSpPr/>
          <p:nvPr/>
        </p:nvGrpSpPr>
        <p:grpSpPr>
          <a:xfrm>
            <a:off x="1039691" y="7280622"/>
            <a:ext cx="632166" cy="400110"/>
            <a:chOff x="1039691" y="7280622"/>
            <a:chExt cx="632166" cy="400110"/>
          </a:xfrm>
        </p:grpSpPr>
        <p:sp>
          <p:nvSpPr>
            <p:cNvPr id="124" name="四角形: 角を丸くする 123">
              <a:extLst>
                <a:ext uri="{FF2B5EF4-FFF2-40B4-BE49-F238E27FC236}">
                  <a16:creationId xmlns:a16="http://schemas.microsoft.com/office/drawing/2014/main" id="{B8756D97-3D0C-4676-B53A-C5A645960F41}"/>
                </a:ext>
              </a:extLst>
            </p:cNvPr>
            <p:cNvSpPr/>
            <p:nvPr/>
          </p:nvSpPr>
          <p:spPr>
            <a:xfrm>
              <a:off x="1159242" y="7286053"/>
              <a:ext cx="414408" cy="38891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525"/>
            </a:p>
          </p:txBody>
        </p:sp>
        <p:sp>
          <p:nvSpPr>
            <p:cNvPr id="125" name="テキスト ボックス 124">
              <a:extLst>
                <a:ext uri="{FF2B5EF4-FFF2-40B4-BE49-F238E27FC236}">
                  <a16:creationId xmlns:a16="http://schemas.microsoft.com/office/drawing/2014/main" id="{EFF1364E-99A7-400D-A9A4-3DDD309BEB52}"/>
                </a:ext>
              </a:extLst>
            </p:cNvPr>
            <p:cNvSpPr txBox="1"/>
            <p:nvPr/>
          </p:nvSpPr>
          <p:spPr>
            <a:xfrm>
              <a:off x="1039691" y="7280622"/>
              <a:ext cx="63216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000" b="1" dirty="0">
                  <a:solidFill>
                    <a:srgbClr val="89162B"/>
                  </a:solidFill>
                  <a:latin typeface="+mn-ea"/>
                </a:rPr>
                <a:t>希望</a:t>
              </a:r>
              <a:endParaRPr kumimoji="1" lang="en-US" altLang="ja-JP" sz="1000" b="1" dirty="0">
                <a:solidFill>
                  <a:srgbClr val="89162B"/>
                </a:solidFill>
                <a:latin typeface="+mn-ea"/>
              </a:endParaRPr>
            </a:p>
            <a:p>
              <a:pPr algn="ctr"/>
              <a:r>
                <a:rPr kumimoji="1" lang="ja-JP" altLang="en-US" sz="1000" b="1" dirty="0">
                  <a:solidFill>
                    <a:srgbClr val="89162B"/>
                  </a:solidFill>
                  <a:latin typeface="+mn-ea"/>
                </a:rPr>
                <a:t>小売</a:t>
              </a:r>
            </a:p>
          </p:txBody>
        </p:sp>
      </p:grpSp>
      <p:sp>
        <p:nvSpPr>
          <p:cNvPr id="126" name="テキスト ボックス 125">
            <a:extLst>
              <a:ext uri="{FF2B5EF4-FFF2-40B4-BE49-F238E27FC236}">
                <a16:creationId xmlns:a16="http://schemas.microsoft.com/office/drawing/2014/main" id="{CF11DA5A-AE54-4611-BE57-863EF61D0D71}"/>
              </a:ext>
            </a:extLst>
          </p:cNvPr>
          <p:cNvSpPr txBox="1"/>
          <p:nvPr/>
        </p:nvSpPr>
        <p:spPr>
          <a:xfrm>
            <a:off x="1659118" y="7233451"/>
            <a:ext cx="3653827" cy="523220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r>
              <a:rPr kumimoji="1" lang="en-US" altLang="ja-JP" sz="2800" b="1" dirty="0">
                <a:solidFill>
                  <a:schemeClr val="bg1"/>
                </a:solidFill>
                <a:latin typeface="+mn-ea"/>
              </a:rPr>
              <a:t>\5,400 (</a:t>
            </a:r>
            <a:r>
              <a:rPr kumimoji="1" lang="ja-JP" altLang="en-US" sz="2400" b="1" dirty="0">
                <a:solidFill>
                  <a:schemeClr val="bg1"/>
                </a:solidFill>
                <a:latin typeface="+mn-ea"/>
              </a:rPr>
              <a:t>税込</a:t>
            </a:r>
            <a:r>
              <a:rPr kumimoji="1" lang="ja-JP" altLang="en-US" sz="2800" b="1" dirty="0">
                <a:solidFill>
                  <a:schemeClr val="bg1"/>
                </a:solidFill>
                <a:latin typeface="+mn-ea"/>
              </a:rPr>
              <a:t> </a:t>
            </a:r>
            <a:r>
              <a:rPr kumimoji="1" lang="en-US" altLang="ja-JP" sz="2800" b="1">
                <a:solidFill>
                  <a:schemeClr val="bg1"/>
                </a:solidFill>
                <a:latin typeface="+mn-ea"/>
              </a:rPr>
              <a:t>\5,940</a:t>
            </a:r>
            <a:r>
              <a:rPr kumimoji="1" lang="en-US" altLang="ja-JP" sz="2800" b="1" dirty="0">
                <a:solidFill>
                  <a:schemeClr val="bg1"/>
                </a:solidFill>
                <a:latin typeface="+mn-ea"/>
              </a:rPr>
              <a:t>)</a:t>
            </a:r>
          </a:p>
        </p:txBody>
      </p:sp>
      <p:sp>
        <p:nvSpPr>
          <p:cNvPr id="127" name="テキスト ボックス 126">
            <a:extLst>
              <a:ext uri="{FF2B5EF4-FFF2-40B4-BE49-F238E27FC236}">
                <a16:creationId xmlns:a16="http://schemas.microsoft.com/office/drawing/2014/main" id="{C170945B-DDD1-4095-BA4A-71A195AE9C6B}"/>
              </a:ext>
            </a:extLst>
          </p:cNvPr>
          <p:cNvSpPr txBox="1"/>
          <p:nvPr/>
        </p:nvSpPr>
        <p:spPr>
          <a:xfrm>
            <a:off x="1416184" y="1856267"/>
            <a:ext cx="9574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>
                <a:solidFill>
                  <a:schemeClr val="bg1"/>
                </a:solidFill>
                <a:latin typeface="+mn-ea"/>
              </a:rPr>
              <a:t>5,940</a:t>
            </a:r>
            <a:endParaRPr kumimoji="1" lang="ja-JP" altLang="en-US" sz="2000" b="1" dirty="0">
              <a:solidFill>
                <a:schemeClr val="bg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1238723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1335</TotalTime>
  <Words>378</Words>
  <Application>Microsoft Office PowerPoint</Application>
  <PresentationFormat>ユーザー設定</PresentationFormat>
  <Paragraphs>52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6" baseType="lpstr"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前田 淳</dc:creator>
  <cp:lastModifiedBy>Hiratani, Sari</cp:lastModifiedBy>
  <cp:revision>89</cp:revision>
  <cp:lastPrinted>2022-06-14T09:02:18Z</cp:lastPrinted>
  <dcterms:created xsi:type="dcterms:W3CDTF">2021-10-01T15:02:20Z</dcterms:created>
  <dcterms:modified xsi:type="dcterms:W3CDTF">2024-05-29T08:08:00Z</dcterms:modified>
</cp:coreProperties>
</file>