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62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66" y="247057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665015"/>
            <a:ext cx="266832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07" y="4704006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30492" y="725011"/>
            <a:ext cx="236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エクストラ・ブリュット・ヴィンテージ・ブラン・ド・ブラン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61651" y="1038859"/>
            <a:ext cx="2310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級、特級クラスのシャルドネのみを使用したシャンパーニュ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 flipV="1">
            <a:off x="731172" y="1357230"/>
            <a:ext cx="1979174" cy="402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67710" y="5572463"/>
            <a:ext cx="4011745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2008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年というヴィンテージは最高の作柄であった年で、バランスのとれた良いワインを造ることができました。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級と特級から取れた異なるシャルドネ由来の個性で、とても素晴らしいワインとなりました。色は少しグリーンがかった金色でやや琥珀色。香りは華やかでリッチ。味わいもふくよかで豊かな余韻が広がりま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55516" y="5310722"/>
            <a:ext cx="428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級、特級クラスのシャルドネのみを使用したシャンパーニュ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68245" y="6437173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19649" y="2962362"/>
            <a:ext cx="278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級、特級クラスのシャルドネのみを使用したシャンパーニュ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47546" y="3414815"/>
            <a:ext cx="27296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369711" y="5572463"/>
            <a:ext cx="401174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2008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年というヴィンテージは最高の作柄であった年で、バランスのとれた良いワインを造ることができました。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級と特級から取れた異なるシャルドネ由来の個性で、とても素晴らしいワインとなりました。色は少しグリーンがかった金色でやや琥珀色。香りは華やかでリッチ。味わいもふくよかで豊かな余韻が広がります。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85146" y="6470005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936614" y="2891236"/>
            <a:ext cx="285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級、特級クラスのシャルドネのみを使用したシャンパーニュ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1017227" y="3329827"/>
            <a:ext cx="27127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648" y="787058"/>
            <a:ext cx="2752901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99368" y="143542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F35CBE7-659B-443B-90EE-693B91132C90}"/>
              </a:ext>
            </a:extLst>
          </p:cNvPr>
          <p:cNvSpPr txBox="1"/>
          <p:nvPr/>
        </p:nvSpPr>
        <p:spPr>
          <a:xfrm>
            <a:off x="946734" y="3378951"/>
            <a:ext cx="3102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プロワイエ・ジャックマール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シャルドネ</a:t>
            </a:r>
            <a:endParaRPr kumimoji="1" lang="en-US" altLang="ja-JP" sz="9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10DEFC4-28C7-4D19-B142-E12C6C79A238}"/>
              </a:ext>
            </a:extLst>
          </p:cNvPr>
          <p:cNvSpPr txBox="1"/>
          <p:nvPr/>
        </p:nvSpPr>
        <p:spPr>
          <a:xfrm>
            <a:off x="661650" y="1343766"/>
            <a:ext cx="2334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生産者：プロワイエ・ジャックマール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80EC55C8-C8A8-4979-B639-38A789D0723F}"/>
              </a:ext>
            </a:extLst>
          </p:cNvPr>
          <p:cNvSpPr txBox="1"/>
          <p:nvPr/>
        </p:nvSpPr>
        <p:spPr>
          <a:xfrm>
            <a:off x="6200927" y="3424612"/>
            <a:ext cx="297862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プロワイエ・ジャックマール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：シャルドネ　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2D2111F-3BC1-4386-9F41-BDEC3CC19678}"/>
              </a:ext>
            </a:extLst>
          </p:cNvPr>
          <p:cNvSpPr txBox="1"/>
          <p:nvPr/>
        </p:nvSpPr>
        <p:spPr>
          <a:xfrm>
            <a:off x="1109446" y="6447453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生産者：プロワイエ・ジャックマール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：シャルドネ　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595D2CE-D684-41F2-9AE2-65D90B74D89F}"/>
              </a:ext>
            </a:extLst>
          </p:cNvPr>
          <p:cNvSpPr txBox="1"/>
          <p:nvPr/>
        </p:nvSpPr>
        <p:spPr>
          <a:xfrm>
            <a:off x="6404969" y="6470005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生産者：プロワイエ・ジャックマール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：シャルドネ　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味わい：白泡・</a:t>
            </a:r>
            <a:r>
              <a:rPr kumimoji="1" lang="ja-JP" altLang="en-US" sz="1200" b="1">
                <a:solidFill>
                  <a:schemeClr val="bg1"/>
                </a:solidFill>
                <a:latin typeface="+mn-ea"/>
              </a:rPr>
              <a:t>辛口・フルボディ</a:t>
            </a:r>
            <a:endParaRPr kumimoji="1" lang="ja-JP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EC0B710-25F6-4A55-A300-B06E237391AA}"/>
              </a:ext>
            </a:extLst>
          </p:cNvPr>
          <p:cNvSpPr txBox="1"/>
          <p:nvPr/>
        </p:nvSpPr>
        <p:spPr>
          <a:xfrm>
            <a:off x="926333" y="2484392"/>
            <a:ext cx="29194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エクストラ・ブリュット・ヴィンテージ・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ブラン・ド・ブラン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0BA1D59E-5398-4DC6-A7B0-92042C7AA0CF}"/>
              </a:ext>
            </a:extLst>
          </p:cNvPr>
          <p:cNvSpPr txBox="1"/>
          <p:nvPr/>
        </p:nvSpPr>
        <p:spPr>
          <a:xfrm>
            <a:off x="1031206" y="4817726"/>
            <a:ext cx="371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エクストラ・ブリュット・ヴィンテージ・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ブラン・ド・ブラン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13889FBA-EF07-4DE2-A44D-CF010E2142B4}"/>
              </a:ext>
            </a:extLst>
          </p:cNvPr>
          <p:cNvSpPr txBox="1"/>
          <p:nvPr/>
        </p:nvSpPr>
        <p:spPr>
          <a:xfrm>
            <a:off x="6034492" y="1435091"/>
            <a:ext cx="233440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AOC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生産者：プロワイエ・ジャックマール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9531C9C8-F741-4519-B34D-37EB67920C20}"/>
              </a:ext>
            </a:extLst>
          </p:cNvPr>
          <p:cNvSpPr txBox="1"/>
          <p:nvPr/>
        </p:nvSpPr>
        <p:spPr>
          <a:xfrm>
            <a:off x="6335982" y="5307122"/>
            <a:ext cx="428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級、特級クラスのシャルドネのみを使用したシャンパーニュ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280E0113-D3D2-4F13-A20A-2266157A8CA0}"/>
              </a:ext>
            </a:extLst>
          </p:cNvPr>
          <p:cNvSpPr txBox="1"/>
          <p:nvPr/>
        </p:nvSpPr>
        <p:spPr>
          <a:xfrm>
            <a:off x="6002485" y="1126903"/>
            <a:ext cx="2366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級、特級クラスのシャルドネのみを使用したシャンパーニュ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9E142A75-F6CE-4256-A783-8381D8DE9DC5}"/>
              </a:ext>
            </a:extLst>
          </p:cNvPr>
          <p:cNvSpPr txBox="1"/>
          <p:nvPr/>
        </p:nvSpPr>
        <p:spPr>
          <a:xfrm>
            <a:off x="6369711" y="4808194"/>
            <a:ext cx="371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エクストラ・ブリュット・ヴィンテージ・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ブラン・ド・ブラン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E580E59-D387-4040-A86B-4EFE38B8D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314" y="4959605"/>
            <a:ext cx="2035898" cy="2714531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5B2D46F5-9670-4EAE-81F9-E2FA645D87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606" y="4907694"/>
            <a:ext cx="2035898" cy="2714531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C5E0B934-8897-4EAD-A1F9-1BBB2E1AD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75" y="2599006"/>
            <a:ext cx="1470763" cy="1961018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0430E114-7A1D-4276-93CE-834CB8A3F7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96" y="2491361"/>
            <a:ext cx="1470763" cy="196101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7892DB94-80C9-4CF8-A077-1BEE172C4C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03" y="883060"/>
            <a:ext cx="1042166" cy="1389555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833A709F-EC17-4AE7-81B3-563D1967A1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1" y="745917"/>
            <a:ext cx="1042166" cy="1389555"/>
          </a:xfrm>
          <a:prstGeom prst="rect">
            <a:avLst/>
          </a:prstGeom>
        </p:spPr>
      </p:pic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F3EA8A49-5273-41D3-932E-8F157936435B}"/>
              </a:ext>
            </a:extLst>
          </p:cNvPr>
          <p:cNvSpPr txBox="1"/>
          <p:nvPr/>
        </p:nvSpPr>
        <p:spPr>
          <a:xfrm>
            <a:off x="5990831" y="806677"/>
            <a:ext cx="236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エクストラ・ブリュット・ヴィンテージ・ブラン・ド・ブラン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050971D1-1FC8-43A1-BBE0-80CA2E129000}"/>
              </a:ext>
            </a:extLst>
          </p:cNvPr>
          <p:cNvSpPr txBox="1"/>
          <p:nvPr/>
        </p:nvSpPr>
        <p:spPr>
          <a:xfrm>
            <a:off x="6196859" y="2525636"/>
            <a:ext cx="29194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エクストラ・ブリュット・ヴィンテージ・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ブラン・ド・ブラン</a:t>
            </a: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8A675B38-E43F-48B9-89D2-74C7F1D1000C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292010D6-C3EF-44D8-88E6-D9DCA59A0222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F59D0E4A-65FD-4FD9-B836-BBF45220AC36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148587BC-4674-4AFD-AE57-CB9E7882B3B6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2EB72281-6752-4DFE-8F38-5C176735AD26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122E9B7C-EE03-474E-BFAA-A6D7FCCF38E5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F174288A-E145-4D80-AD2A-CD17CD4297DC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03" name="四角形: 角を丸くする 102">
              <a:extLst>
                <a:ext uri="{FF2B5EF4-FFF2-40B4-BE49-F238E27FC236}">
                  <a16:creationId xmlns:a16="http://schemas.microsoft.com/office/drawing/2014/main" id="{9EB66C4D-40E9-469F-9583-040908B39D5C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E9040DE9-A1F2-43E9-B4E6-11D8863E34F5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DCA8054D-879F-438E-BAE9-A825DE522F4A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D9512C11-14F4-496C-B735-1B83BBF74E06}"/>
              </a:ext>
            </a:extLst>
          </p:cNvPr>
          <p:cNvGrpSpPr/>
          <p:nvPr/>
        </p:nvGrpSpPr>
        <p:grpSpPr>
          <a:xfrm>
            <a:off x="646054" y="1984185"/>
            <a:ext cx="724955" cy="190091"/>
            <a:chOff x="776680" y="1984185"/>
            <a:chExt cx="724955" cy="190091"/>
          </a:xfrm>
        </p:grpSpPr>
        <p:sp>
          <p:nvSpPr>
            <p:cNvPr id="115" name="四角形: 角を丸くする 114">
              <a:extLst>
                <a:ext uri="{FF2B5EF4-FFF2-40B4-BE49-F238E27FC236}">
                  <a16:creationId xmlns:a16="http://schemas.microsoft.com/office/drawing/2014/main" id="{6DEDDDE8-8AFF-487F-9E91-88CF95243E20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FB07B6A4-D8CE-4B05-9A42-0B3EF982CEB9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3E6077FA-CCCF-4D68-A289-62486FE8BB84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1" name="四角形: 角を丸くする 120">
              <a:extLst>
                <a:ext uri="{FF2B5EF4-FFF2-40B4-BE49-F238E27FC236}">
                  <a16:creationId xmlns:a16="http://schemas.microsoft.com/office/drawing/2014/main" id="{BAD13E65-83BE-499D-B2F6-D8D4217A5ECF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2" name="テキスト ボックス 121">
              <a:extLst>
                <a:ext uri="{FF2B5EF4-FFF2-40B4-BE49-F238E27FC236}">
                  <a16:creationId xmlns:a16="http://schemas.microsoft.com/office/drawing/2014/main" id="{33DF303A-EBC5-404E-8412-0924E4594E6C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D958A624-88C5-4E08-9BB4-C9F211186F9D}"/>
              </a:ext>
            </a:extLst>
          </p:cNvPr>
          <p:cNvSpPr txBox="1"/>
          <p:nvPr/>
        </p:nvSpPr>
        <p:spPr>
          <a:xfrm>
            <a:off x="1307677" y="4120808"/>
            <a:ext cx="246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\21,000 (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\23,100)</a:t>
            </a:r>
            <a:endParaRPr kumimoji="1" lang="ja-JP" altLang="en-US" sz="1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E7899339-A47D-4B09-B65A-38ED25F03A28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6" name="四角形: 角を丸くする 125">
              <a:extLst>
                <a:ext uri="{FF2B5EF4-FFF2-40B4-BE49-F238E27FC236}">
                  <a16:creationId xmlns:a16="http://schemas.microsoft.com/office/drawing/2014/main" id="{45B15CD1-0D6B-4CBF-A665-6C63D448915D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6296BD2A-5129-4239-8A1D-2F25CD3AAD87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D1B25800-B2F1-436F-8C7E-AE1C318ED2C2}"/>
              </a:ext>
            </a:extLst>
          </p:cNvPr>
          <p:cNvSpPr txBox="1"/>
          <p:nvPr/>
        </p:nvSpPr>
        <p:spPr>
          <a:xfrm>
            <a:off x="1659118" y="7295006"/>
            <a:ext cx="3653827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\21,000 (</a:t>
            </a:r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\23,100)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9321242D-61C2-41B7-AC87-DBE84DF6EE8E}"/>
              </a:ext>
            </a:extLst>
          </p:cNvPr>
          <p:cNvSpPr txBox="1"/>
          <p:nvPr/>
        </p:nvSpPr>
        <p:spPr>
          <a:xfrm>
            <a:off x="1314583" y="1870781"/>
            <a:ext cx="131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23,100</a:t>
            </a:r>
            <a:endParaRPr kumimoji="1" lang="ja-JP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1497</TotalTime>
  <Words>461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114</cp:revision>
  <cp:lastPrinted>2022-06-14T09:02:18Z</cp:lastPrinted>
  <dcterms:created xsi:type="dcterms:W3CDTF">2021-10-01T15:02:20Z</dcterms:created>
  <dcterms:modified xsi:type="dcterms:W3CDTF">2023-09-22T08:42:40Z</dcterms:modified>
</cp:coreProperties>
</file>