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 varScale="1">
        <p:scale>
          <a:sx n="53" d="100"/>
          <a:sy n="53" d="100"/>
        </p:scale>
        <p:origin x="691" y="48"/>
      </p:cViewPr>
      <p:guideLst>
        <p:guide orient="horz" pos="2449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3013"/>
            <a:ext cx="47053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3013"/>
            <a:ext cx="47053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0866" y="2470574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73" y="665015"/>
            <a:ext cx="2668324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107" y="4704006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99F615-C5C7-4C79-93E4-13C32E59FF9F}"/>
              </a:ext>
            </a:extLst>
          </p:cNvPr>
          <p:cNvSpPr txBox="1"/>
          <p:nvPr/>
        </p:nvSpPr>
        <p:spPr>
          <a:xfrm>
            <a:off x="649122" y="815335"/>
            <a:ext cx="22804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エクストラ・クオリティ・ブリュット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8ABE9D6-FC4D-4335-8765-B64EA49DA283}"/>
              </a:ext>
            </a:extLst>
          </p:cNvPr>
          <p:cNvSpPr txBox="1"/>
          <p:nvPr/>
        </p:nvSpPr>
        <p:spPr>
          <a:xfrm>
            <a:off x="661651" y="1038859"/>
            <a:ext cx="22424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1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級、特級クラスの葡萄を使用。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クオリティ重視のシャンパーニュ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 flipV="1">
            <a:off x="731172" y="1357230"/>
            <a:ext cx="1979174" cy="402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7221AE6-6356-4A60-A415-4E1C44915E8C}"/>
              </a:ext>
            </a:extLst>
          </p:cNvPr>
          <p:cNvSpPr txBox="1"/>
          <p:nvPr/>
        </p:nvSpPr>
        <p:spPr>
          <a:xfrm>
            <a:off x="1067710" y="5572463"/>
            <a:ext cx="401174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solidFill>
                  <a:schemeClr val="bg1"/>
                </a:solidFill>
                <a:latin typeface="+mn-ea"/>
              </a:rPr>
              <a:t>ワイナリーのフラッグシップワイン。</a:t>
            </a:r>
            <a:r>
              <a:rPr kumimoji="1" lang="en-US" altLang="ja-JP" sz="1050" dirty="0">
                <a:solidFill>
                  <a:schemeClr val="bg1"/>
                </a:solidFill>
                <a:latin typeface="+mn-ea"/>
              </a:rPr>
              <a:t>1</a:t>
            </a:r>
            <a:r>
              <a:rPr kumimoji="1" lang="ja-JP" altLang="en-US" sz="1050" dirty="0">
                <a:solidFill>
                  <a:schemeClr val="bg1"/>
                </a:solidFill>
                <a:latin typeface="+mn-ea"/>
              </a:rPr>
              <a:t>級・特級クラスの黒葡萄を主体として造られています。ピノ・ノワールやピノ・ムニエといった黒葡萄は、リッチで複雑かつふくよかな味わいを生み出します。エレガントな泡立ちと輝きのある黄金色、熟成感と蜂蜜にも似た香りが立ち、余韻がとても長く続きます。 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7774A64-6E86-4CCE-A1BF-DAD49DC28686}"/>
              </a:ext>
            </a:extLst>
          </p:cNvPr>
          <p:cNvSpPr txBox="1"/>
          <p:nvPr/>
        </p:nvSpPr>
        <p:spPr>
          <a:xfrm>
            <a:off x="1055516" y="5310722"/>
            <a:ext cx="42805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>
                <a:solidFill>
                  <a:schemeClr val="bg1"/>
                </a:solidFill>
                <a:latin typeface="+mn-ea"/>
              </a:rPr>
              <a:t>1</a:t>
            </a:r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級、特級クラスの葡萄を使用。クオリティ重視のシャンパーニュ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096338" y="5562164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168245" y="6437173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A6FAAEEE-F07B-4D48-8C84-6398324F1898}"/>
              </a:ext>
            </a:extLst>
          </p:cNvPr>
          <p:cNvSpPr txBox="1"/>
          <p:nvPr/>
        </p:nvSpPr>
        <p:spPr>
          <a:xfrm>
            <a:off x="6219649" y="2962362"/>
            <a:ext cx="278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1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級、特級クラスの葡萄を使用。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クオリティ重視のシャンパーニュ</a:t>
            </a:r>
          </a:p>
        </p:txBody>
      </p: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47546" y="3414815"/>
            <a:ext cx="272969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4704335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3C64BEBB-8716-412D-AA26-E06F52C3EC53}"/>
              </a:ext>
            </a:extLst>
          </p:cNvPr>
          <p:cNvSpPr txBox="1"/>
          <p:nvPr/>
        </p:nvSpPr>
        <p:spPr>
          <a:xfrm>
            <a:off x="6369711" y="5572463"/>
            <a:ext cx="4011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solidFill>
                  <a:schemeClr val="bg1"/>
                </a:solidFill>
                <a:latin typeface="+mn-ea"/>
              </a:rPr>
              <a:t>ワイナリーのフラッグシップワイン。</a:t>
            </a:r>
            <a:r>
              <a:rPr kumimoji="1" lang="en-US" altLang="ja-JP" sz="1050" dirty="0">
                <a:solidFill>
                  <a:schemeClr val="bg1"/>
                </a:solidFill>
                <a:latin typeface="+mn-ea"/>
              </a:rPr>
              <a:t>1</a:t>
            </a:r>
            <a:r>
              <a:rPr kumimoji="1" lang="ja-JP" altLang="en-US" sz="1050" dirty="0">
                <a:solidFill>
                  <a:schemeClr val="bg1"/>
                </a:solidFill>
                <a:latin typeface="+mn-ea"/>
              </a:rPr>
              <a:t>級・特級クラスの黒葡萄を主体として造られています。ピノ・ノワールやピノ・ムニエといった黒葡萄は、リッチで複雑かつふくよかな味わいを生み出します。エレガントな泡立ちと輝きのある黄金色、熟成感と蜂蜜にも似た香りが立ち、余韻がとても長く続きます。</a:t>
            </a:r>
          </a:p>
        </p:txBody>
      </p: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420050" y="5561836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398579" y="6428124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2381110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2202E4F-5895-4119-B0E1-33ED3C45C353}"/>
              </a:ext>
            </a:extLst>
          </p:cNvPr>
          <p:cNvSpPr txBox="1"/>
          <p:nvPr/>
        </p:nvSpPr>
        <p:spPr>
          <a:xfrm>
            <a:off x="936614" y="2891236"/>
            <a:ext cx="2850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1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級、特級クラスの葡萄を使用。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クオリティ重視のシャンパーニュ</a:t>
            </a: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1017227" y="3329827"/>
            <a:ext cx="271279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7648" y="787058"/>
            <a:ext cx="2752901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6099368" y="1435420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6F35CBE7-659B-443B-90EE-693B91132C90}"/>
              </a:ext>
            </a:extLst>
          </p:cNvPr>
          <p:cNvSpPr txBox="1"/>
          <p:nvPr/>
        </p:nvSpPr>
        <p:spPr>
          <a:xfrm>
            <a:off x="946734" y="3378951"/>
            <a:ext cx="31027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/AOC 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シャンパーニュ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生産者：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プロワイエ・ジャックマール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：</a:t>
            </a:r>
            <a:r>
              <a:rPr kumimoji="1" lang="ja-JP" altLang="en-US" sz="950" b="1" dirty="0">
                <a:solidFill>
                  <a:schemeClr val="bg1"/>
                </a:solidFill>
                <a:latin typeface="+mn-ea"/>
              </a:rPr>
              <a:t>シャルドネ</a:t>
            </a:r>
            <a:r>
              <a:rPr kumimoji="1" lang="en-US" altLang="ja-JP" sz="9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950" b="1" dirty="0">
                <a:solidFill>
                  <a:schemeClr val="bg1"/>
                </a:solidFill>
                <a:latin typeface="+mn-ea"/>
              </a:rPr>
              <a:t>ピノ･ノワール</a:t>
            </a:r>
            <a:r>
              <a:rPr kumimoji="1" lang="en-US" altLang="ja-JP" sz="9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950" b="1" dirty="0">
                <a:solidFill>
                  <a:schemeClr val="bg1"/>
                </a:solidFill>
                <a:latin typeface="+mn-ea"/>
              </a:rPr>
              <a:t>ピノ･ムニエ</a:t>
            </a:r>
            <a:endParaRPr kumimoji="1" lang="en-US" altLang="ja-JP" sz="9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味わい：白泡・辛口・フルボディ</a:t>
            </a: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E10DEFC4-28C7-4D19-B142-E12C6C79A238}"/>
              </a:ext>
            </a:extLst>
          </p:cNvPr>
          <p:cNvSpPr txBox="1"/>
          <p:nvPr/>
        </p:nvSpPr>
        <p:spPr>
          <a:xfrm>
            <a:off x="661650" y="1343766"/>
            <a:ext cx="23344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/AOC </a:t>
            </a:r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シャンパーニュ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生産者：プロワイエ・ジャックマール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品種　：シャルドネ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ピノ･ノワール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ピノ･ムニエ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味わい：白泡・辛口・フルボディ</a:t>
            </a: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80EC55C8-C8A8-4979-B639-38A789D0723F}"/>
              </a:ext>
            </a:extLst>
          </p:cNvPr>
          <p:cNvSpPr txBox="1"/>
          <p:nvPr/>
        </p:nvSpPr>
        <p:spPr>
          <a:xfrm>
            <a:off x="6213719" y="3474690"/>
            <a:ext cx="297862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/AOC 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シャンパーニュ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生産者：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プロワイエ・ジャックマール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：シャルドネ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ピノ･ノワール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ピノ･ムニエ　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味わい：白泡・辛口・フルボディ</a:t>
            </a: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C2D2111F-3BC1-4386-9F41-BDEC3CC19678}"/>
              </a:ext>
            </a:extLst>
          </p:cNvPr>
          <p:cNvSpPr txBox="1"/>
          <p:nvPr/>
        </p:nvSpPr>
        <p:spPr>
          <a:xfrm>
            <a:off x="1109446" y="6447453"/>
            <a:ext cx="3904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/AOC 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シャンパーニュ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生産者：プロワイエ・ジャックマール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品種　：シャルドネ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ピノ･ノワール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ピノ･ムニエ　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味わい：白泡・辛口・フルボディ</a:t>
            </a:r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6595D2CE-D684-41F2-9AE2-65D90B74D89F}"/>
              </a:ext>
            </a:extLst>
          </p:cNvPr>
          <p:cNvSpPr txBox="1"/>
          <p:nvPr/>
        </p:nvSpPr>
        <p:spPr>
          <a:xfrm>
            <a:off x="6404969" y="6470005"/>
            <a:ext cx="3904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/AOC 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シャンパーニュ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生産者：プロワイエ・ジャックマール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品種　：シャルドネ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ピノ･ノワール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ピノ･ムニエ　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味わい：白泡・</a:t>
            </a:r>
            <a:r>
              <a:rPr kumimoji="1" lang="ja-JP" altLang="en-US" sz="1200" b="1">
                <a:solidFill>
                  <a:schemeClr val="bg1"/>
                </a:solidFill>
                <a:latin typeface="+mn-ea"/>
              </a:rPr>
              <a:t>辛口・フルボディ</a:t>
            </a:r>
            <a:endParaRPr kumimoji="1" lang="ja-JP" altLang="en-US" sz="1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2EC0B710-25F6-4A55-A300-B06E237391AA}"/>
              </a:ext>
            </a:extLst>
          </p:cNvPr>
          <p:cNvSpPr txBox="1"/>
          <p:nvPr/>
        </p:nvSpPr>
        <p:spPr>
          <a:xfrm>
            <a:off x="837432" y="2543079"/>
            <a:ext cx="3102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エクストラ・クオリティ・ブリュット</a:t>
            </a: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0BA1D59E-5398-4DC6-A7B0-92042C7AA0CF}"/>
              </a:ext>
            </a:extLst>
          </p:cNvPr>
          <p:cNvSpPr txBox="1"/>
          <p:nvPr/>
        </p:nvSpPr>
        <p:spPr>
          <a:xfrm>
            <a:off x="1109446" y="4908022"/>
            <a:ext cx="37111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エクストラ・クオリティ・ブリュット</a:t>
            </a: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13889FBA-EF07-4DE2-A44D-CF010E2142B4}"/>
              </a:ext>
            </a:extLst>
          </p:cNvPr>
          <p:cNvSpPr txBox="1"/>
          <p:nvPr/>
        </p:nvSpPr>
        <p:spPr>
          <a:xfrm>
            <a:off x="6034492" y="1435091"/>
            <a:ext cx="2334403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AOC 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シャンパーニュ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生産者：プロワイエ・ジャックマール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品種　：シャルドネ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ピノ･ノワール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ピノ･ムニエ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味わい：白泡・辛口・フルボディ</a:t>
            </a: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9531C9C8-F741-4519-B34D-37EB67920C20}"/>
              </a:ext>
            </a:extLst>
          </p:cNvPr>
          <p:cNvSpPr txBox="1"/>
          <p:nvPr/>
        </p:nvSpPr>
        <p:spPr>
          <a:xfrm>
            <a:off x="6335982" y="5307122"/>
            <a:ext cx="42805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>
                <a:solidFill>
                  <a:schemeClr val="bg1"/>
                </a:solidFill>
                <a:latin typeface="+mn-ea"/>
              </a:rPr>
              <a:t>1</a:t>
            </a:r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級、特級クラスの葡萄を使用。クオリティ重視のシャンパーニュ</a:t>
            </a:r>
          </a:p>
        </p:txBody>
      </p:sp>
      <p:sp>
        <p:nvSpPr>
          <p:cNvPr id="123" name="テキスト ボックス 122">
            <a:extLst>
              <a:ext uri="{FF2B5EF4-FFF2-40B4-BE49-F238E27FC236}">
                <a16:creationId xmlns:a16="http://schemas.microsoft.com/office/drawing/2014/main" id="{280E0113-D3D2-4F13-A20A-2266157A8CA0}"/>
              </a:ext>
            </a:extLst>
          </p:cNvPr>
          <p:cNvSpPr txBox="1"/>
          <p:nvPr/>
        </p:nvSpPr>
        <p:spPr>
          <a:xfrm>
            <a:off x="6002485" y="1126903"/>
            <a:ext cx="2366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1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級、特級クラスの葡萄を使用。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クオリティ重視のシャンパーニュ</a:t>
            </a:r>
          </a:p>
        </p:txBody>
      </p: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83CC8A4A-34EC-4631-9915-8BF19CDC44A6}"/>
              </a:ext>
            </a:extLst>
          </p:cNvPr>
          <p:cNvSpPr txBox="1"/>
          <p:nvPr/>
        </p:nvSpPr>
        <p:spPr>
          <a:xfrm>
            <a:off x="5982800" y="898770"/>
            <a:ext cx="21469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エクストラ・クオリティ・ブリュット</a:t>
            </a:r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1CC091FA-66B1-45DB-96B1-34A00BB30CC1}"/>
              </a:ext>
            </a:extLst>
          </p:cNvPr>
          <p:cNvSpPr txBox="1"/>
          <p:nvPr/>
        </p:nvSpPr>
        <p:spPr>
          <a:xfrm>
            <a:off x="6169770" y="2647872"/>
            <a:ext cx="3102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エクストラ・クオリティ・ブリュット</a:t>
            </a:r>
          </a:p>
        </p:txBody>
      </p: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9E142A75-F6CE-4256-A783-8381D8DE9DC5}"/>
              </a:ext>
            </a:extLst>
          </p:cNvPr>
          <p:cNvSpPr txBox="1"/>
          <p:nvPr/>
        </p:nvSpPr>
        <p:spPr>
          <a:xfrm>
            <a:off x="6398579" y="4929770"/>
            <a:ext cx="37111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エクストラ・クオリティ・ブリュット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621BDCC-370E-4F30-A003-AA159FDF97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483" y="4818768"/>
            <a:ext cx="2160424" cy="2880565"/>
          </a:xfrm>
          <a:prstGeom prst="rect">
            <a:avLst/>
          </a:prstGeom>
        </p:spPr>
      </p:pic>
      <p:pic>
        <p:nvPicPr>
          <p:cNvPr id="79" name="図 78">
            <a:extLst>
              <a:ext uri="{FF2B5EF4-FFF2-40B4-BE49-F238E27FC236}">
                <a16:creationId xmlns:a16="http://schemas.microsoft.com/office/drawing/2014/main" id="{13F533BD-2AC3-4E97-B0A1-4E4972E03A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829" y="4812201"/>
            <a:ext cx="2160424" cy="2880565"/>
          </a:xfrm>
          <a:prstGeom prst="rect">
            <a:avLst/>
          </a:prstGeom>
        </p:spPr>
      </p:pic>
      <p:pic>
        <p:nvPicPr>
          <p:cNvPr id="84" name="図 83">
            <a:extLst>
              <a:ext uri="{FF2B5EF4-FFF2-40B4-BE49-F238E27FC236}">
                <a16:creationId xmlns:a16="http://schemas.microsoft.com/office/drawing/2014/main" id="{531DB846-E532-4406-8966-14258DBA61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181" y="2575217"/>
            <a:ext cx="1428524" cy="1904698"/>
          </a:xfrm>
          <a:prstGeom prst="rect">
            <a:avLst/>
          </a:prstGeom>
        </p:spPr>
      </p:pic>
      <p:pic>
        <p:nvPicPr>
          <p:cNvPr id="87" name="図 86">
            <a:extLst>
              <a:ext uri="{FF2B5EF4-FFF2-40B4-BE49-F238E27FC236}">
                <a16:creationId xmlns:a16="http://schemas.microsoft.com/office/drawing/2014/main" id="{ECCB6976-D8F7-4FD5-9F11-A7E5370575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612" y="2557777"/>
            <a:ext cx="1428524" cy="1904698"/>
          </a:xfrm>
          <a:prstGeom prst="rect">
            <a:avLst/>
          </a:prstGeom>
        </p:spPr>
      </p:pic>
      <p:pic>
        <p:nvPicPr>
          <p:cNvPr id="88" name="図 87">
            <a:extLst>
              <a:ext uri="{FF2B5EF4-FFF2-40B4-BE49-F238E27FC236}">
                <a16:creationId xmlns:a16="http://schemas.microsoft.com/office/drawing/2014/main" id="{47F9100F-67EC-4417-A4D7-9B22BFF4E3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263" y="845897"/>
            <a:ext cx="1070472" cy="1427296"/>
          </a:xfrm>
          <a:prstGeom prst="rect">
            <a:avLst/>
          </a:prstGeom>
        </p:spPr>
      </p:pic>
      <p:pic>
        <p:nvPicPr>
          <p:cNvPr id="90" name="図 89">
            <a:extLst>
              <a:ext uri="{FF2B5EF4-FFF2-40B4-BE49-F238E27FC236}">
                <a16:creationId xmlns:a16="http://schemas.microsoft.com/office/drawing/2014/main" id="{635C8557-721E-455C-833A-13FD342B76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7" y="735889"/>
            <a:ext cx="1027689" cy="1370252"/>
          </a:xfrm>
          <a:prstGeom prst="rect">
            <a:avLst/>
          </a:prstGeom>
        </p:spPr>
      </p:pic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EABB5733-BFA3-42D4-A3FB-4C9172772954}"/>
              </a:ext>
            </a:extLst>
          </p:cNvPr>
          <p:cNvGrpSpPr/>
          <p:nvPr/>
        </p:nvGrpSpPr>
        <p:grpSpPr>
          <a:xfrm>
            <a:off x="6407636" y="4240154"/>
            <a:ext cx="481732" cy="221920"/>
            <a:chOff x="6752865" y="4253770"/>
            <a:chExt cx="481732" cy="221920"/>
          </a:xfrm>
        </p:grpSpPr>
        <p:sp>
          <p:nvSpPr>
            <p:cNvPr id="68" name="四角形: 角を丸くする 67">
              <a:extLst>
                <a:ext uri="{FF2B5EF4-FFF2-40B4-BE49-F238E27FC236}">
                  <a16:creationId xmlns:a16="http://schemas.microsoft.com/office/drawing/2014/main" id="{CE50B41B-00F9-4602-91E2-744D1118CF20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70" name="テキスト ボックス 69">
              <a:extLst>
                <a:ext uri="{FF2B5EF4-FFF2-40B4-BE49-F238E27FC236}">
                  <a16:creationId xmlns:a16="http://schemas.microsoft.com/office/drawing/2014/main" id="{F4618903-8C1B-41CF-9D32-EDA76AD7A58F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75" name="グループ化 74">
            <a:extLst>
              <a:ext uri="{FF2B5EF4-FFF2-40B4-BE49-F238E27FC236}">
                <a16:creationId xmlns:a16="http://schemas.microsoft.com/office/drawing/2014/main" id="{80D3935D-4692-4A0C-AD6A-7CCF9D97746B}"/>
              </a:ext>
            </a:extLst>
          </p:cNvPr>
          <p:cNvGrpSpPr/>
          <p:nvPr/>
        </p:nvGrpSpPr>
        <p:grpSpPr>
          <a:xfrm>
            <a:off x="6398579" y="2008162"/>
            <a:ext cx="392268" cy="183496"/>
            <a:chOff x="6398579" y="2008162"/>
            <a:chExt cx="392268" cy="183496"/>
          </a:xfrm>
        </p:grpSpPr>
        <p:sp>
          <p:nvSpPr>
            <p:cNvPr id="83" name="四角形: 角を丸くする 82">
              <a:extLst>
                <a:ext uri="{FF2B5EF4-FFF2-40B4-BE49-F238E27FC236}">
                  <a16:creationId xmlns:a16="http://schemas.microsoft.com/office/drawing/2014/main" id="{B0064172-AF4E-421D-A0EC-4D3A0CC0D165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85" name="テキスト ボックス 84">
              <a:extLst>
                <a:ext uri="{FF2B5EF4-FFF2-40B4-BE49-F238E27FC236}">
                  <a16:creationId xmlns:a16="http://schemas.microsoft.com/office/drawing/2014/main" id="{153BB0EC-B85E-4056-8157-943AB4993BA8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96" name="グループ化 95">
            <a:extLst>
              <a:ext uri="{FF2B5EF4-FFF2-40B4-BE49-F238E27FC236}">
                <a16:creationId xmlns:a16="http://schemas.microsoft.com/office/drawing/2014/main" id="{48D32E0F-9CF7-46EE-A712-72BAE1D79775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103" name="四角形: 角を丸くする 102">
              <a:extLst>
                <a:ext uri="{FF2B5EF4-FFF2-40B4-BE49-F238E27FC236}">
                  <a16:creationId xmlns:a16="http://schemas.microsoft.com/office/drawing/2014/main" id="{C1DB3639-6981-4738-8A71-5C4ED86F09E2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0" name="テキスト ボックス 109">
              <a:extLst>
                <a:ext uri="{FF2B5EF4-FFF2-40B4-BE49-F238E27FC236}">
                  <a16:creationId xmlns:a16="http://schemas.microsoft.com/office/drawing/2014/main" id="{E6B891B5-E831-4DCD-A975-F20AF26711CC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933AB631-B47E-4150-A73C-0C32F29972AA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14" name="グループ化 113">
            <a:extLst>
              <a:ext uri="{FF2B5EF4-FFF2-40B4-BE49-F238E27FC236}">
                <a16:creationId xmlns:a16="http://schemas.microsoft.com/office/drawing/2014/main" id="{D81B7AC8-CB15-43F8-9572-2BB8859C8FC7}"/>
              </a:ext>
            </a:extLst>
          </p:cNvPr>
          <p:cNvGrpSpPr/>
          <p:nvPr/>
        </p:nvGrpSpPr>
        <p:grpSpPr>
          <a:xfrm>
            <a:off x="776680" y="1984185"/>
            <a:ext cx="724955" cy="190091"/>
            <a:chOff x="776680" y="1984185"/>
            <a:chExt cx="724955" cy="190091"/>
          </a:xfrm>
        </p:grpSpPr>
        <p:sp>
          <p:nvSpPr>
            <p:cNvPr id="117" name="四角形: 角を丸くする 116">
              <a:extLst>
                <a:ext uri="{FF2B5EF4-FFF2-40B4-BE49-F238E27FC236}">
                  <a16:creationId xmlns:a16="http://schemas.microsoft.com/office/drawing/2014/main" id="{B36A4D3C-05FA-469D-9327-449D7B8B49D6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9" name="テキスト ボックス 118">
              <a:extLst>
                <a:ext uri="{FF2B5EF4-FFF2-40B4-BE49-F238E27FC236}">
                  <a16:creationId xmlns:a16="http://schemas.microsoft.com/office/drawing/2014/main" id="{F5D47D39-4766-4D85-A6AE-74E67A82B685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20" name="グループ化 119">
            <a:extLst>
              <a:ext uri="{FF2B5EF4-FFF2-40B4-BE49-F238E27FC236}">
                <a16:creationId xmlns:a16="http://schemas.microsoft.com/office/drawing/2014/main" id="{55EABC1F-5211-49DB-82EC-D85686F51CA1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21" name="四角形: 角を丸くする 120">
              <a:extLst>
                <a:ext uri="{FF2B5EF4-FFF2-40B4-BE49-F238E27FC236}">
                  <a16:creationId xmlns:a16="http://schemas.microsoft.com/office/drawing/2014/main" id="{FD5F2BC6-AEDE-45FB-9E99-C3711D7E8201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2" name="テキスト ボックス 121">
              <a:extLst>
                <a:ext uri="{FF2B5EF4-FFF2-40B4-BE49-F238E27FC236}">
                  <a16:creationId xmlns:a16="http://schemas.microsoft.com/office/drawing/2014/main" id="{121DADAC-0A0B-4DED-BE70-10A14E67E699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7A44660A-4BB7-43E9-B957-D0ADE32D694D}"/>
              </a:ext>
            </a:extLst>
          </p:cNvPr>
          <p:cNvSpPr txBox="1"/>
          <p:nvPr/>
        </p:nvSpPr>
        <p:spPr>
          <a:xfrm>
            <a:off x="1307677" y="4120808"/>
            <a:ext cx="25544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\8,500 (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19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\9,350)</a:t>
            </a:r>
            <a:endParaRPr kumimoji="1" lang="ja-JP" altLang="en-US" sz="19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25" name="グループ化 124">
            <a:extLst>
              <a:ext uri="{FF2B5EF4-FFF2-40B4-BE49-F238E27FC236}">
                <a16:creationId xmlns:a16="http://schemas.microsoft.com/office/drawing/2014/main" id="{83C124E1-B639-4B8E-B945-3AB429379E8B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26" name="四角形: 角を丸くする 125">
              <a:extLst>
                <a:ext uri="{FF2B5EF4-FFF2-40B4-BE49-F238E27FC236}">
                  <a16:creationId xmlns:a16="http://schemas.microsoft.com/office/drawing/2014/main" id="{75F8904C-1527-4D87-AE4E-65FA5DAE3D43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7" name="テキスト ボックス 126">
              <a:extLst>
                <a:ext uri="{FF2B5EF4-FFF2-40B4-BE49-F238E27FC236}">
                  <a16:creationId xmlns:a16="http://schemas.microsoft.com/office/drawing/2014/main" id="{5290100C-90E3-4B34-ADDE-578F5FD7EFE1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33AAA04A-43EA-48AD-9605-5969E1A9BBE3}"/>
              </a:ext>
            </a:extLst>
          </p:cNvPr>
          <p:cNvSpPr txBox="1"/>
          <p:nvPr/>
        </p:nvSpPr>
        <p:spPr>
          <a:xfrm>
            <a:off x="1659118" y="7233451"/>
            <a:ext cx="3653827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\8,500 (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\9,350)</a:t>
            </a:r>
          </a:p>
        </p:txBody>
      </p: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1438ED5C-1E9A-4D0C-A0C4-0734FADE6E9E}"/>
              </a:ext>
            </a:extLst>
          </p:cNvPr>
          <p:cNvSpPr txBox="1"/>
          <p:nvPr/>
        </p:nvSpPr>
        <p:spPr>
          <a:xfrm>
            <a:off x="1416184" y="1856267"/>
            <a:ext cx="95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9,350</a:t>
            </a:r>
            <a:endParaRPr kumimoji="1"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1483</TotalTime>
  <Words>473</Words>
  <Application>Microsoft Office PowerPoint</Application>
  <PresentationFormat>ユーザー設定</PresentationFormat>
  <Paragraphs>56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游ゴシック</vt:lpstr>
      <vt:lpstr>游ゴシック Light</vt:lpstr>
      <vt:lpstr>游明朝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Maeda, Jun</cp:lastModifiedBy>
  <cp:revision>111</cp:revision>
  <cp:lastPrinted>2022-06-14T09:02:18Z</cp:lastPrinted>
  <dcterms:created xsi:type="dcterms:W3CDTF">2021-10-01T15:02:20Z</dcterms:created>
  <dcterms:modified xsi:type="dcterms:W3CDTF">2023-09-22T08:38:38Z</dcterms:modified>
</cp:coreProperties>
</file>