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57" r:id="rId2"/>
  </p:sldIdLst>
  <p:sldSz cx="10907713" cy="7775575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9" userDrawn="1">
          <p15:clr>
            <a:srgbClr val="A4A3A4"/>
          </p15:clr>
        </p15:guide>
        <p15:guide id="2" pos="34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162B"/>
    <a:srgbClr val="000000"/>
    <a:srgbClr val="500A0E"/>
    <a:srgbClr val="440000"/>
    <a:srgbClr val="BCA7A8"/>
    <a:srgbClr val="8F3F63"/>
    <a:srgbClr val="9C3A4C"/>
    <a:srgbClr val="1002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28" autoAdjust="0"/>
    <p:restoredTop sz="93436" autoAdjust="0"/>
  </p:normalViewPr>
  <p:slideViewPr>
    <p:cSldViewPr snapToGrid="0" showGuides="1">
      <p:cViewPr varScale="1">
        <p:scale>
          <a:sx n="53" d="100"/>
          <a:sy n="53" d="100"/>
        </p:scale>
        <p:origin x="691" y="62"/>
      </p:cViewPr>
      <p:guideLst>
        <p:guide orient="horz" pos="2449"/>
        <p:guide pos="34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8745B7-0997-4672-9AB8-A968540C890D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050925" y="1243013"/>
            <a:ext cx="47053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921C12-2774-4F35-AFA4-2D0BCC23F4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6326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050925" y="1243013"/>
            <a:ext cx="470535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921C12-2774-4F35-AFA4-2D0BCC23F4C5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6166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8079" y="1272531"/>
            <a:ext cx="9271556" cy="2707052"/>
          </a:xfrm>
        </p:spPr>
        <p:txBody>
          <a:bodyPr anchor="b"/>
          <a:lstStyle>
            <a:lvl1pPr algn="ctr">
              <a:defRPr sz="680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3464" y="4083977"/>
            <a:ext cx="8180785" cy="1877297"/>
          </a:xfrm>
        </p:spPr>
        <p:txBody>
          <a:bodyPr/>
          <a:lstStyle>
            <a:lvl1pPr marL="0" indent="0" algn="ctr">
              <a:buNone/>
              <a:defRPr sz="2721"/>
            </a:lvl1pPr>
            <a:lvl2pPr marL="518373" indent="0" algn="ctr">
              <a:buNone/>
              <a:defRPr sz="2268"/>
            </a:lvl2pPr>
            <a:lvl3pPr marL="1036747" indent="0" algn="ctr">
              <a:buNone/>
              <a:defRPr sz="2041"/>
            </a:lvl3pPr>
            <a:lvl4pPr marL="1555120" indent="0" algn="ctr">
              <a:buNone/>
              <a:defRPr sz="1814"/>
            </a:lvl4pPr>
            <a:lvl5pPr marL="2073493" indent="0" algn="ctr">
              <a:buNone/>
              <a:defRPr sz="1814"/>
            </a:lvl5pPr>
            <a:lvl6pPr marL="2591867" indent="0" algn="ctr">
              <a:buNone/>
              <a:defRPr sz="1814"/>
            </a:lvl6pPr>
            <a:lvl7pPr marL="3110240" indent="0" algn="ctr">
              <a:buNone/>
              <a:defRPr sz="1814"/>
            </a:lvl7pPr>
            <a:lvl8pPr marL="3628614" indent="0" algn="ctr">
              <a:buNone/>
              <a:defRPr sz="1814"/>
            </a:lvl8pPr>
            <a:lvl9pPr marL="4146987" indent="0" algn="ctr">
              <a:buNone/>
              <a:defRPr sz="1814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4498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6184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5833" y="413978"/>
            <a:ext cx="2351976" cy="658944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9906" y="413978"/>
            <a:ext cx="6919580" cy="658944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841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3217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225" y="1938496"/>
            <a:ext cx="9407902" cy="3234423"/>
          </a:xfrm>
        </p:spPr>
        <p:txBody>
          <a:bodyPr anchor="b"/>
          <a:lstStyle>
            <a:lvl1pPr>
              <a:defRPr sz="680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4225" y="5203518"/>
            <a:ext cx="9407902" cy="1700906"/>
          </a:xfrm>
        </p:spPr>
        <p:txBody>
          <a:bodyPr/>
          <a:lstStyle>
            <a:lvl1pPr marL="0" indent="0">
              <a:buNone/>
              <a:defRPr sz="2721">
                <a:solidFill>
                  <a:schemeClr val="tx1"/>
                </a:solidFill>
              </a:defRPr>
            </a:lvl1pPr>
            <a:lvl2pPr marL="518373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2pPr>
            <a:lvl3pPr marL="1036747" indent="0">
              <a:buNone/>
              <a:defRPr sz="2041">
                <a:solidFill>
                  <a:schemeClr val="tx1">
                    <a:tint val="75000"/>
                  </a:schemeClr>
                </a:solidFill>
              </a:defRPr>
            </a:lvl3pPr>
            <a:lvl4pPr marL="1555120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4pPr>
            <a:lvl5pPr marL="2073493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5pPr>
            <a:lvl6pPr marL="2591867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6pPr>
            <a:lvl7pPr marL="3110240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7pPr>
            <a:lvl8pPr marL="3628614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8pPr>
            <a:lvl9pPr marL="4146987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1479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9905" y="2069887"/>
            <a:ext cx="4635778" cy="493353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2030" y="2069887"/>
            <a:ext cx="4635778" cy="493353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8139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413979"/>
            <a:ext cx="9407902" cy="150291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1327" y="1906097"/>
            <a:ext cx="4614473" cy="934148"/>
          </a:xfrm>
        </p:spPr>
        <p:txBody>
          <a:bodyPr anchor="b"/>
          <a:lstStyle>
            <a:lvl1pPr marL="0" indent="0">
              <a:buNone/>
              <a:defRPr sz="2721" b="1"/>
            </a:lvl1pPr>
            <a:lvl2pPr marL="518373" indent="0">
              <a:buNone/>
              <a:defRPr sz="2268" b="1"/>
            </a:lvl2pPr>
            <a:lvl3pPr marL="1036747" indent="0">
              <a:buNone/>
              <a:defRPr sz="2041" b="1"/>
            </a:lvl3pPr>
            <a:lvl4pPr marL="1555120" indent="0">
              <a:buNone/>
              <a:defRPr sz="1814" b="1"/>
            </a:lvl4pPr>
            <a:lvl5pPr marL="2073493" indent="0">
              <a:buNone/>
              <a:defRPr sz="1814" b="1"/>
            </a:lvl5pPr>
            <a:lvl6pPr marL="2591867" indent="0">
              <a:buNone/>
              <a:defRPr sz="1814" b="1"/>
            </a:lvl6pPr>
            <a:lvl7pPr marL="3110240" indent="0">
              <a:buNone/>
              <a:defRPr sz="1814" b="1"/>
            </a:lvl7pPr>
            <a:lvl8pPr marL="3628614" indent="0">
              <a:buNone/>
              <a:defRPr sz="1814" b="1"/>
            </a:lvl8pPr>
            <a:lvl9pPr marL="4146987" indent="0">
              <a:buNone/>
              <a:defRPr sz="181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1327" y="2840245"/>
            <a:ext cx="4614473" cy="41775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22030" y="1906097"/>
            <a:ext cx="4637199" cy="934148"/>
          </a:xfrm>
        </p:spPr>
        <p:txBody>
          <a:bodyPr anchor="b"/>
          <a:lstStyle>
            <a:lvl1pPr marL="0" indent="0">
              <a:buNone/>
              <a:defRPr sz="2721" b="1"/>
            </a:lvl1pPr>
            <a:lvl2pPr marL="518373" indent="0">
              <a:buNone/>
              <a:defRPr sz="2268" b="1"/>
            </a:lvl2pPr>
            <a:lvl3pPr marL="1036747" indent="0">
              <a:buNone/>
              <a:defRPr sz="2041" b="1"/>
            </a:lvl3pPr>
            <a:lvl4pPr marL="1555120" indent="0">
              <a:buNone/>
              <a:defRPr sz="1814" b="1"/>
            </a:lvl4pPr>
            <a:lvl5pPr marL="2073493" indent="0">
              <a:buNone/>
              <a:defRPr sz="1814" b="1"/>
            </a:lvl5pPr>
            <a:lvl6pPr marL="2591867" indent="0">
              <a:buNone/>
              <a:defRPr sz="1814" b="1"/>
            </a:lvl6pPr>
            <a:lvl7pPr marL="3110240" indent="0">
              <a:buNone/>
              <a:defRPr sz="1814" b="1"/>
            </a:lvl7pPr>
            <a:lvl8pPr marL="3628614" indent="0">
              <a:buNone/>
              <a:defRPr sz="1814" b="1"/>
            </a:lvl8pPr>
            <a:lvl9pPr marL="4146987" indent="0">
              <a:buNone/>
              <a:defRPr sz="181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22030" y="2840245"/>
            <a:ext cx="4637199" cy="41775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6925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4873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9236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518372"/>
            <a:ext cx="3518021" cy="1814301"/>
          </a:xfrm>
        </p:spPr>
        <p:txBody>
          <a:bodyPr anchor="b"/>
          <a:lstStyle>
            <a:lvl1pPr>
              <a:defRPr sz="362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7199" y="1119540"/>
            <a:ext cx="5522030" cy="5525698"/>
          </a:xfrm>
        </p:spPr>
        <p:txBody>
          <a:bodyPr/>
          <a:lstStyle>
            <a:lvl1pPr>
              <a:defRPr sz="3628"/>
            </a:lvl1pPr>
            <a:lvl2pPr>
              <a:defRPr sz="3175"/>
            </a:lvl2pPr>
            <a:lvl3pPr>
              <a:defRPr sz="2721"/>
            </a:lvl3pPr>
            <a:lvl4pPr>
              <a:defRPr sz="2268"/>
            </a:lvl4pPr>
            <a:lvl5pPr>
              <a:defRPr sz="2268"/>
            </a:lvl5pPr>
            <a:lvl6pPr>
              <a:defRPr sz="2268"/>
            </a:lvl6pPr>
            <a:lvl7pPr>
              <a:defRPr sz="2268"/>
            </a:lvl7pPr>
            <a:lvl8pPr>
              <a:defRPr sz="2268"/>
            </a:lvl8pPr>
            <a:lvl9pPr>
              <a:defRPr sz="2268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326" y="2332673"/>
            <a:ext cx="3518021" cy="4321564"/>
          </a:xfrm>
        </p:spPr>
        <p:txBody>
          <a:bodyPr/>
          <a:lstStyle>
            <a:lvl1pPr marL="0" indent="0">
              <a:buNone/>
              <a:defRPr sz="1814"/>
            </a:lvl1pPr>
            <a:lvl2pPr marL="518373" indent="0">
              <a:buNone/>
              <a:defRPr sz="1587"/>
            </a:lvl2pPr>
            <a:lvl3pPr marL="1036747" indent="0">
              <a:buNone/>
              <a:defRPr sz="1361"/>
            </a:lvl3pPr>
            <a:lvl4pPr marL="1555120" indent="0">
              <a:buNone/>
              <a:defRPr sz="1134"/>
            </a:lvl4pPr>
            <a:lvl5pPr marL="2073493" indent="0">
              <a:buNone/>
              <a:defRPr sz="1134"/>
            </a:lvl5pPr>
            <a:lvl6pPr marL="2591867" indent="0">
              <a:buNone/>
              <a:defRPr sz="1134"/>
            </a:lvl6pPr>
            <a:lvl7pPr marL="3110240" indent="0">
              <a:buNone/>
              <a:defRPr sz="1134"/>
            </a:lvl7pPr>
            <a:lvl8pPr marL="3628614" indent="0">
              <a:buNone/>
              <a:defRPr sz="1134"/>
            </a:lvl8pPr>
            <a:lvl9pPr marL="4146987" indent="0">
              <a:buNone/>
              <a:defRPr sz="1134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9388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518372"/>
            <a:ext cx="3518021" cy="1814301"/>
          </a:xfrm>
        </p:spPr>
        <p:txBody>
          <a:bodyPr anchor="b"/>
          <a:lstStyle>
            <a:lvl1pPr>
              <a:defRPr sz="362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637199" y="1119540"/>
            <a:ext cx="5522030" cy="5525698"/>
          </a:xfrm>
        </p:spPr>
        <p:txBody>
          <a:bodyPr anchor="t"/>
          <a:lstStyle>
            <a:lvl1pPr marL="0" indent="0">
              <a:buNone/>
              <a:defRPr sz="3628"/>
            </a:lvl1pPr>
            <a:lvl2pPr marL="518373" indent="0">
              <a:buNone/>
              <a:defRPr sz="3175"/>
            </a:lvl2pPr>
            <a:lvl3pPr marL="1036747" indent="0">
              <a:buNone/>
              <a:defRPr sz="2721"/>
            </a:lvl3pPr>
            <a:lvl4pPr marL="1555120" indent="0">
              <a:buNone/>
              <a:defRPr sz="2268"/>
            </a:lvl4pPr>
            <a:lvl5pPr marL="2073493" indent="0">
              <a:buNone/>
              <a:defRPr sz="2268"/>
            </a:lvl5pPr>
            <a:lvl6pPr marL="2591867" indent="0">
              <a:buNone/>
              <a:defRPr sz="2268"/>
            </a:lvl6pPr>
            <a:lvl7pPr marL="3110240" indent="0">
              <a:buNone/>
              <a:defRPr sz="2268"/>
            </a:lvl7pPr>
            <a:lvl8pPr marL="3628614" indent="0">
              <a:buNone/>
              <a:defRPr sz="2268"/>
            </a:lvl8pPr>
            <a:lvl9pPr marL="4146987" indent="0">
              <a:buNone/>
              <a:defRPr sz="2268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326" y="2332673"/>
            <a:ext cx="3518021" cy="4321564"/>
          </a:xfrm>
        </p:spPr>
        <p:txBody>
          <a:bodyPr/>
          <a:lstStyle>
            <a:lvl1pPr marL="0" indent="0">
              <a:buNone/>
              <a:defRPr sz="1814"/>
            </a:lvl1pPr>
            <a:lvl2pPr marL="518373" indent="0">
              <a:buNone/>
              <a:defRPr sz="1587"/>
            </a:lvl2pPr>
            <a:lvl3pPr marL="1036747" indent="0">
              <a:buNone/>
              <a:defRPr sz="1361"/>
            </a:lvl3pPr>
            <a:lvl4pPr marL="1555120" indent="0">
              <a:buNone/>
              <a:defRPr sz="1134"/>
            </a:lvl4pPr>
            <a:lvl5pPr marL="2073493" indent="0">
              <a:buNone/>
              <a:defRPr sz="1134"/>
            </a:lvl5pPr>
            <a:lvl6pPr marL="2591867" indent="0">
              <a:buNone/>
              <a:defRPr sz="1134"/>
            </a:lvl6pPr>
            <a:lvl7pPr marL="3110240" indent="0">
              <a:buNone/>
              <a:defRPr sz="1134"/>
            </a:lvl7pPr>
            <a:lvl8pPr marL="3628614" indent="0">
              <a:buNone/>
              <a:defRPr sz="1134"/>
            </a:lvl8pPr>
            <a:lvl9pPr marL="4146987" indent="0">
              <a:buNone/>
              <a:defRPr sz="1134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4560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9906" y="413979"/>
            <a:ext cx="9407902" cy="15029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9906" y="2069887"/>
            <a:ext cx="9407902" cy="49335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9905" y="7206808"/>
            <a:ext cx="2454235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1C7BE-8019-43D9-B368-3FDAAFBDBBB5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13180" y="7206808"/>
            <a:ext cx="3681353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3573" y="7206808"/>
            <a:ext cx="2454235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8409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36747" rtl="0" eaLnBrk="1" latinLnBrk="0" hangingPunct="1">
        <a:lnSpc>
          <a:spcPct val="90000"/>
        </a:lnSpc>
        <a:spcBef>
          <a:spcPct val="0"/>
        </a:spcBef>
        <a:buNone/>
        <a:defRPr kumimoji="1" sz="49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187" indent="-259187" algn="l" defTabSz="1036747" rtl="0" eaLnBrk="1" latinLnBrk="0" hangingPunct="1">
        <a:lnSpc>
          <a:spcPct val="90000"/>
        </a:lnSpc>
        <a:spcBef>
          <a:spcPts val="1134"/>
        </a:spcBef>
        <a:buFont typeface="Arial" panose="020B0604020202020204" pitchFamily="34" charset="0"/>
        <a:buChar char="•"/>
        <a:defRPr kumimoji="1" sz="3175" kern="1200">
          <a:solidFill>
            <a:schemeClr val="tx1"/>
          </a:solidFill>
          <a:latin typeface="+mn-lt"/>
          <a:ea typeface="+mn-ea"/>
          <a:cs typeface="+mn-cs"/>
        </a:defRPr>
      </a:lvl1pPr>
      <a:lvl2pPr marL="77756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721" kern="1200">
          <a:solidFill>
            <a:schemeClr val="tx1"/>
          </a:solidFill>
          <a:latin typeface="+mn-lt"/>
          <a:ea typeface="+mn-ea"/>
          <a:cs typeface="+mn-cs"/>
        </a:defRPr>
      </a:lvl2pPr>
      <a:lvl3pPr marL="1295933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268" kern="1200">
          <a:solidFill>
            <a:schemeClr val="tx1"/>
          </a:solidFill>
          <a:latin typeface="+mn-lt"/>
          <a:ea typeface="+mn-ea"/>
          <a:cs typeface="+mn-cs"/>
        </a:defRPr>
      </a:lvl3pPr>
      <a:lvl4pPr marL="1814307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4pPr>
      <a:lvl5pPr marL="233268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5pPr>
      <a:lvl6pPr marL="2851053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6pPr>
      <a:lvl7pPr marL="3369427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7pPr>
      <a:lvl8pPr marL="388780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8pPr>
      <a:lvl9pPr marL="4406174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1pPr>
      <a:lvl2pPr marL="518373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2pPr>
      <a:lvl3pPr marL="1036747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3pPr>
      <a:lvl4pPr marL="1555120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4pPr>
      <a:lvl5pPr marL="2073493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5pPr>
      <a:lvl6pPr marL="2591867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6pPr>
      <a:lvl7pPr marL="3110240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7pPr>
      <a:lvl8pPr marL="3628614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8pPr>
      <a:lvl9pPr marL="4146987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図 63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21B0F02A-424A-4D6E-899B-B26FA90C4B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0866" y="2470574"/>
            <a:ext cx="3535100" cy="21210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23" name="図 22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8D0204FA-5FEC-4A30-8A2E-F07FE04C0C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073" y="665015"/>
            <a:ext cx="2668324" cy="15120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16BF3C69-291F-4D48-89EA-9E5AC0792C6C}"/>
              </a:ext>
            </a:extLst>
          </p:cNvPr>
          <p:cNvSpPr/>
          <p:nvPr/>
        </p:nvSpPr>
        <p:spPr>
          <a:xfrm>
            <a:off x="267786" y="4704335"/>
            <a:ext cx="5050143" cy="303008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525"/>
          </a:p>
        </p:txBody>
      </p:sp>
      <p:pic>
        <p:nvPicPr>
          <p:cNvPr id="21" name="図 20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FD66B37C-68C8-4DFA-B400-09864E0DD9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107" y="4704006"/>
            <a:ext cx="5050142" cy="30300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5299F615-C5C7-4C79-93E4-13C32E59FF9F}"/>
              </a:ext>
            </a:extLst>
          </p:cNvPr>
          <p:cNvSpPr txBox="1"/>
          <p:nvPr/>
        </p:nvSpPr>
        <p:spPr>
          <a:xfrm>
            <a:off x="649122" y="815335"/>
            <a:ext cx="228043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b="1" dirty="0">
                <a:solidFill>
                  <a:schemeClr val="bg1"/>
                </a:solidFill>
                <a:latin typeface="+mn-ea"/>
              </a:rPr>
              <a:t>エクストラ・ブリュット・パッション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F8ABE9D6-FC4D-4335-8765-B64EA49DA283}"/>
              </a:ext>
            </a:extLst>
          </p:cNvPr>
          <p:cNvSpPr txBox="1"/>
          <p:nvPr/>
        </p:nvSpPr>
        <p:spPr>
          <a:xfrm>
            <a:off x="661651" y="1038859"/>
            <a:ext cx="22424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ワイナリー</a:t>
            </a:r>
            <a:r>
              <a:rPr kumimoji="1" lang="en-US" altLang="ja-JP" sz="800" b="1" dirty="0">
                <a:solidFill>
                  <a:schemeClr val="bg1"/>
                </a:solidFill>
                <a:latin typeface="+mn-ea"/>
              </a:rPr>
              <a:t>80</a:t>
            </a:r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周年記念！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パッションと名付けられたシャンパン</a:t>
            </a:r>
          </a:p>
        </p:txBody>
      </p: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0EC50E4F-DF45-4D08-A237-7635DA85A2EB}"/>
              </a:ext>
            </a:extLst>
          </p:cNvPr>
          <p:cNvCxnSpPr>
            <a:cxnSpLocks/>
          </p:cNvCxnSpPr>
          <p:nvPr/>
        </p:nvCxnSpPr>
        <p:spPr>
          <a:xfrm flipV="1">
            <a:off x="731172" y="1357230"/>
            <a:ext cx="1979174" cy="402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B7221AE6-6356-4A60-A415-4E1C44915E8C}"/>
              </a:ext>
            </a:extLst>
          </p:cNvPr>
          <p:cNvSpPr txBox="1"/>
          <p:nvPr/>
        </p:nvSpPr>
        <p:spPr>
          <a:xfrm>
            <a:off x="1067710" y="5572463"/>
            <a:ext cx="4011745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dirty="0">
                <a:solidFill>
                  <a:schemeClr val="bg1"/>
                </a:solidFill>
                <a:latin typeface="+mn-ea"/>
              </a:rPr>
              <a:t>ワイナリーの</a:t>
            </a:r>
            <a:r>
              <a:rPr kumimoji="1" lang="en-US" altLang="ja-JP" sz="1050" dirty="0">
                <a:solidFill>
                  <a:schemeClr val="bg1"/>
                </a:solidFill>
                <a:latin typeface="+mn-ea"/>
              </a:rPr>
              <a:t>80</a:t>
            </a:r>
            <a:r>
              <a:rPr kumimoji="1" lang="ja-JP" altLang="en-US" sz="1050" dirty="0">
                <a:solidFill>
                  <a:schemeClr val="bg1"/>
                </a:solidFill>
                <a:latin typeface="+mn-ea"/>
              </a:rPr>
              <a:t>周年を記念して造られたワイン。レストランでの成功を経て</a:t>
            </a:r>
            <a:r>
              <a:rPr kumimoji="1" lang="en-US" altLang="ja-JP" sz="1050" dirty="0">
                <a:solidFill>
                  <a:schemeClr val="bg1"/>
                </a:solidFill>
                <a:latin typeface="+mn-ea"/>
              </a:rPr>
              <a:t>2004</a:t>
            </a:r>
            <a:r>
              <a:rPr kumimoji="1" lang="ja-JP" altLang="en-US" sz="1050" dirty="0">
                <a:solidFill>
                  <a:schemeClr val="bg1"/>
                </a:solidFill>
                <a:latin typeface="+mn-ea"/>
              </a:rPr>
              <a:t>年ヴィンテージから毎年造られるようになりました。</a:t>
            </a:r>
            <a:r>
              <a:rPr kumimoji="1" lang="en-US" altLang="ja-JP" sz="1050" dirty="0">
                <a:solidFill>
                  <a:schemeClr val="bg1"/>
                </a:solidFill>
                <a:latin typeface="+mn-ea"/>
              </a:rPr>
              <a:t>2</a:t>
            </a:r>
            <a:r>
              <a:rPr kumimoji="1" lang="ja-JP" altLang="en-US" sz="1050" dirty="0" err="1">
                <a:solidFill>
                  <a:schemeClr val="bg1"/>
                </a:solidFill>
                <a:latin typeface="+mn-ea"/>
              </a:rPr>
              <a:t>つの</a:t>
            </a:r>
            <a:r>
              <a:rPr kumimoji="1" lang="ja-JP" altLang="en-US" sz="1050" dirty="0">
                <a:solidFill>
                  <a:schemeClr val="bg1"/>
                </a:solidFill>
                <a:latin typeface="+mn-ea"/>
              </a:rPr>
              <a:t>ヴィンテージの</a:t>
            </a:r>
            <a:r>
              <a:rPr kumimoji="1" lang="en-US" altLang="ja-JP" sz="1050" dirty="0">
                <a:solidFill>
                  <a:schemeClr val="bg1"/>
                </a:solidFill>
                <a:latin typeface="+mn-ea"/>
              </a:rPr>
              <a:t>2</a:t>
            </a:r>
            <a:r>
              <a:rPr kumimoji="1" lang="ja-JP" altLang="en-US" sz="1050" dirty="0" err="1">
                <a:solidFill>
                  <a:schemeClr val="bg1"/>
                </a:solidFill>
                <a:latin typeface="+mn-ea"/>
              </a:rPr>
              <a:t>つの</a:t>
            </a:r>
            <a:r>
              <a:rPr kumimoji="1" lang="ja-JP" altLang="en-US" sz="1050" dirty="0">
                <a:solidFill>
                  <a:schemeClr val="bg1"/>
                </a:solidFill>
                <a:latin typeface="+mn-ea"/>
              </a:rPr>
              <a:t>ワインをブレンドしており、複雑かつバランスのとれた味わいは、前菜からメインまで幅広くマッチします。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07774A64-6E86-4CCE-A1BF-DAD49DC28686}"/>
              </a:ext>
            </a:extLst>
          </p:cNvPr>
          <p:cNvSpPr txBox="1"/>
          <p:nvPr/>
        </p:nvSpPr>
        <p:spPr>
          <a:xfrm>
            <a:off x="1055516" y="5310722"/>
            <a:ext cx="42805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b="1" dirty="0">
                <a:solidFill>
                  <a:schemeClr val="bg1"/>
                </a:solidFill>
                <a:latin typeface="+mn-ea"/>
              </a:rPr>
              <a:t>ワイナリー</a:t>
            </a:r>
            <a:r>
              <a:rPr kumimoji="1" lang="en-US" altLang="ja-JP" sz="1050" b="1" dirty="0">
                <a:solidFill>
                  <a:schemeClr val="bg1"/>
                </a:solidFill>
                <a:latin typeface="+mn-ea"/>
              </a:rPr>
              <a:t>80</a:t>
            </a:r>
            <a:r>
              <a:rPr kumimoji="1" lang="ja-JP" altLang="en-US" sz="1050" b="1" dirty="0">
                <a:solidFill>
                  <a:schemeClr val="bg1"/>
                </a:solidFill>
                <a:latin typeface="+mn-ea"/>
              </a:rPr>
              <a:t>周年記念！パッションと名付けられたシャンパン</a:t>
            </a:r>
          </a:p>
        </p:txBody>
      </p: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3D1A2442-A4DE-44C0-905F-D305EA6DCA59}"/>
              </a:ext>
            </a:extLst>
          </p:cNvPr>
          <p:cNvCxnSpPr>
            <a:cxnSpLocks/>
          </p:cNvCxnSpPr>
          <p:nvPr/>
        </p:nvCxnSpPr>
        <p:spPr>
          <a:xfrm>
            <a:off x="1096338" y="5562164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>
            <a:extLst>
              <a:ext uri="{FF2B5EF4-FFF2-40B4-BE49-F238E27FC236}">
                <a16:creationId xmlns:a16="http://schemas.microsoft.com/office/drawing/2014/main" id="{F31F81AC-7686-4FAE-BC92-2236A713A276}"/>
              </a:ext>
            </a:extLst>
          </p:cNvPr>
          <p:cNvCxnSpPr>
            <a:cxnSpLocks/>
          </p:cNvCxnSpPr>
          <p:nvPr/>
        </p:nvCxnSpPr>
        <p:spPr>
          <a:xfrm>
            <a:off x="1168245" y="6437173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A6FAAEEE-F07B-4D48-8C84-6398324F1898}"/>
              </a:ext>
            </a:extLst>
          </p:cNvPr>
          <p:cNvSpPr txBox="1"/>
          <p:nvPr/>
        </p:nvSpPr>
        <p:spPr>
          <a:xfrm>
            <a:off x="6219649" y="2962362"/>
            <a:ext cx="2785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ワイナリー</a:t>
            </a:r>
            <a:r>
              <a:rPr kumimoji="1" lang="en-US" altLang="ja-JP" sz="1200" b="1" dirty="0">
                <a:solidFill>
                  <a:schemeClr val="bg1"/>
                </a:solidFill>
                <a:latin typeface="+mn-ea"/>
              </a:rPr>
              <a:t>80</a:t>
            </a:r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周年記念！</a:t>
            </a:r>
            <a:endParaRPr kumimoji="1" lang="en-US" altLang="ja-JP" sz="12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パッションと名付けられたシャンパン</a:t>
            </a:r>
          </a:p>
        </p:txBody>
      </p:sp>
      <p:cxnSp>
        <p:nvCxnSpPr>
          <p:cNvPr id="71" name="直線コネクタ 70">
            <a:extLst>
              <a:ext uri="{FF2B5EF4-FFF2-40B4-BE49-F238E27FC236}">
                <a16:creationId xmlns:a16="http://schemas.microsoft.com/office/drawing/2014/main" id="{D072D629-508C-424F-8080-62CEE613C503}"/>
              </a:ext>
            </a:extLst>
          </p:cNvPr>
          <p:cNvCxnSpPr>
            <a:cxnSpLocks/>
          </p:cNvCxnSpPr>
          <p:nvPr/>
        </p:nvCxnSpPr>
        <p:spPr>
          <a:xfrm>
            <a:off x="6247546" y="3414815"/>
            <a:ext cx="272969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正方形/長方形 91">
            <a:extLst>
              <a:ext uri="{FF2B5EF4-FFF2-40B4-BE49-F238E27FC236}">
                <a16:creationId xmlns:a16="http://schemas.microsoft.com/office/drawing/2014/main" id="{BE7D20EF-9EE9-4A25-A3A4-46986C47272F}"/>
              </a:ext>
            </a:extLst>
          </p:cNvPr>
          <p:cNvSpPr/>
          <p:nvPr/>
        </p:nvSpPr>
        <p:spPr>
          <a:xfrm>
            <a:off x="5591498" y="4704007"/>
            <a:ext cx="5050143" cy="303008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525"/>
          </a:p>
        </p:txBody>
      </p:sp>
      <p:pic>
        <p:nvPicPr>
          <p:cNvPr id="93" name="図 92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85F5142F-32B7-4C30-B57A-E10E0F3526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9785" y="4704335"/>
            <a:ext cx="5050142" cy="30300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95" name="テキスト ボックス 94">
            <a:extLst>
              <a:ext uri="{FF2B5EF4-FFF2-40B4-BE49-F238E27FC236}">
                <a16:creationId xmlns:a16="http://schemas.microsoft.com/office/drawing/2014/main" id="{3C64BEBB-8716-412D-AA26-E06F52C3EC53}"/>
              </a:ext>
            </a:extLst>
          </p:cNvPr>
          <p:cNvSpPr txBox="1"/>
          <p:nvPr/>
        </p:nvSpPr>
        <p:spPr>
          <a:xfrm>
            <a:off x="6369711" y="5572463"/>
            <a:ext cx="40117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dirty="0">
                <a:solidFill>
                  <a:schemeClr val="bg1"/>
                </a:solidFill>
                <a:latin typeface="+mn-ea"/>
              </a:rPr>
              <a:t>ワイナリーの</a:t>
            </a:r>
            <a:r>
              <a:rPr kumimoji="1" lang="en-US" altLang="ja-JP" sz="1050" dirty="0">
                <a:solidFill>
                  <a:schemeClr val="bg1"/>
                </a:solidFill>
                <a:latin typeface="+mn-ea"/>
              </a:rPr>
              <a:t>80</a:t>
            </a:r>
            <a:r>
              <a:rPr kumimoji="1" lang="ja-JP" altLang="en-US" sz="1050" dirty="0">
                <a:solidFill>
                  <a:schemeClr val="bg1"/>
                </a:solidFill>
                <a:latin typeface="+mn-ea"/>
              </a:rPr>
              <a:t>周年を記念して造られたワイン。レストランでの成功を経て</a:t>
            </a:r>
            <a:r>
              <a:rPr kumimoji="1" lang="en-US" altLang="ja-JP" sz="1050" dirty="0">
                <a:solidFill>
                  <a:schemeClr val="bg1"/>
                </a:solidFill>
                <a:latin typeface="+mn-ea"/>
              </a:rPr>
              <a:t>2004</a:t>
            </a:r>
            <a:r>
              <a:rPr kumimoji="1" lang="ja-JP" altLang="en-US" sz="1050" dirty="0">
                <a:solidFill>
                  <a:schemeClr val="bg1"/>
                </a:solidFill>
                <a:latin typeface="+mn-ea"/>
              </a:rPr>
              <a:t>年ヴィンテージから毎年造られるようになりました。</a:t>
            </a:r>
            <a:r>
              <a:rPr kumimoji="1" lang="en-US" altLang="ja-JP" sz="1050" dirty="0">
                <a:solidFill>
                  <a:schemeClr val="bg1"/>
                </a:solidFill>
                <a:latin typeface="+mn-ea"/>
              </a:rPr>
              <a:t>2</a:t>
            </a:r>
            <a:r>
              <a:rPr kumimoji="1" lang="ja-JP" altLang="en-US" sz="1050" dirty="0" err="1">
                <a:solidFill>
                  <a:schemeClr val="bg1"/>
                </a:solidFill>
                <a:latin typeface="+mn-ea"/>
              </a:rPr>
              <a:t>つの</a:t>
            </a:r>
            <a:r>
              <a:rPr kumimoji="1" lang="ja-JP" altLang="en-US" sz="1050" dirty="0">
                <a:solidFill>
                  <a:schemeClr val="bg1"/>
                </a:solidFill>
                <a:latin typeface="+mn-ea"/>
              </a:rPr>
              <a:t>ヴィンテージの</a:t>
            </a:r>
            <a:r>
              <a:rPr kumimoji="1" lang="en-US" altLang="ja-JP" sz="1050" dirty="0">
                <a:solidFill>
                  <a:schemeClr val="bg1"/>
                </a:solidFill>
                <a:latin typeface="+mn-ea"/>
              </a:rPr>
              <a:t>2</a:t>
            </a:r>
            <a:r>
              <a:rPr kumimoji="1" lang="ja-JP" altLang="en-US" sz="1050" dirty="0" err="1">
                <a:solidFill>
                  <a:schemeClr val="bg1"/>
                </a:solidFill>
                <a:latin typeface="+mn-ea"/>
              </a:rPr>
              <a:t>つの</a:t>
            </a:r>
            <a:r>
              <a:rPr kumimoji="1" lang="ja-JP" altLang="en-US" sz="1050" dirty="0">
                <a:solidFill>
                  <a:schemeClr val="bg1"/>
                </a:solidFill>
                <a:latin typeface="+mn-ea"/>
              </a:rPr>
              <a:t>ワインをブレンドしており、複雑かつバランスのとれた味わいは、前菜からメインまで幅広くマッチします。</a:t>
            </a:r>
          </a:p>
        </p:txBody>
      </p:sp>
      <p:cxnSp>
        <p:nvCxnSpPr>
          <p:cNvPr id="97" name="直線コネクタ 96">
            <a:extLst>
              <a:ext uri="{FF2B5EF4-FFF2-40B4-BE49-F238E27FC236}">
                <a16:creationId xmlns:a16="http://schemas.microsoft.com/office/drawing/2014/main" id="{82C9AB9D-7B3F-4D19-93B2-2D790C7748FF}"/>
              </a:ext>
            </a:extLst>
          </p:cNvPr>
          <p:cNvCxnSpPr>
            <a:cxnSpLocks/>
          </p:cNvCxnSpPr>
          <p:nvPr/>
        </p:nvCxnSpPr>
        <p:spPr>
          <a:xfrm>
            <a:off x="6420050" y="5561836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線コネクタ 98">
            <a:extLst>
              <a:ext uri="{FF2B5EF4-FFF2-40B4-BE49-F238E27FC236}">
                <a16:creationId xmlns:a16="http://schemas.microsoft.com/office/drawing/2014/main" id="{C034C689-8E5A-4E60-8D9C-B70DD798254F}"/>
              </a:ext>
            </a:extLst>
          </p:cNvPr>
          <p:cNvCxnSpPr>
            <a:cxnSpLocks/>
          </p:cNvCxnSpPr>
          <p:nvPr/>
        </p:nvCxnSpPr>
        <p:spPr>
          <a:xfrm>
            <a:off x="6485146" y="6470005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テキスト ボックス 104">
            <a:extLst>
              <a:ext uri="{FF2B5EF4-FFF2-40B4-BE49-F238E27FC236}">
                <a16:creationId xmlns:a16="http://schemas.microsoft.com/office/drawing/2014/main" id="{BF597B99-1C7D-4332-A5CB-D2AE6E85537D}"/>
              </a:ext>
            </a:extLst>
          </p:cNvPr>
          <p:cNvSpPr txBox="1"/>
          <p:nvPr/>
        </p:nvSpPr>
        <p:spPr>
          <a:xfrm>
            <a:off x="151427" y="196722"/>
            <a:ext cx="1824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ea typeface="游明朝" panose="02020400000000000000" pitchFamily="18" charset="-128"/>
              </a:rPr>
              <a:t>■</a:t>
            </a:r>
            <a:r>
              <a:rPr kumimoji="1" lang="en-US" altLang="ja-JP" dirty="0">
                <a:ea typeface="游明朝" panose="02020400000000000000" pitchFamily="18" charset="-128"/>
              </a:rPr>
              <a:t>PRICE CARD</a:t>
            </a:r>
            <a:endParaRPr kumimoji="1" lang="ja-JP" altLang="en-US" dirty="0">
              <a:ea typeface="游明朝" panose="02020400000000000000" pitchFamily="18" charset="-128"/>
            </a:endParaRPr>
          </a:p>
        </p:txBody>
      </p:sp>
      <p:pic>
        <p:nvPicPr>
          <p:cNvPr id="51" name="図 50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3333404C-FDE0-41EE-A888-F494C6DE7C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447" y="2381110"/>
            <a:ext cx="3535100" cy="21210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22202E4F-5895-4119-B0E1-33ED3C45C353}"/>
              </a:ext>
            </a:extLst>
          </p:cNvPr>
          <p:cNvSpPr txBox="1"/>
          <p:nvPr/>
        </p:nvSpPr>
        <p:spPr>
          <a:xfrm>
            <a:off x="936614" y="2891236"/>
            <a:ext cx="2850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ワイナリー</a:t>
            </a:r>
            <a:r>
              <a:rPr kumimoji="1" lang="en-US" altLang="ja-JP" sz="1200" b="1" dirty="0">
                <a:solidFill>
                  <a:schemeClr val="bg1"/>
                </a:solidFill>
                <a:latin typeface="+mn-ea"/>
              </a:rPr>
              <a:t>80</a:t>
            </a:r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周年記念！</a:t>
            </a:r>
            <a:endParaRPr kumimoji="1" lang="en-US" altLang="ja-JP" sz="12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パッションと名付けられたシャンパン</a:t>
            </a:r>
          </a:p>
        </p:txBody>
      </p:sp>
      <p:cxnSp>
        <p:nvCxnSpPr>
          <p:cNvPr id="57" name="直線コネクタ 56">
            <a:extLst>
              <a:ext uri="{FF2B5EF4-FFF2-40B4-BE49-F238E27FC236}">
                <a16:creationId xmlns:a16="http://schemas.microsoft.com/office/drawing/2014/main" id="{5BAFEDF1-4BC4-40B4-910B-2D9B1FCED67B}"/>
              </a:ext>
            </a:extLst>
          </p:cNvPr>
          <p:cNvCxnSpPr>
            <a:cxnSpLocks/>
          </p:cNvCxnSpPr>
          <p:nvPr/>
        </p:nvCxnSpPr>
        <p:spPr>
          <a:xfrm>
            <a:off x="1017227" y="3329827"/>
            <a:ext cx="271279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図 59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24B2E7EA-970C-4650-8634-E599B18C58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7648" y="787058"/>
            <a:ext cx="2752901" cy="15120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cxnSp>
        <p:nvCxnSpPr>
          <p:cNvPr id="80" name="直線コネクタ 79">
            <a:extLst>
              <a:ext uri="{FF2B5EF4-FFF2-40B4-BE49-F238E27FC236}">
                <a16:creationId xmlns:a16="http://schemas.microsoft.com/office/drawing/2014/main" id="{45075B9D-4D48-49F5-B269-3B4A7D48236B}"/>
              </a:ext>
            </a:extLst>
          </p:cNvPr>
          <p:cNvCxnSpPr>
            <a:cxnSpLocks/>
          </p:cNvCxnSpPr>
          <p:nvPr/>
        </p:nvCxnSpPr>
        <p:spPr>
          <a:xfrm>
            <a:off x="6099368" y="1435420"/>
            <a:ext cx="199358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テキスト ボックス 90">
            <a:extLst>
              <a:ext uri="{FF2B5EF4-FFF2-40B4-BE49-F238E27FC236}">
                <a16:creationId xmlns:a16="http://schemas.microsoft.com/office/drawing/2014/main" id="{6F35CBE7-659B-443B-90EE-693B91132C90}"/>
              </a:ext>
            </a:extLst>
          </p:cNvPr>
          <p:cNvSpPr txBox="1"/>
          <p:nvPr/>
        </p:nvSpPr>
        <p:spPr>
          <a:xfrm>
            <a:off x="946734" y="3378951"/>
            <a:ext cx="31027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原産国：フランス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/AOC 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シャンパーニュ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生産者：</a:t>
            </a:r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プロワイエ・ジャックマール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品種　：</a:t>
            </a:r>
            <a:r>
              <a:rPr kumimoji="1" lang="ja-JP" altLang="en-US" sz="950" b="1" dirty="0">
                <a:solidFill>
                  <a:schemeClr val="bg1"/>
                </a:solidFill>
                <a:latin typeface="+mn-ea"/>
              </a:rPr>
              <a:t>ピノ･ノワール</a:t>
            </a:r>
            <a:r>
              <a:rPr kumimoji="1" lang="en-US" altLang="ja-JP" sz="95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950" b="1" dirty="0">
                <a:solidFill>
                  <a:schemeClr val="bg1"/>
                </a:solidFill>
                <a:latin typeface="+mn-ea"/>
              </a:rPr>
              <a:t>ピノ･ムニエ</a:t>
            </a:r>
            <a:r>
              <a:rPr kumimoji="1" lang="en-US" altLang="ja-JP" sz="95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950" b="1" dirty="0">
                <a:solidFill>
                  <a:schemeClr val="bg1"/>
                </a:solidFill>
                <a:latin typeface="+mn-ea"/>
              </a:rPr>
              <a:t>シャルドネ</a:t>
            </a:r>
            <a:endParaRPr kumimoji="1" lang="en-US" altLang="ja-JP" sz="95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味わい：白泡・辛口・フルボディ</a:t>
            </a:r>
          </a:p>
        </p:txBody>
      </p:sp>
      <p:sp>
        <p:nvSpPr>
          <p:cNvPr id="94" name="テキスト ボックス 93">
            <a:extLst>
              <a:ext uri="{FF2B5EF4-FFF2-40B4-BE49-F238E27FC236}">
                <a16:creationId xmlns:a16="http://schemas.microsoft.com/office/drawing/2014/main" id="{E10DEFC4-28C7-4D19-B142-E12C6C79A238}"/>
              </a:ext>
            </a:extLst>
          </p:cNvPr>
          <p:cNvSpPr txBox="1"/>
          <p:nvPr/>
        </p:nvSpPr>
        <p:spPr>
          <a:xfrm>
            <a:off x="661650" y="1343766"/>
            <a:ext cx="233440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50" b="1" dirty="0">
                <a:solidFill>
                  <a:schemeClr val="bg1"/>
                </a:solidFill>
                <a:latin typeface="+mn-ea"/>
              </a:rPr>
              <a:t>原産国：フランス</a:t>
            </a:r>
            <a:r>
              <a:rPr kumimoji="1" lang="en-US" altLang="ja-JP" sz="750" b="1" dirty="0">
                <a:solidFill>
                  <a:schemeClr val="bg1"/>
                </a:solidFill>
                <a:latin typeface="+mn-ea"/>
              </a:rPr>
              <a:t>/AOC </a:t>
            </a:r>
            <a:r>
              <a:rPr kumimoji="1" lang="ja-JP" altLang="en-US" sz="750" b="1" dirty="0">
                <a:solidFill>
                  <a:schemeClr val="bg1"/>
                </a:solidFill>
                <a:latin typeface="+mn-ea"/>
              </a:rPr>
              <a:t>シャンパーニュ</a:t>
            </a:r>
            <a:endParaRPr kumimoji="1" lang="en-US" altLang="ja-JP" sz="75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750" b="1" dirty="0">
                <a:solidFill>
                  <a:schemeClr val="bg1"/>
                </a:solidFill>
                <a:latin typeface="+mn-ea"/>
              </a:rPr>
              <a:t>生産者：プロワイエ・ジャックマール</a:t>
            </a:r>
            <a:endParaRPr kumimoji="1" lang="en-US" altLang="ja-JP" sz="75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750" b="1" dirty="0">
                <a:solidFill>
                  <a:schemeClr val="bg1"/>
                </a:solidFill>
                <a:latin typeface="+mn-ea"/>
              </a:rPr>
              <a:t>品種　：ピノ･ノワール</a:t>
            </a:r>
            <a:r>
              <a:rPr kumimoji="1" lang="en-US" altLang="ja-JP" sz="75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750" b="1" dirty="0">
                <a:solidFill>
                  <a:schemeClr val="bg1"/>
                </a:solidFill>
                <a:latin typeface="+mn-ea"/>
              </a:rPr>
              <a:t>ピノ･ムニエ</a:t>
            </a:r>
            <a:r>
              <a:rPr kumimoji="1" lang="en-US" altLang="ja-JP" sz="75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750" b="1" dirty="0">
                <a:solidFill>
                  <a:schemeClr val="bg1"/>
                </a:solidFill>
                <a:latin typeface="+mn-ea"/>
              </a:rPr>
              <a:t>シャルドネ</a:t>
            </a:r>
            <a:endParaRPr kumimoji="1" lang="en-US" altLang="ja-JP" sz="75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750" b="1" dirty="0">
                <a:solidFill>
                  <a:schemeClr val="bg1"/>
                </a:solidFill>
                <a:latin typeface="+mn-ea"/>
              </a:rPr>
              <a:t>味わい：白泡・辛口・フルボディ</a:t>
            </a:r>
          </a:p>
        </p:txBody>
      </p:sp>
      <p:sp>
        <p:nvSpPr>
          <p:cNvPr id="98" name="テキスト ボックス 97">
            <a:extLst>
              <a:ext uri="{FF2B5EF4-FFF2-40B4-BE49-F238E27FC236}">
                <a16:creationId xmlns:a16="http://schemas.microsoft.com/office/drawing/2014/main" id="{80EC55C8-C8A8-4979-B639-38A789D0723F}"/>
              </a:ext>
            </a:extLst>
          </p:cNvPr>
          <p:cNvSpPr txBox="1"/>
          <p:nvPr/>
        </p:nvSpPr>
        <p:spPr>
          <a:xfrm>
            <a:off x="6200927" y="3424612"/>
            <a:ext cx="2978624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原産国：フランス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/AOC 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シャンパーニュ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生産者：</a:t>
            </a:r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プロワイエ・ジャックマール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品種　：ピノ･ノワール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ピノ･ムニエ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シャルドネ　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味わい：白泡・辛口・フルボディ</a:t>
            </a:r>
          </a:p>
        </p:txBody>
      </p:sp>
      <p:sp>
        <p:nvSpPr>
          <p:cNvPr id="101" name="テキスト ボックス 100">
            <a:extLst>
              <a:ext uri="{FF2B5EF4-FFF2-40B4-BE49-F238E27FC236}">
                <a16:creationId xmlns:a16="http://schemas.microsoft.com/office/drawing/2014/main" id="{C2D2111F-3BC1-4386-9F41-BDEC3CC19678}"/>
              </a:ext>
            </a:extLst>
          </p:cNvPr>
          <p:cNvSpPr txBox="1"/>
          <p:nvPr/>
        </p:nvSpPr>
        <p:spPr>
          <a:xfrm>
            <a:off x="1109446" y="6447453"/>
            <a:ext cx="39042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原産国：フランス</a:t>
            </a:r>
            <a:r>
              <a:rPr kumimoji="1" lang="en-US" altLang="ja-JP" sz="1200" b="1" dirty="0">
                <a:solidFill>
                  <a:schemeClr val="bg1"/>
                </a:solidFill>
                <a:latin typeface="+mn-ea"/>
              </a:rPr>
              <a:t>/AOC </a:t>
            </a:r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シャンパーニュ</a:t>
            </a:r>
            <a:endParaRPr kumimoji="1" lang="en-US" altLang="ja-JP" sz="12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生産者：プロワイエ・ジャックマール</a:t>
            </a:r>
            <a:endParaRPr kumimoji="1" lang="en-US" altLang="ja-JP" sz="12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品種　：ピノ･ノワール</a:t>
            </a:r>
            <a:r>
              <a:rPr kumimoji="1" lang="en-US" altLang="ja-JP" sz="12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ピノ･ムニエ</a:t>
            </a:r>
            <a:r>
              <a:rPr kumimoji="1" lang="en-US" altLang="ja-JP" sz="12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シャルドネ　</a:t>
            </a:r>
            <a:endParaRPr kumimoji="1" lang="en-US" altLang="ja-JP" sz="12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味わい：白泡・辛口・フルボディ</a:t>
            </a:r>
          </a:p>
        </p:txBody>
      </p:sp>
      <p:sp>
        <p:nvSpPr>
          <p:cNvPr id="112" name="テキスト ボックス 111">
            <a:extLst>
              <a:ext uri="{FF2B5EF4-FFF2-40B4-BE49-F238E27FC236}">
                <a16:creationId xmlns:a16="http://schemas.microsoft.com/office/drawing/2014/main" id="{6595D2CE-D684-41F2-9AE2-65D90B74D89F}"/>
              </a:ext>
            </a:extLst>
          </p:cNvPr>
          <p:cNvSpPr txBox="1"/>
          <p:nvPr/>
        </p:nvSpPr>
        <p:spPr>
          <a:xfrm>
            <a:off x="6404969" y="6470005"/>
            <a:ext cx="39042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原産国：フランス</a:t>
            </a:r>
            <a:r>
              <a:rPr kumimoji="1" lang="en-US" altLang="ja-JP" sz="1200" b="1" dirty="0">
                <a:solidFill>
                  <a:schemeClr val="bg1"/>
                </a:solidFill>
                <a:latin typeface="+mn-ea"/>
              </a:rPr>
              <a:t>/AOC </a:t>
            </a:r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シャンパーニュ</a:t>
            </a:r>
            <a:endParaRPr kumimoji="1" lang="en-US" altLang="ja-JP" sz="12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生産者：プロワイエ・ジャックマール</a:t>
            </a:r>
            <a:endParaRPr kumimoji="1" lang="en-US" altLang="ja-JP" sz="12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品種　：ピノ･ノワール</a:t>
            </a:r>
            <a:r>
              <a:rPr kumimoji="1" lang="en-US" altLang="ja-JP" sz="12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ピノ･ムニエ</a:t>
            </a:r>
            <a:r>
              <a:rPr kumimoji="1" lang="en-US" altLang="ja-JP" sz="12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シャルドネ　</a:t>
            </a:r>
            <a:endParaRPr kumimoji="1" lang="en-US" altLang="ja-JP" sz="12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味わい：白泡・</a:t>
            </a:r>
            <a:r>
              <a:rPr kumimoji="1" lang="ja-JP" altLang="en-US" sz="1200" b="1">
                <a:solidFill>
                  <a:schemeClr val="bg1"/>
                </a:solidFill>
                <a:latin typeface="+mn-ea"/>
              </a:rPr>
              <a:t>辛口・フルボディ</a:t>
            </a:r>
            <a:endParaRPr kumimoji="1" lang="ja-JP" altLang="en-US" sz="12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89" name="テキスト ボックス 88">
            <a:extLst>
              <a:ext uri="{FF2B5EF4-FFF2-40B4-BE49-F238E27FC236}">
                <a16:creationId xmlns:a16="http://schemas.microsoft.com/office/drawing/2014/main" id="{2EC0B710-25F6-4A55-A300-B06E237391AA}"/>
              </a:ext>
            </a:extLst>
          </p:cNvPr>
          <p:cNvSpPr txBox="1"/>
          <p:nvPr/>
        </p:nvSpPr>
        <p:spPr>
          <a:xfrm>
            <a:off x="837432" y="2543079"/>
            <a:ext cx="31027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エクストラ・ブリュット・パッション</a:t>
            </a:r>
          </a:p>
        </p:txBody>
      </p:sp>
      <p:sp>
        <p:nvSpPr>
          <p:cNvPr id="102" name="テキスト ボックス 101">
            <a:extLst>
              <a:ext uri="{FF2B5EF4-FFF2-40B4-BE49-F238E27FC236}">
                <a16:creationId xmlns:a16="http://schemas.microsoft.com/office/drawing/2014/main" id="{0BA1D59E-5398-4DC6-A7B0-92042C7AA0CF}"/>
              </a:ext>
            </a:extLst>
          </p:cNvPr>
          <p:cNvSpPr txBox="1"/>
          <p:nvPr/>
        </p:nvSpPr>
        <p:spPr>
          <a:xfrm>
            <a:off x="1109446" y="4908022"/>
            <a:ext cx="37111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>
                <a:solidFill>
                  <a:schemeClr val="bg1"/>
                </a:solidFill>
                <a:latin typeface="+mn-ea"/>
              </a:rPr>
              <a:t>エクストラ・ブリュット・パッション</a:t>
            </a:r>
          </a:p>
        </p:txBody>
      </p:sp>
      <p:sp>
        <p:nvSpPr>
          <p:cNvPr id="86" name="テキスト ボックス 85">
            <a:extLst>
              <a:ext uri="{FF2B5EF4-FFF2-40B4-BE49-F238E27FC236}">
                <a16:creationId xmlns:a16="http://schemas.microsoft.com/office/drawing/2014/main" id="{13889FBA-EF07-4DE2-A44D-CF010E2142B4}"/>
              </a:ext>
            </a:extLst>
          </p:cNvPr>
          <p:cNvSpPr txBox="1"/>
          <p:nvPr/>
        </p:nvSpPr>
        <p:spPr>
          <a:xfrm>
            <a:off x="6034492" y="1435091"/>
            <a:ext cx="2334403" cy="561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50" b="1" dirty="0">
                <a:solidFill>
                  <a:schemeClr val="bg1"/>
                </a:solidFill>
                <a:latin typeface="+mn-ea"/>
              </a:rPr>
              <a:t>原産国：フランス</a:t>
            </a:r>
            <a:r>
              <a:rPr kumimoji="1" lang="en-US" altLang="ja-JP" sz="75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en-US" altLang="ja-JP" sz="800" b="1" dirty="0">
                <a:solidFill>
                  <a:schemeClr val="bg1"/>
                </a:solidFill>
                <a:latin typeface="+mn-ea"/>
              </a:rPr>
              <a:t>AOC </a:t>
            </a:r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シャンパーニュ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750" b="1" dirty="0">
                <a:solidFill>
                  <a:schemeClr val="bg1"/>
                </a:solidFill>
                <a:latin typeface="+mn-ea"/>
              </a:rPr>
              <a:t>生産者：プロワイエ・ジャックマール</a:t>
            </a:r>
            <a:endParaRPr kumimoji="1" lang="en-US" altLang="ja-JP" sz="75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750" b="1" dirty="0">
                <a:solidFill>
                  <a:schemeClr val="bg1"/>
                </a:solidFill>
                <a:latin typeface="+mn-ea"/>
              </a:rPr>
              <a:t>品種　：ピノ･ノワール</a:t>
            </a:r>
            <a:r>
              <a:rPr kumimoji="1" lang="en-US" altLang="ja-JP" sz="75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750" b="1" dirty="0">
                <a:solidFill>
                  <a:schemeClr val="bg1"/>
                </a:solidFill>
                <a:latin typeface="+mn-ea"/>
              </a:rPr>
              <a:t>ピノ･ムニエ</a:t>
            </a:r>
            <a:r>
              <a:rPr kumimoji="1" lang="en-US" altLang="ja-JP" sz="75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750" b="1" dirty="0">
                <a:solidFill>
                  <a:schemeClr val="bg1"/>
                </a:solidFill>
                <a:latin typeface="+mn-ea"/>
              </a:rPr>
              <a:t>シャルドネ</a:t>
            </a:r>
            <a:endParaRPr kumimoji="1" lang="en-US" altLang="ja-JP" sz="75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750" b="1" dirty="0">
                <a:solidFill>
                  <a:schemeClr val="bg1"/>
                </a:solidFill>
                <a:latin typeface="+mn-ea"/>
              </a:rPr>
              <a:t>味わい：白泡・辛口・フルボディ</a:t>
            </a:r>
          </a:p>
        </p:txBody>
      </p:sp>
      <p:sp>
        <p:nvSpPr>
          <p:cNvPr id="113" name="テキスト ボックス 112">
            <a:extLst>
              <a:ext uri="{FF2B5EF4-FFF2-40B4-BE49-F238E27FC236}">
                <a16:creationId xmlns:a16="http://schemas.microsoft.com/office/drawing/2014/main" id="{9531C9C8-F741-4519-B34D-37EB67920C20}"/>
              </a:ext>
            </a:extLst>
          </p:cNvPr>
          <p:cNvSpPr txBox="1"/>
          <p:nvPr/>
        </p:nvSpPr>
        <p:spPr>
          <a:xfrm>
            <a:off x="6335982" y="5307122"/>
            <a:ext cx="42805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b="1" dirty="0">
                <a:solidFill>
                  <a:schemeClr val="bg1"/>
                </a:solidFill>
                <a:latin typeface="+mn-ea"/>
              </a:rPr>
              <a:t>ワイナリー</a:t>
            </a:r>
            <a:r>
              <a:rPr kumimoji="1" lang="en-US" altLang="ja-JP" sz="1050" b="1" dirty="0">
                <a:solidFill>
                  <a:schemeClr val="bg1"/>
                </a:solidFill>
                <a:latin typeface="+mn-ea"/>
              </a:rPr>
              <a:t>80</a:t>
            </a:r>
            <a:r>
              <a:rPr kumimoji="1" lang="ja-JP" altLang="en-US" sz="1050" b="1" dirty="0">
                <a:solidFill>
                  <a:schemeClr val="bg1"/>
                </a:solidFill>
                <a:latin typeface="+mn-ea"/>
              </a:rPr>
              <a:t>周年記念！パッションと名付けられたシャンパン</a:t>
            </a:r>
          </a:p>
        </p:txBody>
      </p:sp>
      <p:sp>
        <p:nvSpPr>
          <p:cNvPr id="123" name="テキスト ボックス 122">
            <a:extLst>
              <a:ext uri="{FF2B5EF4-FFF2-40B4-BE49-F238E27FC236}">
                <a16:creationId xmlns:a16="http://schemas.microsoft.com/office/drawing/2014/main" id="{280E0113-D3D2-4F13-A20A-2266157A8CA0}"/>
              </a:ext>
            </a:extLst>
          </p:cNvPr>
          <p:cNvSpPr txBox="1"/>
          <p:nvPr/>
        </p:nvSpPr>
        <p:spPr>
          <a:xfrm>
            <a:off x="6002485" y="1126903"/>
            <a:ext cx="23664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ワイナリー</a:t>
            </a:r>
            <a:r>
              <a:rPr kumimoji="1" lang="en-US" altLang="ja-JP" sz="800" b="1" dirty="0">
                <a:solidFill>
                  <a:schemeClr val="bg1"/>
                </a:solidFill>
                <a:latin typeface="+mn-ea"/>
              </a:rPr>
              <a:t>80</a:t>
            </a:r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周年記念！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パッションと名付けられたシャンパン</a:t>
            </a:r>
          </a:p>
        </p:txBody>
      </p:sp>
      <p:sp>
        <p:nvSpPr>
          <p:cNvPr id="115" name="テキスト ボックス 114">
            <a:extLst>
              <a:ext uri="{FF2B5EF4-FFF2-40B4-BE49-F238E27FC236}">
                <a16:creationId xmlns:a16="http://schemas.microsoft.com/office/drawing/2014/main" id="{83CC8A4A-34EC-4631-9915-8BF19CDC44A6}"/>
              </a:ext>
            </a:extLst>
          </p:cNvPr>
          <p:cNvSpPr txBox="1"/>
          <p:nvPr/>
        </p:nvSpPr>
        <p:spPr>
          <a:xfrm>
            <a:off x="5982800" y="898770"/>
            <a:ext cx="21469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b="1" dirty="0">
                <a:solidFill>
                  <a:schemeClr val="bg1"/>
                </a:solidFill>
                <a:latin typeface="+mn-ea"/>
              </a:rPr>
              <a:t>エクストラ・ブリュット・パッション</a:t>
            </a:r>
          </a:p>
        </p:txBody>
      </p:sp>
      <p:sp>
        <p:nvSpPr>
          <p:cNvPr id="116" name="テキスト ボックス 115">
            <a:extLst>
              <a:ext uri="{FF2B5EF4-FFF2-40B4-BE49-F238E27FC236}">
                <a16:creationId xmlns:a16="http://schemas.microsoft.com/office/drawing/2014/main" id="{1CC091FA-66B1-45DB-96B1-34A00BB30CC1}"/>
              </a:ext>
            </a:extLst>
          </p:cNvPr>
          <p:cNvSpPr txBox="1"/>
          <p:nvPr/>
        </p:nvSpPr>
        <p:spPr>
          <a:xfrm>
            <a:off x="6169770" y="2647872"/>
            <a:ext cx="31027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エクストラ・ブリュット・パッション</a:t>
            </a:r>
          </a:p>
        </p:txBody>
      </p:sp>
      <p:sp>
        <p:nvSpPr>
          <p:cNvPr id="118" name="テキスト ボックス 117">
            <a:extLst>
              <a:ext uri="{FF2B5EF4-FFF2-40B4-BE49-F238E27FC236}">
                <a16:creationId xmlns:a16="http://schemas.microsoft.com/office/drawing/2014/main" id="{9E142A75-F6CE-4256-A783-8381D8DE9DC5}"/>
              </a:ext>
            </a:extLst>
          </p:cNvPr>
          <p:cNvSpPr txBox="1"/>
          <p:nvPr/>
        </p:nvSpPr>
        <p:spPr>
          <a:xfrm>
            <a:off x="6398579" y="4929770"/>
            <a:ext cx="37111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>
                <a:solidFill>
                  <a:schemeClr val="bg1"/>
                </a:solidFill>
                <a:latin typeface="+mn-ea"/>
              </a:rPr>
              <a:t>エクストラ・ブリュット・パッション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D04DA148-5DF6-4714-91D0-65E9346918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623" y="4821385"/>
            <a:ext cx="2150161" cy="2866882"/>
          </a:xfrm>
          <a:prstGeom prst="rect">
            <a:avLst/>
          </a:prstGeom>
        </p:spPr>
      </p:pic>
      <p:pic>
        <p:nvPicPr>
          <p:cNvPr id="75" name="図 74">
            <a:extLst>
              <a:ext uri="{FF2B5EF4-FFF2-40B4-BE49-F238E27FC236}">
                <a16:creationId xmlns:a16="http://schemas.microsoft.com/office/drawing/2014/main" id="{C3F17050-A25D-43C7-9F41-A82D327436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7876" y="4797952"/>
            <a:ext cx="2150161" cy="2866882"/>
          </a:xfrm>
          <a:prstGeom prst="rect">
            <a:avLst/>
          </a:prstGeom>
        </p:spPr>
      </p:pic>
      <p:pic>
        <p:nvPicPr>
          <p:cNvPr id="83" name="図 82">
            <a:extLst>
              <a:ext uri="{FF2B5EF4-FFF2-40B4-BE49-F238E27FC236}">
                <a16:creationId xmlns:a16="http://schemas.microsoft.com/office/drawing/2014/main" id="{95A8BE18-6EDF-49B6-B06E-7F41B28BF9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3138" y="2656024"/>
            <a:ext cx="1391361" cy="1855148"/>
          </a:xfrm>
          <a:prstGeom prst="rect">
            <a:avLst/>
          </a:prstGeom>
        </p:spPr>
      </p:pic>
      <p:pic>
        <p:nvPicPr>
          <p:cNvPr id="85" name="図 84">
            <a:extLst>
              <a:ext uri="{FF2B5EF4-FFF2-40B4-BE49-F238E27FC236}">
                <a16:creationId xmlns:a16="http://schemas.microsoft.com/office/drawing/2014/main" id="{2B3A2AA8-1676-439D-B984-ACB8674D91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188" y="2578439"/>
            <a:ext cx="1406020" cy="1874693"/>
          </a:xfrm>
          <a:prstGeom prst="rect">
            <a:avLst/>
          </a:prstGeom>
        </p:spPr>
      </p:pic>
      <p:pic>
        <p:nvPicPr>
          <p:cNvPr id="96" name="図 95">
            <a:extLst>
              <a:ext uri="{FF2B5EF4-FFF2-40B4-BE49-F238E27FC236}">
                <a16:creationId xmlns:a16="http://schemas.microsoft.com/office/drawing/2014/main" id="{A7976862-08B8-49E6-B50E-E4D75345E0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7521" y="940411"/>
            <a:ext cx="1000309" cy="1333745"/>
          </a:xfrm>
          <a:prstGeom prst="rect">
            <a:avLst/>
          </a:prstGeom>
        </p:spPr>
      </p:pic>
      <p:pic>
        <p:nvPicPr>
          <p:cNvPr id="114" name="図 113">
            <a:extLst>
              <a:ext uri="{FF2B5EF4-FFF2-40B4-BE49-F238E27FC236}">
                <a16:creationId xmlns:a16="http://schemas.microsoft.com/office/drawing/2014/main" id="{43465B39-39A8-4787-AEF8-1FD02DCA3E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0" y="842983"/>
            <a:ext cx="1000309" cy="1333745"/>
          </a:xfrm>
          <a:prstGeom prst="rect">
            <a:avLst/>
          </a:prstGeom>
        </p:spPr>
      </p:pic>
      <p:grpSp>
        <p:nvGrpSpPr>
          <p:cNvPr id="66" name="グループ化 65">
            <a:extLst>
              <a:ext uri="{FF2B5EF4-FFF2-40B4-BE49-F238E27FC236}">
                <a16:creationId xmlns:a16="http://schemas.microsoft.com/office/drawing/2014/main" id="{CC70A4A7-99FC-4D90-9600-5A0AD0A70949}"/>
              </a:ext>
            </a:extLst>
          </p:cNvPr>
          <p:cNvGrpSpPr/>
          <p:nvPr/>
        </p:nvGrpSpPr>
        <p:grpSpPr>
          <a:xfrm>
            <a:off x="6407636" y="4240154"/>
            <a:ext cx="481732" cy="221920"/>
            <a:chOff x="6752865" y="4253770"/>
            <a:chExt cx="481732" cy="221920"/>
          </a:xfrm>
        </p:grpSpPr>
        <p:sp>
          <p:nvSpPr>
            <p:cNvPr id="68" name="四角形: 角を丸くする 67">
              <a:extLst>
                <a:ext uri="{FF2B5EF4-FFF2-40B4-BE49-F238E27FC236}">
                  <a16:creationId xmlns:a16="http://schemas.microsoft.com/office/drawing/2014/main" id="{67189155-3973-43E4-A485-101028C32DC5}"/>
                </a:ext>
              </a:extLst>
            </p:cNvPr>
            <p:cNvSpPr/>
            <p:nvPr/>
          </p:nvSpPr>
          <p:spPr>
            <a:xfrm>
              <a:off x="6752865" y="4265448"/>
              <a:ext cx="388271" cy="18449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70" name="テキスト ボックス 69">
              <a:extLst>
                <a:ext uri="{FF2B5EF4-FFF2-40B4-BE49-F238E27FC236}">
                  <a16:creationId xmlns:a16="http://schemas.microsoft.com/office/drawing/2014/main" id="{6AC655AD-1EC7-4137-BE03-04E9FA0E2BEA}"/>
                </a:ext>
              </a:extLst>
            </p:cNvPr>
            <p:cNvSpPr txBox="1"/>
            <p:nvPr/>
          </p:nvSpPr>
          <p:spPr>
            <a:xfrm>
              <a:off x="6758548" y="4253770"/>
              <a:ext cx="476049" cy="221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価格</a:t>
              </a:r>
            </a:p>
          </p:txBody>
        </p:sp>
      </p:grpSp>
      <p:grpSp>
        <p:nvGrpSpPr>
          <p:cNvPr id="79" name="グループ化 78">
            <a:extLst>
              <a:ext uri="{FF2B5EF4-FFF2-40B4-BE49-F238E27FC236}">
                <a16:creationId xmlns:a16="http://schemas.microsoft.com/office/drawing/2014/main" id="{F4986BC6-EEEF-4D83-B7E6-DCAD1D0B5DD7}"/>
              </a:ext>
            </a:extLst>
          </p:cNvPr>
          <p:cNvGrpSpPr/>
          <p:nvPr/>
        </p:nvGrpSpPr>
        <p:grpSpPr>
          <a:xfrm>
            <a:off x="6398579" y="2008162"/>
            <a:ext cx="392268" cy="183496"/>
            <a:chOff x="6398579" y="2008162"/>
            <a:chExt cx="392268" cy="183496"/>
          </a:xfrm>
        </p:grpSpPr>
        <p:sp>
          <p:nvSpPr>
            <p:cNvPr id="84" name="四角形: 角を丸くする 83">
              <a:extLst>
                <a:ext uri="{FF2B5EF4-FFF2-40B4-BE49-F238E27FC236}">
                  <a16:creationId xmlns:a16="http://schemas.microsoft.com/office/drawing/2014/main" id="{AFEB396D-79CB-43AC-9C3C-C60BF8071BD8}"/>
                </a:ext>
              </a:extLst>
            </p:cNvPr>
            <p:cNvSpPr/>
            <p:nvPr/>
          </p:nvSpPr>
          <p:spPr>
            <a:xfrm>
              <a:off x="6420048" y="2017977"/>
              <a:ext cx="288791" cy="15330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87" name="テキスト ボックス 86">
              <a:extLst>
                <a:ext uri="{FF2B5EF4-FFF2-40B4-BE49-F238E27FC236}">
                  <a16:creationId xmlns:a16="http://schemas.microsoft.com/office/drawing/2014/main" id="{EEBA17CA-2B42-494D-9355-5BD8AD433A4E}"/>
                </a:ext>
              </a:extLst>
            </p:cNvPr>
            <p:cNvSpPr txBox="1"/>
            <p:nvPr/>
          </p:nvSpPr>
          <p:spPr>
            <a:xfrm>
              <a:off x="6398579" y="2008162"/>
              <a:ext cx="392268" cy="183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" b="1" dirty="0">
                  <a:solidFill>
                    <a:srgbClr val="89162B"/>
                  </a:solidFill>
                  <a:latin typeface="+mn-ea"/>
                </a:rPr>
                <a:t>価格</a:t>
              </a:r>
            </a:p>
          </p:txBody>
        </p:sp>
      </p:grpSp>
      <p:grpSp>
        <p:nvGrpSpPr>
          <p:cNvPr id="88" name="グループ化 87">
            <a:extLst>
              <a:ext uri="{FF2B5EF4-FFF2-40B4-BE49-F238E27FC236}">
                <a16:creationId xmlns:a16="http://schemas.microsoft.com/office/drawing/2014/main" id="{1AED8C9D-56B4-4627-9602-AF7E04FDD09D}"/>
              </a:ext>
            </a:extLst>
          </p:cNvPr>
          <p:cNvGrpSpPr/>
          <p:nvPr/>
        </p:nvGrpSpPr>
        <p:grpSpPr>
          <a:xfrm>
            <a:off x="6564443" y="7433712"/>
            <a:ext cx="481732" cy="221920"/>
            <a:chOff x="7898818" y="7419868"/>
            <a:chExt cx="481732" cy="221920"/>
          </a:xfrm>
        </p:grpSpPr>
        <p:sp>
          <p:nvSpPr>
            <p:cNvPr id="90" name="四角形: 角を丸くする 89">
              <a:extLst>
                <a:ext uri="{FF2B5EF4-FFF2-40B4-BE49-F238E27FC236}">
                  <a16:creationId xmlns:a16="http://schemas.microsoft.com/office/drawing/2014/main" id="{304D59F3-60EB-4BB3-ABF2-FE6F710D98D2}"/>
                </a:ext>
              </a:extLst>
            </p:cNvPr>
            <p:cNvSpPr/>
            <p:nvPr/>
          </p:nvSpPr>
          <p:spPr>
            <a:xfrm>
              <a:off x="7898818" y="7431546"/>
              <a:ext cx="388271" cy="18449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03" name="テキスト ボックス 102">
              <a:extLst>
                <a:ext uri="{FF2B5EF4-FFF2-40B4-BE49-F238E27FC236}">
                  <a16:creationId xmlns:a16="http://schemas.microsoft.com/office/drawing/2014/main" id="{5AF5D5C8-9D0F-4A08-9FCE-022D98D2491B}"/>
                </a:ext>
              </a:extLst>
            </p:cNvPr>
            <p:cNvSpPr txBox="1"/>
            <p:nvPr/>
          </p:nvSpPr>
          <p:spPr>
            <a:xfrm>
              <a:off x="7904501" y="7419868"/>
              <a:ext cx="476049" cy="221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価格</a:t>
              </a:r>
            </a:p>
          </p:txBody>
        </p:sp>
      </p:grpSp>
      <p:sp>
        <p:nvSpPr>
          <p:cNvPr id="110" name="テキスト ボックス 109">
            <a:extLst>
              <a:ext uri="{FF2B5EF4-FFF2-40B4-BE49-F238E27FC236}">
                <a16:creationId xmlns:a16="http://schemas.microsoft.com/office/drawing/2014/main" id="{18C645A4-AF97-45B4-AA11-DD8061A3D06E}"/>
              </a:ext>
            </a:extLst>
          </p:cNvPr>
          <p:cNvSpPr txBox="1"/>
          <p:nvPr/>
        </p:nvSpPr>
        <p:spPr>
          <a:xfrm>
            <a:off x="1938773" y="1958432"/>
            <a:ext cx="90007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円 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(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税込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)</a:t>
            </a:r>
            <a:endParaRPr kumimoji="1" lang="ja-JP" altLang="en-US" sz="10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111" name="グループ化 110">
            <a:extLst>
              <a:ext uri="{FF2B5EF4-FFF2-40B4-BE49-F238E27FC236}">
                <a16:creationId xmlns:a16="http://schemas.microsoft.com/office/drawing/2014/main" id="{8DF44B75-EBBC-4AAF-9755-F914955AD396}"/>
              </a:ext>
            </a:extLst>
          </p:cNvPr>
          <p:cNvGrpSpPr/>
          <p:nvPr/>
        </p:nvGrpSpPr>
        <p:grpSpPr>
          <a:xfrm>
            <a:off x="646054" y="1984185"/>
            <a:ext cx="724955" cy="190091"/>
            <a:chOff x="776680" y="1984185"/>
            <a:chExt cx="724955" cy="190091"/>
          </a:xfrm>
        </p:grpSpPr>
        <p:sp>
          <p:nvSpPr>
            <p:cNvPr id="117" name="四角形: 角を丸くする 116">
              <a:extLst>
                <a:ext uri="{FF2B5EF4-FFF2-40B4-BE49-F238E27FC236}">
                  <a16:creationId xmlns:a16="http://schemas.microsoft.com/office/drawing/2014/main" id="{10F6995A-68B9-4FB4-97BB-A14FEDCE84FE}"/>
                </a:ext>
              </a:extLst>
            </p:cNvPr>
            <p:cNvSpPr/>
            <p:nvPr/>
          </p:nvSpPr>
          <p:spPr>
            <a:xfrm>
              <a:off x="814780" y="1984185"/>
              <a:ext cx="561722" cy="17535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19" name="テキスト ボックス 118">
              <a:extLst>
                <a:ext uri="{FF2B5EF4-FFF2-40B4-BE49-F238E27FC236}">
                  <a16:creationId xmlns:a16="http://schemas.microsoft.com/office/drawing/2014/main" id="{2570C547-C6C3-4278-8C4D-52FA97B14FEE}"/>
                </a:ext>
              </a:extLst>
            </p:cNvPr>
            <p:cNvSpPr txBox="1"/>
            <p:nvPr/>
          </p:nvSpPr>
          <p:spPr>
            <a:xfrm>
              <a:off x="776680" y="1989610"/>
              <a:ext cx="724955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" b="1" dirty="0">
                  <a:solidFill>
                    <a:srgbClr val="89162B"/>
                  </a:solidFill>
                  <a:latin typeface="+mn-ea"/>
                </a:rPr>
                <a:t>希望小売価格</a:t>
              </a:r>
            </a:p>
          </p:txBody>
        </p:sp>
      </p:grpSp>
      <p:grpSp>
        <p:nvGrpSpPr>
          <p:cNvPr id="120" name="グループ化 119">
            <a:extLst>
              <a:ext uri="{FF2B5EF4-FFF2-40B4-BE49-F238E27FC236}">
                <a16:creationId xmlns:a16="http://schemas.microsoft.com/office/drawing/2014/main" id="{4F4498E1-7A9E-44C7-8C91-F9D30AF8B06F}"/>
              </a:ext>
            </a:extLst>
          </p:cNvPr>
          <p:cNvGrpSpPr/>
          <p:nvPr/>
        </p:nvGrpSpPr>
        <p:grpSpPr>
          <a:xfrm>
            <a:off x="886113" y="4111950"/>
            <a:ext cx="469661" cy="351506"/>
            <a:chOff x="860269" y="4063164"/>
            <a:chExt cx="469661" cy="351506"/>
          </a:xfrm>
        </p:grpSpPr>
        <p:sp>
          <p:nvSpPr>
            <p:cNvPr id="121" name="四角形: 角を丸くする 120">
              <a:extLst>
                <a:ext uri="{FF2B5EF4-FFF2-40B4-BE49-F238E27FC236}">
                  <a16:creationId xmlns:a16="http://schemas.microsoft.com/office/drawing/2014/main" id="{4AA24431-293C-4FD4-95E7-72174599B3E7}"/>
                </a:ext>
              </a:extLst>
            </p:cNvPr>
            <p:cNvSpPr/>
            <p:nvPr/>
          </p:nvSpPr>
          <p:spPr>
            <a:xfrm>
              <a:off x="932285" y="4072006"/>
              <a:ext cx="325630" cy="31170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22" name="テキスト ボックス 121">
              <a:extLst>
                <a:ext uri="{FF2B5EF4-FFF2-40B4-BE49-F238E27FC236}">
                  <a16:creationId xmlns:a16="http://schemas.microsoft.com/office/drawing/2014/main" id="{DB22F839-2E41-4F57-869E-9026798D93F5}"/>
                </a:ext>
              </a:extLst>
            </p:cNvPr>
            <p:cNvSpPr txBox="1"/>
            <p:nvPr/>
          </p:nvSpPr>
          <p:spPr>
            <a:xfrm>
              <a:off x="860269" y="4063164"/>
              <a:ext cx="469661" cy="3515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希望</a:t>
              </a:r>
              <a:endParaRPr kumimoji="1" lang="en-US" altLang="ja-JP" sz="842" b="1" dirty="0">
                <a:solidFill>
                  <a:srgbClr val="89162B"/>
                </a:solidFill>
                <a:latin typeface="+mn-ea"/>
              </a:endParaRPr>
            </a:p>
            <a:p>
              <a:pPr algn="ctr"/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小売</a:t>
              </a:r>
            </a:p>
          </p:txBody>
        </p:sp>
      </p:grpSp>
      <p:sp>
        <p:nvSpPr>
          <p:cNvPr id="124" name="テキスト ボックス 123">
            <a:extLst>
              <a:ext uri="{FF2B5EF4-FFF2-40B4-BE49-F238E27FC236}">
                <a16:creationId xmlns:a16="http://schemas.microsoft.com/office/drawing/2014/main" id="{8ABD8F82-68DC-4B25-BD4C-64C14547EA67}"/>
              </a:ext>
            </a:extLst>
          </p:cNvPr>
          <p:cNvSpPr txBox="1"/>
          <p:nvPr/>
        </p:nvSpPr>
        <p:spPr>
          <a:xfrm>
            <a:off x="1307677" y="4120808"/>
            <a:ext cx="24673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b="1" dirty="0">
                <a:solidFill>
                  <a:schemeClr val="bg1"/>
                </a:solidFill>
                <a:latin typeface="+mn-ea"/>
              </a:rPr>
              <a:t>\13,000 (</a:t>
            </a:r>
            <a:r>
              <a:rPr kumimoji="1" lang="ja-JP" altLang="en-US" sz="1400" b="1" dirty="0">
                <a:solidFill>
                  <a:schemeClr val="bg1"/>
                </a:solidFill>
                <a:latin typeface="+mn-ea"/>
              </a:rPr>
              <a:t>税込</a:t>
            </a:r>
            <a:r>
              <a:rPr kumimoji="1" lang="ja-JP" altLang="en-US" sz="1600" b="1" dirty="0">
                <a:solidFill>
                  <a:schemeClr val="bg1"/>
                </a:solidFill>
                <a:latin typeface="+mn-ea"/>
              </a:rPr>
              <a:t> </a:t>
            </a:r>
            <a:r>
              <a:rPr kumimoji="1" lang="en-US" altLang="ja-JP" sz="1600" b="1" dirty="0">
                <a:solidFill>
                  <a:schemeClr val="bg1"/>
                </a:solidFill>
                <a:latin typeface="+mn-ea"/>
              </a:rPr>
              <a:t>\14,300)</a:t>
            </a:r>
            <a:endParaRPr kumimoji="1" lang="ja-JP" altLang="en-US" sz="16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125" name="グループ化 124">
            <a:extLst>
              <a:ext uri="{FF2B5EF4-FFF2-40B4-BE49-F238E27FC236}">
                <a16:creationId xmlns:a16="http://schemas.microsoft.com/office/drawing/2014/main" id="{921A2593-97E2-4D34-A0D2-D0264134B30A}"/>
              </a:ext>
            </a:extLst>
          </p:cNvPr>
          <p:cNvGrpSpPr/>
          <p:nvPr/>
        </p:nvGrpSpPr>
        <p:grpSpPr>
          <a:xfrm>
            <a:off x="1039691" y="7280622"/>
            <a:ext cx="632166" cy="400110"/>
            <a:chOff x="1039691" y="7280622"/>
            <a:chExt cx="632166" cy="400110"/>
          </a:xfrm>
        </p:grpSpPr>
        <p:sp>
          <p:nvSpPr>
            <p:cNvPr id="126" name="四角形: 角を丸くする 125">
              <a:extLst>
                <a:ext uri="{FF2B5EF4-FFF2-40B4-BE49-F238E27FC236}">
                  <a16:creationId xmlns:a16="http://schemas.microsoft.com/office/drawing/2014/main" id="{0C89D4E7-4945-4EB2-99FC-84EEF5272C6F}"/>
                </a:ext>
              </a:extLst>
            </p:cNvPr>
            <p:cNvSpPr/>
            <p:nvPr/>
          </p:nvSpPr>
          <p:spPr>
            <a:xfrm>
              <a:off x="1159242" y="7286053"/>
              <a:ext cx="414408" cy="38891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27" name="テキスト ボックス 126">
              <a:extLst>
                <a:ext uri="{FF2B5EF4-FFF2-40B4-BE49-F238E27FC236}">
                  <a16:creationId xmlns:a16="http://schemas.microsoft.com/office/drawing/2014/main" id="{BF294034-D61D-4117-A98E-99284F7ADCFD}"/>
                </a:ext>
              </a:extLst>
            </p:cNvPr>
            <p:cNvSpPr txBox="1"/>
            <p:nvPr/>
          </p:nvSpPr>
          <p:spPr>
            <a:xfrm>
              <a:off x="1039691" y="7280622"/>
              <a:ext cx="63216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000" b="1" dirty="0">
                  <a:solidFill>
                    <a:srgbClr val="89162B"/>
                  </a:solidFill>
                  <a:latin typeface="+mn-ea"/>
                </a:rPr>
                <a:t>希望</a:t>
              </a:r>
              <a:endParaRPr kumimoji="1" lang="en-US" altLang="ja-JP" sz="1000" b="1" dirty="0">
                <a:solidFill>
                  <a:srgbClr val="89162B"/>
                </a:solidFill>
                <a:latin typeface="+mn-ea"/>
              </a:endParaRPr>
            </a:p>
            <a:p>
              <a:pPr algn="ctr"/>
              <a:r>
                <a:rPr kumimoji="1" lang="ja-JP" altLang="en-US" sz="1000" b="1" dirty="0">
                  <a:solidFill>
                    <a:srgbClr val="89162B"/>
                  </a:solidFill>
                  <a:latin typeface="+mn-ea"/>
                </a:rPr>
                <a:t>小売</a:t>
              </a:r>
            </a:p>
          </p:txBody>
        </p:sp>
      </p:grpSp>
      <p:sp>
        <p:nvSpPr>
          <p:cNvPr id="128" name="テキスト ボックス 127">
            <a:extLst>
              <a:ext uri="{FF2B5EF4-FFF2-40B4-BE49-F238E27FC236}">
                <a16:creationId xmlns:a16="http://schemas.microsoft.com/office/drawing/2014/main" id="{E24007A3-9638-46E2-B9BF-D266A457057D}"/>
              </a:ext>
            </a:extLst>
          </p:cNvPr>
          <p:cNvSpPr txBox="1"/>
          <p:nvPr/>
        </p:nvSpPr>
        <p:spPr>
          <a:xfrm>
            <a:off x="1659118" y="7295006"/>
            <a:ext cx="3653827" cy="461665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kumimoji="1" lang="en-US" altLang="ja-JP" sz="2400" b="1" dirty="0">
                <a:solidFill>
                  <a:schemeClr val="bg1"/>
                </a:solidFill>
                <a:latin typeface="+mn-ea"/>
              </a:rPr>
              <a:t>\13,000 (</a:t>
            </a:r>
            <a:r>
              <a:rPr kumimoji="1" lang="ja-JP" altLang="en-US" sz="2000" b="1" dirty="0">
                <a:solidFill>
                  <a:schemeClr val="bg1"/>
                </a:solidFill>
                <a:latin typeface="+mn-ea"/>
              </a:rPr>
              <a:t>税込</a:t>
            </a:r>
            <a:r>
              <a:rPr kumimoji="1" lang="ja-JP" altLang="en-US" sz="2400" b="1" dirty="0">
                <a:solidFill>
                  <a:schemeClr val="bg1"/>
                </a:solidFill>
                <a:latin typeface="+mn-ea"/>
              </a:rPr>
              <a:t> </a:t>
            </a:r>
            <a:r>
              <a:rPr kumimoji="1" lang="en-US" altLang="ja-JP" sz="2400" b="1" dirty="0">
                <a:solidFill>
                  <a:schemeClr val="bg1"/>
                </a:solidFill>
                <a:latin typeface="+mn-ea"/>
              </a:rPr>
              <a:t>\14,300)</a:t>
            </a:r>
          </a:p>
        </p:txBody>
      </p:sp>
      <p:sp>
        <p:nvSpPr>
          <p:cNvPr id="129" name="テキスト ボックス 128">
            <a:extLst>
              <a:ext uri="{FF2B5EF4-FFF2-40B4-BE49-F238E27FC236}">
                <a16:creationId xmlns:a16="http://schemas.microsoft.com/office/drawing/2014/main" id="{539690C5-1F6F-4764-81E8-FBE085E3D497}"/>
              </a:ext>
            </a:extLst>
          </p:cNvPr>
          <p:cNvSpPr txBox="1"/>
          <p:nvPr/>
        </p:nvSpPr>
        <p:spPr>
          <a:xfrm>
            <a:off x="1314583" y="1870781"/>
            <a:ext cx="1311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solidFill>
                  <a:schemeClr val="bg1"/>
                </a:solidFill>
                <a:latin typeface="+mn-ea"/>
              </a:rPr>
              <a:t>14,300</a:t>
            </a:r>
            <a:endParaRPr kumimoji="1" lang="ja-JP" altLang="en-US" b="1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238723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1491</TotalTime>
  <Words>419</Words>
  <Application>Microsoft Office PowerPoint</Application>
  <PresentationFormat>ユーザー設定</PresentationFormat>
  <Paragraphs>56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游ゴシック</vt:lpstr>
      <vt:lpstr>游ゴシック Light</vt:lpstr>
      <vt:lpstr>游明朝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前田 淳</dc:creator>
  <cp:lastModifiedBy>Maeda, Jun</cp:lastModifiedBy>
  <cp:revision>113</cp:revision>
  <cp:lastPrinted>2022-06-14T09:02:18Z</cp:lastPrinted>
  <dcterms:created xsi:type="dcterms:W3CDTF">2021-10-01T15:02:20Z</dcterms:created>
  <dcterms:modified xsi:type="dcterms:W3CDTF">2023-09-22T08:41:00Z</dcterms:modified>
</cp:coreProperties>
</file>