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376517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14794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792286" y="705232"/>
            <a:ext cx="20408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レ･グラン･ロシェ シャルドネ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780533" y="1369740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ペイ・ドック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IGP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生産者：フォンカリュー生産者協同組合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819545" y="1336577"/>
            <a:ext cx="183497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81099" y="5533840"/>
            <a:ext cx="4011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トロピカルフルーツを思わせる厚みのある香りと、約</a:t>
            </a:r>
            <a:r>
              <a:rPr kumimoji="1" lang="en-US" altLang="ja-JP" sz="1200" dirty="0">
                <a:solidFill>
                  <a:schemeClr val="bg1"/>
                </a:solidFill>
                <a:latin typeface="+mn-ea"/>
              </a:rPr>
              <a:t>6</a:t>
            </a:r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か月間の樽熟成がもたらすバニラ香が自然に溶け合っています。しっかりとした酸味と豊かな果実味のバランスが良く、淡泊な味わいの和食からバターソテーやグリル料理まで、様々なお料理と楽しむことができます。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89867" y="553247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89867" y="6526072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49" y="5467145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40554" y="6516612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9153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101" y="7076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133833" y="1369740"/>
            <a:ext cx="182920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D583943E-4062-48AA-90CC-7168A48130D4}"/>
              </a:ext>
            </a:extLst>
          </p:cNvPr>
          <p:cNvSpPr txBox="1"/>
          <p:nvPr/>
        </p:nvSpPr>
        <p:spPr>
          <a:xfrm>
            <a:off x="795738" y="973160"/>
            <a:ext cx="23608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新樽熟成！格付けの壁を越えた</a:t>
            </a:r>
            <a:endParaRPr kumimoji="1" lang="en-US" altLang="ja-JP" sz="8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リッチテイスト・ペイドック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B9428D0D-0580-43B5-9639-53E8FB45162A}"/>
              </a:ext>
            </a:extLst>
          </p:cNvPr>
          <p:cNvSpPr txBox="1"/>
          <p:nvPr/>
        </p:nvSpPr>
        <p:spPr>
          <a:xfrm>
            <a:off x="6079153" y="1003563"/>
            <a:ext cx="23608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新樽熟成！格付けの壁を越えた</a:t>
            </a:r>
            <a:endParaRPr kumimoji="1" lang="en-US" altLang="ja-JP" sz="8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リッチテイスト・ペイドック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BA30CD9D-C456-47EB-A154-0406B6E07599}"/>
              </a:ext>
            </a:extLst>
          </p:cNvPr>
          <p:cNvSpPr txBox="1"/>
          <p:nvPr/>
        </p:nvSpPr>
        <p:spPr>
          <a:xfrm>
            <a:off x="6079645" y="1379628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ペイ・ドック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IGP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生産者：フォンカリュー生産者協同組合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B257D9D4-DE2A-42FB-8DEC-917FEFF3D10B}"/>
              </a:ext>
            </a:extLst>
          </p:cNvPr>
          <p:cNvSpPr txBox="1"/>
          <p:nvPr/>
        </p:nvSpPr>
        <p:spPr>
          <a:xfrm>
            <a:off x="837634" y="2505012"/>
            <a:ext cx="2894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レ･グラン･ロシェ シャルドネ</a:t>
            </a:r>
            <a:endParaRPr kumimoji="1" lang="en-US" altLang="ja-JP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BBDCC58E-934A-4A3F-8ADB-2D2E7466D770}"/>
              </a:ext>
            </a:extLst>
          </p:cNvPr>
          <p:cNvSpPr txBox="1"/>
          <p:nvPr/>
        </p:nvSpPr>
        <p:spPr>
          <a:xfrm>
            <a:off x="930252" y="2877514"/>
            <a:ext cx="263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新樽熟成！格付けの壁を越えた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リッチテイスト・ペイドック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09223E18-5FEF-481F-8B2A-2CB2587D4784}"/>
              </a:ext>
            </a:extLst>
          </p:cNvPr>
          <p:cNvSpPr txBox="1"/>
          <p:nvPr/>
        </p:nvSpPr>
        <p:spPr>
          <a:xfrm>
            <a:off x="863120" y="3346385"/>
            <a:ext cx="278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ペイ・ドック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IGP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生産者：フォンカリュー生産者協同組合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539531BE-B662-4B2D-A44C-276603A39C45}"/>
              </a:ext>
            </a:extLst>
          </p:cNvPr>
          <p:cNvSpPr txBox="1"/>
          <p:nvPr/>
        </p:nvSpPr>
        <p:spPr>
          <a:xfrm>
            <a:off x="6244294" y="2855621"/>
            <a:ext cx="263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新樽熟成！格付けの壁を越えた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リッチテイスト・ペイドック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3D82572A-82C3-48FA-8EB6-3224B7A5F342}"/>
              </a:ext>
            </a:extLst>
          </p:cNvPr>
          <p:cNvSpPr txBox="1"/>
          <p:nvPr/>
        </p:nvSpPr>
        <p:spPr>
          <a:xfrm>
            <a:off x="6209607" y="3359207"/>
            <a:ext cx="278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ペイ・ドック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IGP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生産者：フォンカリュー生産者協同組合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04162395-BC29-414D-917C-EED6A06ABFE1}"/>
              </a:ext>
            </a:extLst>
          </p:cNvPr>
          <p:cNvSpPr txBox="1"/>
          <p:nvPr/>
        </p:nvSpPr>
        <p:spPr>
          <a:xfrm>
            <a:off x="1101637" y="5241752"/>
            <a:ext cx="4092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新樽熟成！格付けの壁を越えたリッチテイスト・ペイドック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7E83B4C7-CF51-48D8-9942-3048F0DE496D}"/>
              </a:ext>
            </a:extLst>
          </p:cNvPr>
          <p:cNvSpPr txBox="1"/>
          <p:nvPr/>
        </p:nvSpPr>
        <p:spPr>
          <a:xfrm>
            <a:off x="1125224" y="6504132"/>
            <a:ext cx="3923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ペイ・ドック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IGP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生産者：フォンカリュー生産者協同組合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9CC5F792-68C4-47C8-8F20-E5BC5BE383DE}"/>
              </a:ext>
            </a:extLst>
          </p:cNvPr>
          <p:cNvSpPr txBox="1"/>
          <p:nvPr/>
        </p:nvSpPr>
        <p:spPr>
          <a:xfrm>
            <a:off x="6451400" y="5196671"/>
            <a:ext cx="411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新樽熟成！格付けの壁を越えたリッチテイスト・ペイドック</a:t>
            </a: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A8269213-F48E-4D35-A294-F807363DB95B}"/>
              </a:ext>
            </a:extLst>
          </p:cNvPr>
          <p:cNvSpPr txBox="1"/>
          <p:nvPr/>
        </p:nvSpPr>
        <p:spPr>
          <a:xfrm>
            <a:off x="6429423" y="5461787"/>
            <a:ext cx="4011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トロピカルフルーツを思わせる厚みのある香りと、約</a:t>
            </a:r>
            <a:r>
              <a:rPr kumimoji="1" lang="en-US" altLang="ja-JP" sz="1200" dirty="0">
                <a:solidFill>
                  <a:schemeClr val="bg1"/>
                </a:solidFill>
                <a:latin typeface="+mn-ea"/>
              </a:rPr>
              <a:t>6</a:t>
            </a:r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か月間の樽熟成がもたらすバニラ香が自然に溶け合っています。しっかりとした酸味と豊かな果実味のバランスが良く、淡泊な味わいの和食からバターソテーやグリル料理まで、様々なお料理と楽しむことができます。</a:t>
            </a: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5445FEC6-A722-44C5-85BB-6AA7538EA9AC}"/>
              </a:ext>
            </a:extLst>
          </p:cNvPr>
          <p:cNvSpPr txBox="1"/>
          <p:nvPr/>
        </p:nvSpPr>
        <p:spPr>
          <a:xfrm>
            <a:off x="6451400" y="6526072"/>
            <a:ext cx="3900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ペイ・ドック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IGP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生産者：フォンカリュー生産者協同組合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D418547-ED65-4FDE-B772-395963500B8B}"/>
              </a:ext>
            </a:extLst>
          </p:cNvPr>
          <p:cNvSpPr txBox="1"/>
          <p:nvPr/>
        </p:nvSpPr>
        <p:spPr>
          <a:xfrm>
            <a:off x="6156781" y="2520382"/>
            <a:ext cx="2894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レ･グラン･ロシェ シャルドネ</a:t>
            </a:r>
            <a:endParaRPr kumimoji="1" lang="en-US" altLang="ja-JP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27BD749-B2F8-462F-BA87-19DE820CC214}"/>
              </a:ext>
            </a:extLst>
          </p:cNvPr>
          <p:cNvSpPr txBox="1"/>
          <p:nvPr/>
        </p:nvSpPr>
        <p:spPr>
          <a:xfrm>
            <a:off x="1251658" y="4846079"/>
            <a:ext cx="324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レ･グラン･ロシェ シャルドネ</a:t>
            </a:r>
            <a:endParaRPr kumimoji="1" lang="en-US" altLang="ja-JP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B3EFA458-73DF-4C2F-AC40-86D6AD1E7DBD}"/>
              </a:ext>
            </a:extLst>
          </p:cNvPr>
          <p:cNvSpPr txBox="1"/>
          <p:nvPr/>
        </p:nvSpPr>
        <p:spPr>
          <a:xfrm>
            <a:off x="6600764" y="4788177"/>
            <a:ext cx="326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レ･グラン･ロシェ シャルドネ</a:t>
            </a:r>
            <a:endParaRPr kumimoji="1" lang="en-US" altLang="ja-JP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1ADC65D6-97C6-4494-A09A-05ED927C4F39}"/>
              </a:ext>
            </a:extLst>
          </p:cNvPr>
          <p:cNvSpPr txBox="1"/>
          <p:nvPr/>
        </p:nvSpPr>
        <p:spPr>
          <a:xfrm>
            <a:off x="6074998" y="767301"/>
            <a:ext cx="20408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レ･グラン･ロシェ シャルドネ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5E3067-6728-415F-B274-E6CC312175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00" y="4833710"/>
            <a:ext cx="2069197" cy="2758929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5001AAB0-9F4A-4216-9EC8-3B0AB1462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880" y="4905449"/>
            <a:ext cx="2069197" cy="2758929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C6784755-F85F-44C2-B186-83EEEFFA3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723" y="2448049"/>
            <a:ext cx="1501335" cy="2001780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2E65ED2D-A0E5-41DD-B595-0DD617196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22" y="2636241"/>
            <a:ext cx="1316355" cy="1755140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002110E7-8346-423C-9E63-B73CBEB13A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75" y="826767"/>
            <a:ext cx="1008749" cy="1344998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C2FE9B1D-0B6D-4B7F-97EC-9F456437D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" y="777542"/>
            <a:ext cx="1008749" cy="1344998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CC6ABDAC-9A81-4BC6-A52B-51E53E3A560D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C01661FA-1D78-40B5-928D-D71A34AE1FC4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8EBB8493-53CF-4196-B857-403BD122124E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BB0372A4-4E3E-4F83-B7B1-55F12CA9B268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B40C68CE-0D6A-4941-9145-1A3BC62BE6F9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3951351B-1659-4F97-AE44-85CFF8E77F78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CFEB2476-4680-4FA0-AE2C-5ED8B33B7EB1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5" name="四角形: 角を丸くする 94">
              <a:extLst>
                <a:ext uri="{FF2B5EF4-FFF2-40B4-BE49-F238E27FC236}">
                  <a16:creationId xmlns:a16="http://schemas.microsoft.com/office/drawing/2014/main" id="{9200F6E1-C8E7-40E0-BA1C-B8F4E4E107C8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42D9A00D-6A9C-40B8-8E10-A85527D6C041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259A5A11-BB3E-4510-B8CD-7E9F4D125139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3F5685CB-00FE-4277-9A69-9D5CE1BA2660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02" name="四角形: 角を丸くする 101">
              <a:extLst>
                <a:ext uri="{FF2B5EF4-FFF2-40B4-BE49-F238E27FC236}">
                  <a16:creationId xmlns:a16="http://schemas.microsoft.com/office/drawing/2014/main" id="{A647CCF9-F699-4C08-A503-C168EA8D78C0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F6FEF4A2-3D78-4C02-B38A-CCD6DD35BC02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3193857C-D2C4-4A01-902C-0120B7CB1E09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1" name="四角形: 角を丸くする 110">
              <a:extLst>
                <a:ext uri="{FF2B5EF4-FFF2-40B4-BE49-F238E27FC236}">
                  <a16:creationId xmlns:a16="http://schemas.microsoft.com/office/drawing/2014/main" id="{67675364-71A5-495F-BED5-1C5E7E4BB34D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BB25825F-9237-44AF-89D6-C06E398B5409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401E8A1F-FB3F-4E6F-B1DC-9C6E86946377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\2,300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\2,530)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085A0B3B-1AEF-4BCC-A8C6-BF72934A74E0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689389A4-0738-487C-BD24-2DED730E07EE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A73D28BF-C0F2-447F-B995-772D7BC7C4DC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CB98DBC0-194C-489D-93A5-9FC5F233916B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\2,300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\2,530)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0AD1DA42-6CA0-4C56-882D-B9A4BE763FC9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2,530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1452</TotalTime>
  <Words>410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104</cp:revision>
  <cp:lastPrinted>2022-06-14T09:02:18Z</cp:lastPrinted>
  <dcterms:created xsi:type="dcterms:W3CDTF">2021-10-01T15:02:20Z</dcterms:created>
  <dcterms:modified xsi:type="dcterms:W3CDTF">2023-09-22T08:29:04Z</dcterms:modified>
</cp:coreProperties>
</file>