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37651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14794"/>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800814" y="705804"/>
            <a:ext cx="2040845" cy="369332"/>
          </a:xfrm>
          <a:prstGeom prst="rect">
            <a:avLst/>
          </a:prstGeom>
          <a:noFill/>
        </p:spPr>
        <p:txBody>
          <a:bodyPr wrap="square" rtlCol="0">
            <a:spAutoFit/>
          </a:bodyPr>
          <a:lstStyle/>
          <a:p>
            <a:r>
              <a:rPr kumimoji="1" lang="ja-JP" altLang="en-US" sz="900" b="1" dirty="0">
                <a:solidFill>
                  <a:schemeClr val="bg1"/>
                </a:solidFill>
                <a:latin typeface="+mn-ea"/>
              </a:rPr>
              <a:t>レ・グラン・ロシェ </a:t>
            </a:r>
            <a:endParaRPr kumimoji="1" lang="en-US" altLang="ja-JP" sz="900" b="1" dirty="0">
              <a:solidFill>
                <a:schemeClr val="bg1"/>
              </a:solidFill>
              <a:latin typeface="+mn-ea"/>
            </a:endParaRPr>
          </a:p>
          <a:p>
            <a:r>
              <a:rPr kumimoji="1" lang="ja-JP" altLang="en-US" sz="900" b="1" dirty="0">
                <a:solidFill>
                  <a:schemeClr val="bg1"/>
                </a:solidFill>
                <a:latin typeface="+mn-ea"/>
              </a:rPr>
              <a:t>カベルネソーヴィニヨン・シラー</a:t>
            </a:r>
            <a:endParaRPr kumimoji="1" lang="en-US" altLang="ja-JP" sz="9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780533" y="136974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ペイ・ドック </a:t>
            </a:r>
            <a:r>
              <a:rPr kumimoji="1" lang="en-US" altLang="ja-JP" sz="800" b="1" dirty="0">
                <a:solidFill>
                  <a:schemeClr val="bg1"/>
                </a:solidFill>
                <a:latin typeface="+mn-ea"/>
              </a:rPr>
              <a:t>IGP</a:t>
            </a:r>
          </a:p>
          <a:p>
            <a:r>
              <a:rPr kumimoji="1" lang="ja-JP" altLang="en-US" sz="800" b="1" dirty="0">
                <a:solidFill>
                  <a:schemeClr val="bg1"/>
                </a:solidFill>
                <a:latin typeface="+mn-ea"/>
              </a:rPr>
              <a:t>生産者：フォンカリュー生産者協同組合</a:t>
            </a:r>
            <a:endParaRPr kumimoji="1" lang="en-US" altLang="ja-JP" sz="800" b="1" dirty="0">
              <a:solidFill>
                <a:schemeClr val="bg1"/>
              </a:solidFill>
              <a:latin typeface="+mn-ea"/>
            </a:endParaRPr>
          </a:p>
          <a:p>
            <a:r>
              <a:rPr kumimoji="1" lang="ja-JP" altLang="en-US" sz="800" b="1" dirty="0">
                <a:solidFill>
                  <a:schemeClr val="bg1"/>
                </a:solidFill>
                <a:latin typeface="+mn-ea"/>
              </a:rPr>
              <a:t>品種　：ｶﾍﾞﾙﾈ･ｿｰｳﾞｨﾆﾖﾝ  </a:t>
            </a:r>
            <a:r>
              <a:rPr kumimoji="1" lang="en-US" altLang="ja-JP" sz="800" b="1" dirty="0">
                <a:solidFill>
                  <a:schemeClr val="bg1"/>
                </a:solidFill>
                <a:latin typeface="+mn-ea"/>
              </a:rPr>
              <a:t>/ </a:t>
            </a:r>
            <a:r>
              <a:rPr kumimoji="1" lang="ja-JP" altLang="en-US" sz="800" b="1" dirty="0">
                <a:solidFill>
                  <a:schemeClr val="bg1"/>
                </a:solidFill>
                <a:latin typeface="+mn-ea"/>
              </a:rPr>
              <a:t>ｼﾗｰ</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819545" y="1336577"/>
            <a:ext cx="18349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72252" y="5566044"/>
            <a:ext cx="4011745" cy="954107"/>
          </a:xfrm>
          <a:prstGeom prst="rect">
            <a:avLst/>
          </a:prstGeom>
          <a:noFill/>
        </p:spPr>
        <p:txBody>
          <a:bodyPr wrap="square" rtlCol="0">
            <a:spAutoFit/>
          </a:bodyPr>
          <a:lstStyle/>
          <a:p>
            <a:r>
              <a:rPr kumimoji="1" lang="ja-JP" altLang="en-US" sz="1100" dirty="0">
                <a:solidFill>
                  <a:schemeClr val="bg1"/>
                </a:solidFill>
                <a:latin typeface="+mn-ea"/>
              </a:rPr>
              <a:t>一部新樽も使用し約</a:t>
            </a:r>
            <a:r>
              <a:rPr kumimoji="1" lang="en-US" altLang="ja-JP" sz="1100" dirty="0">
                <a:solidFill>
                  <a:schemeClr val="bg1"/>
                </a:solidFill>
                <a:latin typeface="+mn-ea"/>
              </a:rPr>
              <a:t>6</a:t>
            </a:r>
            <a:r>
              <a:rPr kumimoji="1" lang="ja-JP" altLang="en-US" sz="1100" dirty="0">
                <a:solidFill>
                  <a:schemeClr val="bg1"/>
                </a:solidFill>
                <a:latin typeface="+mn-ea"/>
              </a:rPr>
              <a:t>か月の樽熟成を行っています。色合いは深く濃いガーネット色で、黒すぐりやココア、杉木を思わせる香りが豊かで芳醇。味わいの口当たりはスムースで、豊かな果物味としっかりとしたタンニンがバランスよく溶け合い余韻を長く残す重厚な味わいが特徴で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89867"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89867" y="652607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101" y="7076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33833" y="1369740"/>
            <a:ext cx="182920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763009" y="1024457"/>
            <a:ext cx="2360828" cy="353943"/>
          </a:xfrm>
          <a:prstGeom prst="rect">
            <a:avLst/>
          </a:prstGeom>
          <a:noFill/>
        </p:spPr>
        <p:txBody>
          <a:bodyPr wrap="square" rtlCol="0">
            <a:spAutoFit/>
          </a:bodyPr>
          <a:lstStyle/>
          <a:p>
            <a:r>
              <a:rPr kumimoji="1" lang="ja-JP" altLang="en-US" sz="850" b="1" dirty="0">
                <a:solidFill>
                  <a:schemeClr val="bg1"/>
                </a:solidFill>
                <a:latin typeface="+mn-ea"/>
              </a:rPr>
              <a:t>新樽熟成！格付けの壁を越えた</a:t>
            </a:r>
            <a:endParaRPr kumimoji="1" lang="en-US" altLang="ja-JP" sz="850" b="1" dirty="0">
              <a:solidFill>
                <a:schemeClr val="bg1"/>
              </a:solidFill>
              <a:latin typeface="+mn-ea"/>
            </a:endParaRPr>
          </a:p>
          <a:p>
            <a:r>
              <a:rPr kumimoji="1" lang="ja-JP" altLang="en-US" sz="850" b="1" dirty="0">
                <a:solidFill>
                  <a:schemeClr val="bg1"/>
                </a:solidFill>
                <a:latin typeface="+mn-ea"/>
              </a:rPr>
              <a:t>リッチテイスト・ペイドック</a:t>
            </a:r>
          </a:p>
        </p:txBody>
      </p:sp>
      <p:sp>
        <p:nvSpPr>
          <p:cNvPr id="120" name="テキスト ボックス 119">
            <a:extLst>
              <a:ext uri="{FF2B5EF4-FFF2-40B4-BE49-F238E27FC236}">
                <a16:creationId xmlns:a16="http://schemas.microsoft.com/office/drawing/2014/main" id="{B9428D0D-0580-43B5-9639-53E8FB45162A}"/>
              </a:ext>
            </a:extLst>
          </p:cNvPr>
          <p:cNvSpPr txBox="1"/>
          <p:nvPr/>
        </p:nvSpPr>
        <p:spPr>
          <a:xfrm>
            <a:off x="6098135" y="1043882"/>
            <a:ext cx="2360828" cy="353943"/>
          </a:xfrm>
          <a:prstGeom prst="rect">
            <a:avLst/>
          </a:prstGeom>
          <a:noFill/>
        </p:spPr>
        <p:txBody>
          <a:bodyPr wrap="square" rtlCol="0">
            <a:spAutoFit/>
          </a:bodyPr>
          <a:lstStyle/>
          <a:p>
            <a:r>
              <a:rPr kumimoji="1" lang="ja-JP" altLang="en-US" sz="850" b="1" dirty="0">
                <a:solidFill>
                  <a:schemeClr val="bg1"/>
                </a:solidFill>
                <a:latin typeface="+mn-ea"/>
              </a:rPr>
              <a:t>新樽熟成！格付けの壁を越えた</a:t>
            </a:r>
            <a:endParaRPr kumimoji="1" lang="en-US" altLang="ja-JP" sz="850" b="1" dirty="0">
              <a:solidFill>
                <a:schemeClr val="bg1"/>
              </a:solidFill>
              <a:latin typeface="+mn-ea"/>
            </a:endParaRPr>
          </a:p>
          <a:p>
            <a:r>
              <a:rPr kumimoji="1" lang="ja-JP" altLang="en-US" sz="850" b="1" dirty="0">
                <a:solidFill>
                  <a:schemeClr val="bg1"/>
                </a:solidFill>
                <a:latin typeface="+mn-ea"/>
              </a:rPr>
              <a:t>リッチテイスト・ペイドック</a:t>
            </a:r>
          </a:p>
        </p:txBody>
      </p:sp>
      <p:sp>
        <p:nvSpPr>
          <p:cNvPr id="121" name="テキスト ボックス 120">
            <a:extLst>
              <a:ext uri="{FF2B5EF4-FFF2-40B4-BE49-F238E27FC236}">
                <a16:creationId xmlns:a16="http://schemas.microsoft.com/office/drawing/2014/main" id="{BA30CD9D-C456-47EB-A154-0406B6E07599}"/>
              </a:ext>
            </a:extLst>
          </p:cNvPr>
          <p:cNvSpPr txBox="1"/>
          <p:nvPr/>
        </p:nvSpPr>
        <p:spPr>
          <a:xfrm>
            <a:off x="6079645" y="1379628"/>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ペイ・ドック </a:t>
            </a:r>
            <a:r>
              <a:rPr kumimoji="1" lang="en-US" altLang="ja-JP" sz="800" b="1" dirty="0">
                <a:solidFill>
                  <a:schemeClr val="bg1"/>
                </a:solidFill>
                <a:latin typeface="+mn-ea"/>
              </a:rPr>
              <a:t>IGP</a:t>
            </a:r>
          </a:p>
          <a:p>
            <a:r>
              <a:rPr kumimoji="1" lang="ja-JP" altLang="en-US" sz="800" b="1" dirty="0">
                <a:solidFill>
                  <a:schemeClr val="bg1"/>
                </a:solidFill>
                <a:latin typeface="+mn-ea"/>
              </a:rPr>
              <a:t>生産者：フォンカリュー生産者協同組合</a:t>
            </a:r>
            <a:endParaRPr kumimoji="1" lang="en-US" altLang="ja-JP" sz="800" b="1" dirty="0">
              <a:solidFill>
                <a:schemeClr val="bg1"/>
              </a:solidFill>
              <a:latin typeface="+mn-ea"/>
            </a:endParaRPr>
          </a:p>
          <a:p>
            <a:r>
              <a:rPr kumimoji="1" lang="ja-JP" altLang="en-US" sz="800" b="1" dirty="0">
                <a:solidFill>
                  <a:schemeClr val="bg1"/>
                </a:solidFill>
                <a:latin typeface="+mn-ea"/>
              </a:rPr>
              <a:t>品種　：ｶﾍﾞﾙﾈ･ｿｰｳﾞｨﾆﾖﾝ </a:t>
            </a:r>
            <a:r>
              <a:rPr kumimoji="1" lang="en-US" altLang="ja-JP" sz="800" b="1" dirty="0">
                <a:solidFill>
                  <a:schemeClr val="bg1"/>
                </a:solidFill>
                <a:latin typeface="+mn-ea"/>
              </a:rPr>
              <a:t>/</a:t>
            </a:r>
            <a:r>
              <a:rPr kumimoji="1" lang="ja-JP" altLang="en-US" sz="800" b="1" dirty="0">
                <a:solidFill>
                  <a:schemeClr val="bg1"/>
                </a:solidFill>
                <a:latin typeface="+mn-ea"/>
              </a:rPr>
              <a:t>ｼﾗｰ</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123" name="テキスト ボックス 122">
            <a:extLst>
              <a:ext uri="{FF2B5EF4-FFF2-40B4-BE49-F238E27FC236}">
                <a16:creationId xmlns:a16="http://schemas.microsoft.com/office/drawing/2014/main" id="{BBDCC58E-934A-4A3F-8ADB-2D2E7466D770}"/>
              </a:ext>
            </a:extLst>
          </p:cNvPr>
          <p:cNvSpPr txBox="1"/>
          <p:nvPr/>
        </p:nvSpPr>
        <p:spPr>
          <a:xfrm>
            <a:off x="930252" y="2877514"/>
            <a:ext cx="2631646" cy="461665"/>
          </a:xfrm>
          <a:prstGeom prst="rect">
            <a:avLst/>
          </a:prstGeom>
          <a:noFill/>
        </p:spPr>
        <p:txBody>
          <a:bodyPr wrap="square" rtlCol="0">
            <a:spAutoFit/>
          </a:bodyPr>
          <a:lstStyle/>
          <a:p>
            <a:r>
              <a:rPr kumimoji="1" lang="ja-JP" altLang="en-US" sz="1200" b="1" dirty="0">
                <a:solidFill>
                  <a:schemeClr val="bg1"/>
                </a:solidFill>
                <a:latin typeface="+mn-ea"/>
              </a:rPr>
              <a:t>新樽熟成！格付けの壁を越えた</a:t>
            </a:r>
            <a:endParaRPr kumimoji="1" lang="en-US" altLang="ja-JP" sz="1200" b="1" dirty="0">
              <a:solidFill>
                <a:schemeClr val="bg1"/>
              </a:solidFill>
              <a:latin typeface="+mn-ea"/>
            </a:endParaRPr>
          </a:p>
          <a:p>
            <a:r>
              <a:rPr kumimoji="1" lang="ja-JP" altLang="en-US" sz="1200" b="1" dirty="0">
                <a:solidFill>
                  <a:schemeClr val="bg1"/>
                </a:solidFill>
                <a:latin typeface="+mn-ea"/>
              </a:rPr>
              <a:t>リッチテイスト・ペイドック</a:t>
            </a:r>
          </a:p>
        </p:txBody>
      </p:sp>
      <p:sp>
        <p:nvSpPr>
          <p:cNvPr id="124" name="テキスト ボックス 123">
            <a:extLst>
              <a:ext uri="{FF2B5EF4-FFF2-40B4-BE49-F238E27FC236}">
                <a16:creationId xmlns:a16="http://schemas.microsoft.com/office/drawing/2014/main" id="{09223E18-5FEF-481F-8B2A-2CB2587D4784}"/>
              </a:ext>
            </a:extLst>
          </p:cNvPr>
          <p:cNvSpPr txBox="1"/>
          <p:nvPr/>
        </p:nvSpPr>
        <p:spPr>
          <a:xfrm>
            <a:off x="863119" y="3346385"/>
            <a:ext cx="2929427"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生産者：フォンカリュー生産者協同組合</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000" b="1" dirty="0">
                <a:solidFill>
                  <a:schemeClr val="bg1"/>
                </a:solidFill>
                <a:latin typeface="+mn-ea"/>
              </a:rPr>
              <a:t>カベルネ・ソーヴィニヨン </a:t>
            </a:r>
            <a:r>
              <a:rPr kumimoji="1" lang="en-US" altLang="ja-JP" sz="1000" b="1" dirty="0">
                <a:solidFill>
                  <a:schemeClr val="bg1"/>
                </a:solidFill>
                <a:latin typeface="+mn-ea"/>
              </a:rPr>
              <a:t>/</a:t>
            </a:r>
            <a:r>
              <a:rPr kumimoji="1" lang="ja-JP" altLang="en-US" sz="1000" b="1" dirty="0">
                <a:solidFill>
                  <a:schemeClr val="bg1"/>
                </a:solidFill>
                <a:latin typeface="+mn-ea"/>
              </a:rPr>
              <a:t>シラー</a:t>
            </a:r>
            <a:endParaRPr kumimoji="1" lang="en-US" altLang="ja-JP" sz="10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28" name="テキスト ボックス 127">
            <a:extLst>
              <a:ext uri="{FF2B5EF4-FFF2-40B4-BE49-F238E27FC236}">
                <a16:creationId xmlns:a16="http://schemas.microsoft.com/office/drawing/2014/main" id="{539531BE-B662-4B2D-A44C-276603A39C45}"/>
              </a:ext>
            </a:extLst>
          </p:cNvPr>
          <p:cNvSpPr txBox="1"/>
          <p:nvPr/>
        </p:nvSpPr>
        <p:spPr>
          <a:xfrm>
            <a:off x="6244294" y="2855621"/>
            <a:ext cx="2631646" cy="461665"/>
          </a:xfrm>
          <a:prstGeom prst="rect">
            <a:avLst/>
          </a:prstGeom>
          <a:noFill/>
        </p:spPr>
        <p:txBody>
          <a:bodyPr wrap="square" rtlCol="0">
            <a:spAutoFit/>
          </a:bodyPr>
          <a:lstStyle/>
          <a:p>
            <a:r>
              <a:rPr kumimoji="1" lang="ja-JP" altLang="en-US" sz="1200" b="1" dirty="0">
                <a:solidFill>
                  <a:schemeClr val="bg1"/>
                </a:solidFill>
                <a:latin typeface="+mn-ea"/>
              </a:rPr>
              <a:t>新樽熟成！格付けの壁を越えた</a:t>
            </a:r>
            <a:endParaRPr kumimoji="1" lang="en-US" altLang="ja-JP" sz="1200" b="1" dirty="0">
              <a:solidFill>
                <a:schemeClr val="bg1"/>
              </a:solidFill>
              <a:latin typeface="+mn-ea"/>
            </a:endParaRPr>
          </a:p>
          <a:p>
            <a:r>
              <a:rPr kumimoji="1" lang="ja-JP" altLang="en-US" sz="1200" b="1" dirty="0">
                <a:solidFill>
                  <a:schemeClr val="bg1"/>
                </a:solidFill>
                <a:latin typeface="+mn-ea"/>
              </a:rPr>
              <a:t>リッチテイスト・ペイドック</a:t>
            </a:r>
          </a:p>
        </p:txBody>
      </p:sp>
      <p:sp>
        <p:nvSpPr>
          <p:cNvPr id="129" name="テキスト ボックス 128">
            <a:extLst>
              <a:ext uri="{FF2B5EF4-FFF2-40B4-BE49-F238E27FC236}">
                <a16:creationId xmlns:a16="http://schemas.microsoft.com/office/drawing/2014/main" id="{3D82572A-82C3-48FA-8EB6-3224B7A5F342}"/>
              </a:ext>
            </a:extLst>
          </p:cNvPr>
          <p:cNvSpPr txBox="1"/>
          <p:nvPr/>
        </p:nvSpPr>
        <p:spPr>
          <a:xfrm>
            <a:off x="6209607" y="3359207"/>
            <a:ext cx="2788600"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生産者：フォンカリュー生産者協同組合</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000" b="1" dirty="0">
                <a:solidFill>
                  <a:schemeClr val="bg1"/>
                </a:solidFill>
                <a:latin typeface="+mn-ea"/>
              </a:rPr>
              <a:t>カベルネ・ソーヴィニヨン・シラー</a:t>
            </a:r>
            <a:endParaRPr kumimoji="1" lang="en-US" altLang="ja-JP" sz="10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31" name="テキスト ボックス 130">
            <a:extLst>
              <a:ext uri="{FF2B5EF4-FFF2-40B4-BE49-F238E27FC236}">
                <a16:creationId xmlns:a16="http://schemas.microsoft.com/office/drawing/2014/main" id="{04162395-BC29-414D-917C-EED6A06ABFE1}"/>
              </a:ext>
            </a:extLst>
          </p:cNvPr>
          <p:cNvSpPr txBox="1"/>
          <p:nvPr/>
        </p:nvSpPr>
        <p:spPr>
          <a:xfrm>
            <a:off x="1100709" y="5282435"/>
            <a:ext cx="4092952" cy="261610"/>
          </a:xfrm>
          <a:prstGeom prst="rect">
            <a:avLst/>
          </a:prstGeom>
          <a:noFill/>
        </p:spPr>
        <p:txBody>
          <a:bodyPr wrap="square" rtlCol="0">
            <a:spAutoFit/>
          </a:bodyPr>
          <a:lstStyle/>
          <a:p>
            <a:r>
              <a:rPr kumimoji="1" lang="ja-JP" altLang="en-US" sz="1100" b="1" dirty="0">
                <a:solidFill>
                  <a:schemeClr val="bg1"/>
                </a:solidFill>
                <a:latin typeface="+mn-ea"/>
              </a:rPr>
              <a:t>新樽熟成！格付けの壁を越えたリッチテイスト・ペイドック</a:t>
            </a:r>
          </a:p>
        </p:txBody>
      </p:sp>
      <p:sp>
        <p:nvSpPr>
          <p:cNvPr id="132" name="テキスト ボックス 131">
            <a:extLst>
              <a:ext uri="{FF2B5EF4-FFF2-40B4-BE49-F238E27FC236}">
                <a16:creationId xmlns:a16="http://schemas.microsoft.com/office/drawing/2014/main" id="{7E83B4C7-CF51-48D8-9942-3048F0DE496D}"/>
              </a:ext>
            </a:extLst>
          </p:cNvPr>
          <p:cNvSpPr txBox="1"/>
          <p:nvPr/>
        </p:nvSpPr>
        <p:spPr>
          <a:xfrm>
            <a:off x="1125224" y="6504132"/>
            <a:ext cx="3923497"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生産者：フォンカリュー生産者協同組合</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 </a:t>
            </a:r>
            <a:r>
              <a:rPr kumimoji="1" lang="en-US" altLang="ja-JP" sz="1100" b="1" dirty="0">
                <a:solidFill>
                  <a:schemeClr val="bg1"/>
                </a:solidFill>
                <a:latin typeface="+mn-ea"/>
              </a:rPr>
              <a:t>/ </a:t>
            </a:r>
            <a:r>
              <a:rPr kumimoji="1" lang="ja-JP" altLang="en-US" sz="1100" b="1" dirty="0">
                <a:solidFill>
                  <a:schemeClr val="bg1"/>
                </a:solidFill>
                <a:latin typeface="+mn-ea"/>
              </a:rPr>
              <a:t>シラー</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34" name="テキスト ボックス 133">
            <a:extLst>
              <a:ext uri="{FF2B5EF4-FFF2-40B4-BE49-F238E27FC236}">
                <a16:creationId xmlns:a16="http://schemas.microsoft.com/office/drawing/2014/main" id="{9CC5F792-68C4-47C8-8F20-E5BC5BE383DE}"/>
              </a:ext>
            </a:extLst>
          </p:cNvPr>
          <p:cNvSpPr txBox="1"/>
          <p:nvPr/>
        </p:nvSpPr>
        <p:spPr>
          <a:xfrm>
            <a:off x="6420048" y="5257712"/>
            <a:ext cx="4118760" cy="261610"/>
          </a:xfrm>
          <a:prstGeom prst="rect">
            <a:avLst/>
          </a:prstGeom>
          <a:noFill/>
        </p:spPr>
        <p:txBody>
          <a:bodyPr wrap="square" rtlCol="0">
            <a:spAutoFit/>
          </a:bodyPr>
          <a:lstStyle/>
          <a:p>
            <a:r>
              <a:rPr kumimoji="1" lang="ja-JP" altLang="en-US" sz="1100" b="1" dirty="0">
                <a:solidFill>
                  <a:schemeClr val="bg1"/>
                </a:solidFill>
                <a:latin typeface="+mn-ea"/>
              </a:rPr>
              <a:t>新樽熟成！格付けの壁を越えたリッチテイスト・ペイドック</a:t>
            </a:r>
          </a:p>
        </p:txBody>
      </p:sp>
      <p:sp>
        <p:nvSpPr>
          <p:cNvPr id="135" name="テキスト ボックス 134">
            <a:extLst>
              <a:ext uri="{FF2B5EF4-FFF2-40B4-BE49-F238E27FC236}">
                <a16:creationId xmlns:a16="http://schemas.microsoft.com/office/drawing/2014/main" id="{A8269213-F48E-4D35-A294-F807363DB95B}"/>
              </a:ext>
            </a:extLst>
          </p:cNvPr>
          <p:cNvSpPr txBox="1"/>
          <p:nvPr/>
        </p:nvSpPr>
        <p:spPr>
          <a:xfrm>
            <a:off x="6374677" y="5571801"/>
            <a:ext cx="4011745" cy="954107"/>
          </a:xfrm>
          <a:prstGeom prst="rect">
            <a:avLst/>
          </a:prstGeom>
          <a:noFill/>
        </p:spPr>
        <p:txBody>
          <a:bodyPr wrap="square" rtlCol="0">
            <a:spAutoFit/>
          </a:bodyPr>
          <a:lstStyle/>
          <a:p>
            <a:r>
              <a:rPr kumimoji="1" lang="ja-JP" altLang="en-US" sz="1100" dirty="0">
                <a:solidFill>
                  <a:schemeClr val="bg1"/>
                </a:solidFill>
                <a:latin typeface="+mn-ea"/>
              </a:rPr>
              <a:t>一部新樽も使用し約</a:t>
            </a:r>
            <a:r>
              <a:rPr kumimoji="1" lang="en-US" altLang="ja-JP" sz="1100" dirty="0">
                <a:solidFill>
                  <a:schemeClr val="bg1"/>
                </a:solidFill>
                <a:latin typeface="+mn-ea"/>
              </a:rPr>
              <a:t>6</a:t>
            </a:r>
            <a:r>
              <a:rPr kumimoji="1" lang="ja-JP" altLang="en-US" sz="1100" dirty="0">
                <a:solidFill>
                  <a:schemeClr val="bg1"/>
                </a:solidFill>
                <a:latin typeface="+mn-ea"/>
              </a:rPr>
              <a:t>か月の樽熟成を行っています。色合いは深く濃いガーネット色で、黒すぐりやココア、杉木を思わせる香りが豊かで芳醇。味わいの口当たりはスムースで、豊かな果物味としっかりとしたタンニンがバランスよく溶け合い余韻を長く残す重厚な味わいが特徴です</a:t>
            </a:r>
            <a:r>
              <a:rPr kumimoji="1" lang="ja-JP" altLang="en-US" sz="1200" dirty="0">
                <a:solidFill>
                  <a:schemeClr val="bg1"/>
                </a:solidFill>
                <a:latin typeface="+mn-ea"/>
              </a:rPr>
              <a:t>。</a:t>
            </a:r>
          </a:p>
        </p:txBody>
      </p:sp>
      <p:sp>
        <p:nvSpPr>
          <p:cNvPr id="136" name="テキスト ボックス 135">
            <a:extLst>
              <a:ext uri="{FF2B5EF4-FFF2-40B4-BE49-F238E27FC236}">
                <a16:creationId xmlns:a16="http://schemas.microsoft.com/office/drawing/2014/main" id="{5445FEC6-A722-44C5-85BB-6AA7538EA9AC}"/>
              </a:ext>
            </a:extLst>
          </p:cNvPr>
          <p:cNvSpPr txBox="1"/>
          <p:nvPr/>
        </p:nvSpPr>
        <p:spPr>
          <a:xfrm>
            <a:off x="6451400" y="6526072"/>
            <a:ext cx="3900897"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生産者：フォンカリュー生産者協同組合</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a:t>
            </a:r>
            <a:r>
              <a:rPr kumimoji="1" lang="en-US" altLang="ja-JP" sz="1100" b="1" dirty="0">
                <a:solidFill>
                  <a:schemeClr val="bg1"/>
                </a:solidFill>
                <a:latin typeface="+mn-ea"/>
              </a:rPr>
              <a:t> / </a:t>
            </a:r>
            <a:r>
              <a:rPr kumimoji="1" lang="ja-JP" altLang="en-US" sz="1100" b="1" dirty="0">
                <a:solidFill>
                  <a:schemeClr val="bg1"/>
                </a:solidFill>
                <a:latin typeface="+mn-ea"/>
              </a:rPr>
              <a:t>シラー</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86" name="テキスト ボックス 85">
            <a:extLst>
              <a:ext uri="{FF2B5EF4-FFF2-40B4-BE49-F238E27FC236}">
                <a16:creationId xmlns:a16="http://schemas.microsoft.com/office/drawing/2014/main" id="{727BD749-B2F8-462F-BA87-19DE820CC214}"/>
              </a:ext>
            </a:extLst>
          </p:cNvPr>
          <p:cNvSpPr txBox="1"/>
          <p:nvPr/>
        </p:nvSpPr>
        <p:spPr>
          <a:xfrm>
            <a:off x="1125224" y="4727663"/>
            <a:ext cx="3755235" cy="646331"/>
          </a:xfrm>
          <a:prstGeom prst="rect">
            <a:avLst/>
          </a:prstGeom>
          <a:noFill/>
        </p:spPr>
        <p:txBody>
          <a:bodyPr wrap="square" rtlCol="0">
            <a:spAutoFit/>
          </a:bodyPr>
          <a:lstStyle/>
          <a:p>
            <a:r>
              <a:rPr kumimoji="1" lang="ja-JP" altLang="en-US" b="1" dirty="0">
                <a:solidFill>
                  <a:schemeClr val="bg1"/>
                </a:solidFill>
                <a:latin typeface="+mn-ea"/>
              </a:rPr>
              <a:t>レ・グラン・ロシェ </a:t>
            </a:r>
            <a:endParaRPr kumimoji="1" lang="en-US" altLang="ja-JP" b="1" dirty="0">
              <a:solidFill>
                <a:schemeClr val="bg1"/>
              </a:solidFill>
              <a:latin typeface="+mn-ea"/>
            </a:endParaRPr>
          </a:p>
          <a:p>
            <a:r>
              <a:rPr kumimoji="1" lang="ja-JP" altLang="en-US" b="1" dirty="0">
                <a:solidFill>
                  <a:schemeClr val="bg1"/>
                </a:solidFill>
                <a:latin typeface="+mn-ea"/>
              </a:rPr>
              <a:t>カベルネソーヴィニヨン・シラー</a:t>
            </a:r>
            <a:endParaRPr kumimoji="1" lang="en-US" altLang="ja-JP" b="1" dirty="0">
              <a:solidFill>
                <a:schemeClr val="bg1"/>
              </a:solidFill>
              <a:latin typeface="+mn-ea"/>
            </a:endParaRPr>
          </a:p>
        </p:txBody>
      </p:sp>
      <p:sp>
        <p:nvSpPr>
          <p:cNvPr id="88" name="テキスト ボックス 87">
            <a:extLst>
              <a:ext uri="{FF2B5EF4-FFF2-40B4-BE49-F238E27FC236}">
                <a16:creationId xmlns:a16="http://schemas.microsoft.com/office/drawing/2014/main" id="{B3EFA458-73DF-4C2F-AC40-86D6AD1E7DBD}"/>
              </a:ext>
            </a:extLst>
          </p:cNvPr>
          <p:cNvSpPr txBox="1"/>
          <p:nvPr/>
        </p:nvSpPr>
        <p:spPr>
          <a:xfrm>
            <a:off x="6504165" y="4717975"/>
            <a:ext cx="3831029" cy="584775"/>
          </a:xfrm>
          <a:prstGeom prst="rect">
            <a:avLst/>
          </a:prstGeom>
          <a:noFill/>
        </p:spPr>
        <p:txBody>
          <a:bodyPr wrap="square" rtlCol="0">
            <a:spAutoFit/>
          </a:bodyPr>
          <a:lstStyle/>
          <a:p>
            <a:r>
              <a:rPr kumimoji="1" lang="ja-JP" altLang="en-US" sz="1600" b="1" dirty="0">
                <a:solidFill>
                  <a:schemeClr val="bg1"/>
                </a:solidFill>
                <a:latin typeface="+mn-ea"/>
              </a:rPr>
              <a:t>レ・グラン・ロシェ </a:t>
            </a:r>
            <a:endParaRPr kumimoji="1" lang="en-US" altLang="ja-JP" sz="1600" b="1" dirty="0">
              <a:solidFill>
                <a:schemeClr val="bg1"/>
              </a:solidFill>
              <a:latin typeface="+mn-ea"/>
            </a:endParaRPr>
          </a:p>
          <a:p>
            <a:r>
              <a:rPr kumimoji="1" lang="ja-JP" altLang="en-US" sz="1600" b="1" dirty="0">
                <a:solidFill>
                  <a:schemeClr val="bg1"/>
                </a:solidFill>
                <a:latin typeface="+mn-ea"/>
              </a:rPr>
              <a:t>カベルネソーヴィニヨン・シラー</a:t>
            </a:r>
            <a:endParaRPr kumimoji="1" lang="en-US" altLang="ja-JP" sz="1600" b="1" dirty="0">
              <a:solidFill>
                <a:schemeClr val="bg1"/>
              </a:solidFill>
              <a:latin typeface="+mn-ea"/>
            </a:endParaRPr>
          </a:p>
        </p:txBody>
      </p:sp>
      <p:pic>
        <p:nvPicPr>
          <p:cNvPr id="4" name="図 3">
            <a:extLst>
              <a:ext uri="{FF2B5EF4-FFF2-40B4-BE49-F238E27FC236}">
                <a16:creationId xmlns:a16="http://schemas.microsoft.com/office/drawing/2014/main" id="{AB091023-36BC-4DB4-89AA-0CA772E19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607" y="4797350"/>
            <a:ext cx="2118301" cy="2824401"/>
          </a:xfrm>
          <a:prstGeom prst="rect">
            <a:avLst/>
          </a:prstGeom>
        </p:spPr>
      </p:pic>
      <p:pic>
        <p:nvPicPr>
          <p:cNvPr id="79" name="図 78">
            <a:extLst>
              <a:ext uri="{FF2B5EF4-FFF2-40B4-BE49-F238E27FC236}">
                <a16:creationId xmlns:a16="http://schemas.microsoft.com/office/drawing/2014/main" id="{5895F1D3-1F64-44A5-BCE7-B2F37B5D9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80" y="4849694"/>
            <a:ext cx="2118301" cy="2824401"/>
          </a:xfrm>
          <a:prstGeom prst="rect">
            <a:avLst/>
          </a:prstGeom>
        </p:spPr>
      </p:pic>
      <p:pic>
        <p:nvPicPr>
          <p:cNvPr id="83" name="図 82">
            <a:extLst>
              <a:ext uri="{FF2B5EF4-FFF2-40B4-BE49-F238E27FC236}">
                <a16:creationId xmlns:a16="http://schemas.microsoft.com/office/drawing/2014/main" id="{F16134D1-9B7E-4D78-B2C4-AB389FCA8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350" y="2539739"/>
            <a:ext cx="1439660" cy="1919547"/>
          </a:xfrm>
          <a:prstGeom prst="rect">
            <a:avLst/>
          </a:prstGeom>
        </p:spPr>
      </p:pic>
      <p:pic>
        <p:nvPicPr>
          <p:cNvPr id="95" name="図 94">
            <a:extLst>
              <a:ext uri="{FF2B5EF4-FFF2-40B4-BE49-F238E27FC236}">
                <a16:creationId xmlns:a16="http://schemas.microsoft.com/office/drawing/2014/main" id="{4891913F-A831-4E44-8553-017BC136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6" y="2579688"/>
            <a:ext cx="1373056" cy="1830742"/>
          </a:xfrm>
          <a:prstGeom prst="rect">
            <a:avLst/>
          </a:prstGeom>
        </p:spPr>
      </p:pic>
      <p:pic>
        <p:nvPicPr>
          <p:cNvPr id="96" name="図 95">
            <a:extLst>
              <a:ext uri="{FF2B5EF4-FFF2-40B4-BE49-F238E27FC236}">
                <a16:creationId xmlns:a16="http://schemas.microsoft.com/office/drawing/2014/main" id="{F59EC958-AD83-4E71-A2EF-79009EE61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1523" y="764127"/>
            <a:ext cx="1060183" cy="1413577"/>
          </a:xfrm>
          <a:prstGeom prst="rect">
            <a:avLst/>
          </a:prstGeom>
        </p:spPr>
      </p:pic>
      <p:pic>
        <p:nvPicPr>
          <p:cNvPr id="98" name="図 97">
            <a:extLst>
              <a:ext uri="{FF2B5EF4-FFF2-40B4-BE49-F238E27FC236}">
                <a16:creationId xmlns:a16="http://schemas.microsoft.com/office/drawing/2014/main" id="{6B1F875D-33E6-4D70-AA7A-E52C4F992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8" y="755182"/>
            <a:ext cx="1039851" cy="1386468"/>
          </a:xfrm>
          <a:prstGeom prst="rect">
            <a:avLst/>
          </a:prstGeom>
        </p:spPr>
      </p:pic>
      <p:sp>
        <p:nvSpPr>
          <p:cNvPr id="101" name="テキスト ボックス 100">
            <a:extLst>
              <a:ext uri="{FF2B5EF4-FFF2-40B4-BE49-F238E27FC236}">
                <a16:creationId xmlns:a16="http://schemas.microsoft.com/office/drawing/2014/main" id="{4B145636-CF75-423D-8BDE-7055D71C6DDD}"/>
              </a:ext>
            </a:extLst>
          </p:cNvPr>
          <p:cNvSpPr txBox="1"/>
          <p:nvPr/>
        </p:nvSpPr>
        <p:spPr>
          <a:xfrm>
            <a:off x="6108764" y="750173"/>
            <a:ext cx="2040845" cy="369332"/>
          </a:xfrm>
          <a:prstGeom prst="rect">
            <a:avLst/>
          </a:prstGeom>
          <a:noFill/>
        </p:spPr>
        <p:txBody>
          <a:bodyPr wrap="square" rtlCol="0">
            <a:spAutoFit/>
          </a:bodyPr>
          <a:lstStyle/>
          <a:p>
            <a:r>
              <a:rPr kumimoji="1" lang="ja-JP" altLang="en-US" sz="900" b="1" dirty="0">
                <a:solidFill>
                  <a:schemeClr val="bg1"/>
                </a:solidFill>
                <a:latin typeface="+mn-ea"/>
              </a:rPr>
              <a:t>レ・グラン・ロシェ </a:t>
            </a:r>
            <a:endParaRPr kumimoji="1" lang="en-US" altLang="ja-JP" sz="900" b="1" dirty="0">
              <a:solidFill>
                <a:schemeClr val="bg1"/>
              </a:solidFill>
              <a:latin typeface="+mn-ea"/>
            </a:endParaRPr>
          </a:p>
          <a:p>
            <a:r>
              <a:rPr kumimoji="1" lang="ja-JP" altLang="en-US" sz="900" b="1" dirty="0">
                <a:solidFill>
                  <a:schemeClr val="bg1"/>
                </a:solidFill>
                <a:latin typeface="+mn-ea"/>
              </a:rPr>
              <a:t>カベルネソーヴィニヨン・シラー</a:t>
            </a:r>
            <a:endParaRPr kumimoji="1" lang="en-US" altLang="ja-JP" sz="900" b="1" dirty="0">
              <a:solidFill>
                <a:schemeClr val="bg1"/>
              </a:solidFill>
              <a:latin typeface="+mn-ea"/>
            </a:endParaRPr>
          </a:p>
        </p:txBody>
      </p:sp>
      <p:sp>
        <p:nvSpPr>
          <p:cNvPr id="102" name="テキスト ボックス 101">
            <a:extLst>
              <a:ext uri="{FF2B5EF4-FFF2-40B4-BE49-F238E27FC236}">
                <a16:creationId xmlns:a16="http://schemas.microsoft.com/office/drawing/2014/main" id="{27458063-FEE9-4BC0-B5FF-6AB8F2548A02}"/>
              </a:ext>
            </a:extLst>
          </p:cNvPr>
          <p:cNvSpPr txBox="1"/>
          <p:nvPr/>
        </p:nvSpPr>
        <p:spPr>
          <a:xfrm>
            <a:off x="946734" y="2437278"/>
            <a:ext cx="2508736" cy="461665"/>
          </a:xfrm>
          <a:prstGeom prst="rect">
            <a:avLst/>
          </a:prstGeom>
          <a:noFill/>
        </p:spPr>
        <p:txBody>
          <a:bodyPr wrap="square" rtlCol="0">
            <a:spAutoFit/>
          </a:bodyPr>
          <a:lstStyle/>
          <a:p>
            <a:r>
              <a:rPr kumimoji="1" lang="ja-JP" altLang="en-US" sz="1200" b="1" dirty="0">
                <a:solidFill>
                  <a:schemeClr val="bg1"/>
                </a:solidFill>
                <a:latin typeface="+mn-ea"/>
              </a:rPr>
              <a:t>レ・グラン・ロシェ </a:t>
            </a:r>
            <a:endParaRPr kumimoji="1" lang="en-US" altLang="ja-JP" sz="1200" b="1" dirty="0">
              <a:solidFill>
                <a:schemeClr val="bg1"/>
              </a:solidFill>
              <a:latin typeface="+mn-ea"/>
            </a:endParaRPr>
          </a:p>
          <a:p>
            <a:r>
              <a:rPr kumimoji="1" lang="ja-JP" altLang="en-US" sz="1200" b="1" dirty="0">
                <a:solidFill>
                  <a:schemeClr val="bg1"/>
                </a:solidFill>
                <a:latin typeface="+mn-ea"/>
              </a:rPr>
              <a:t>カベルネソーヴィニヨン・シラー</a:t>
            </a:r>
            <a:endParaRPr kumimoji="1" lang="en-US" altLang="ja-JP" sz="1200" b="1" dirty="0">
              <a:solidFill>
                <a:schemeClr val="bg1"/>
              </a:solidFill>
              <a:latin typeface="+mn-ea"/>
            </a:endParaRPr>
          </a:p>
        </p:txBody>
      </p:sp>
      <p:sp>
        <p:nvSpPr>
          <p:cNvPr id="110" name="テキスト ボックス 109">
            <a:extLst>
              <a:ext uri="{FF2B5EF4-FFF2-40B4-BE49-F238E27FC236}">
                <a16:creationId xmlns:a16="http://schemas.microsoft.com/office/drawing/2014/main" id="{4638A8AC-20C3-4DC4-B474-14F67F9EF48B}"/>
              </a:ext>
            </a:extLst>
          </p:cNvPr>
          <p:cNvSpPr txBox="1"/>
          <p:nvPr/>
        </p:nvSpPr>
        <p:spPr>
          <a:xfrm>
            <a:off x="6231836" y="2426436"/>
            <a:ext cx="2508736" cy="461665"/>
          </a:xfrm>
          <a:prstGeom prst="rect">
            <a:avLst/>
          </a:prstGeom>
          <a:noFill/>
        </p:spPr>
        <p:txBody>
          <a:bodyPr wrap="square" rtlCol="0">
            <a:spAutoFit/>
          </a:bodyPr>
          <a:lstStyle/>
          <a:p>
            <a:r>
              <a:rPr kumimoji="1" lang="ja-JP" altLang="en-US" sz="1200" b="1" dirty="0">
                <a:solidFill>
                  <a:schemeClr val="bg1"/>
                </a:solidFill>
                <a:latin typeface="+mn-ea"/>
              </a:rPr>
              <a:t>レ・グラン・ロシェ </a:t>
            </a:r>
            <a:endParaRPr kumimoji="1" lang="en-US" altLang="ja-JP" sz="1200" b="1" dirty="0">
              <a:solidFill>
                <a:schemeClr val="bg1"/>
              </a:solidFill>
              <a:latin typeface="+mn-ea"/>
            </a:endParaRPr>
          </a:p>
          <a:p>
            <a:r>
              <a:rPr kumimoji="1" lang="ja-JP" altLang="en-US" sz="1200" b="1" dirty="0">
                <a:solidFill>
                  <a:schemeClr val="bg1"/>
                </a:solidFill>
                <a:latin typeface="+mn-ea"/>
              </a:rPr>
              <a:t>カベルネソーヴィニヨン・シラー</a:t>
            </a:r>
            <a:endParaRPr kumimoji="1" lang="en-US" altLang="ja-JP" sz="1200" b="1" dirty="0">
              <a:solidFill>
                <a:schemeClr val="bg1"/>
              </a:solidFill>
              <a:latin typeface="+mn-ea"/>
            </a:endParaRPr>
          </a:p>
        </p:txBody>
      </p:sp>
      <p:grpSp>
        <p:nvGrpSpPr>
          <p:cNvPr id="125" name="グループ化 124">
            <a:extLst>
              <a:ext uri="{FF2B5EF4-FFF2-40B4-BE49-F238E27FC236}">
                <a16:creationId xmlns:a16="http://schemas.microsoft.com/office/drawing/2014/main" id="{C89DC533-A712-4BFB-A513-DDB33EDE084F}"/>
              </a:ext>
            </a:extLst>
          </p:cNvPr>
          <p:cNvGrpSpPr/>
          <p:nvPr/>
        </p:nvGrpSpPr>
        <p:grpSpPr>
          <a:xfrm>
            <a:off x="6407636" y="4240154"/>
            <a:ext cx="481732" cy="221920"/>
            <a:chOff x="6752865" y="4253770"/>
            <a:chExt cx="481732" cy="221920"/>
          </a:xfrm>
        </p:grpSpPr>
        <p:sp>
          <p:nvSpPr>
            <p:cNvPr id="126" name="四角形: 角を丸くする 125">
              <a:extLst>
                <a:ext uri="{FF2B5EF4-FFF2-40B4-BE49-F238E27FC236}">
                  <a16:creationId xmlns:a16="http://schemas.microsoft.com/office/drawing/2014/main" id="{9E2BE99D-9DCA-4E16-8233-A058106199A6}"/>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10F4470A-E005-42C4-A581-2E13EE5B978F}"/>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30" name="グループ化 129">
            <a:extLst>
              <a:ext uri="{FF2B5EF4-FFF2-40B4-BE49-F238E27FC236}">
                <a16:creationId xmlns:a16="http://schemas.microsoft.com/office/drawing/2014/main" id="{65626176-E030-4358-8E84-5A1F0D4271A2}"/>
              </a:ext>
            </a:extLst>
          </p:cNvPr>
          <p:cNvGrpSpPr/>
          <p:nvPr/>
        </p:nvGrpSpPr>
        <p:grpSpPr>
          <a:xfrm>
            <a:off x="6398579" y="2008162"/>
            <a:ext cx="392268" cy="183496"/>
            <a:chOff x="6398579" y="2008162"/>
            <a:chExt cx="392268" cy="183496"/>
          </a:xfrm>
        </p:grpSpPr>
        <p:sp>
          <p:nvSpPr>
            <p:cNvPr id="133" name="四角形: 角を丸くする 132">
              <a:extLst>
                <a:ext uri="{FF2B5EF4-FFF2-40B4-BE49-F238E27FC236}">
                  <a16:creationId xmlns:a16="http://schemas.microsoft.com/office/drawing/2014/main" id="{ACDA0636-85A0-4346-89BA-4825098C28E0}"/>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7" name="テキスト ボックス 136">
              <a:extLst>
                <a:ext uri="{FF2B5EF4-FFF2-40B4-BE49-F238E27FC236}">
                  <a16:creationId xmlns:a16="http://schemas.microsoft.com/office/drawing/2014/main" id="{851A83EC-69A5-45BE-8A1C-08089DCD394C}"/>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38" name="グループ化 137">
            <a:extLst>
              <a:ext uri="{FF2B5EF4-FFF2-40B4-BE49-F238E27FC236}">
                <a16:creationId xmlns:a16="http://schemas.microsoft.com/office/drawing/2014/main" id="{1D5BF6C6-9317-41DA-8364-CE8092AED34A}"/>
              </a:ext>
            </a:extLst>
          </p:cNvPr>
          <p:cNvGrpSpPr/>
          <p:nvPr/>
        </p:nvGrpSpPr>
        <p:grpSpPr>
          <a:xfrm>
            <a:off x="6564443" y="7433712"/>
            <a:ext cx="481732" cy="221920"/>
            <a:chOff x="7898818" y="7419868"/>
            <a:chExt cx="481732" cy="221920"/>
          </a:xfrm>
        </p:grpSpPr>
        <p:sp>
          <p:nvSpPr>
            <p:cNvPr id="139" name="四角形: 角を丸くする 138">
              <a:extLst>
                <a:ext uri="{FF2B5EF4-FFF2-40B4-BE49-F238E27FC236}">
                  <a16:creationId xmlns:a16="http://schemas.microsoft.com/office/drawing/2014/main" id="{1A8E2FEB-C9CD-438A-A589-A50AA2C94526}"/>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0" name="テキスト ボックス 139">
              <a:extLst>
                <a:ext uri="{FF2B5EF4-FFF2-40B4-BE49-F238E27FC236}">
                  <a16:creationId xmlns:a16="http://schemas.microsoft.com/office/drawing/2014/main" id="{1FEF27DF-5C90-4E16-B081-8653F7664286}"/>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41" name="テキスト ボックス 140">
            <a:extLst>
              <a:ext uri="{FF2B5EF4-FFF2-40B4-BE49-F238E27FC236}">
                <a16:creationId xmlns:a16="http://schemas.microsoft.com/office/drawing/2014/main" id="{B3B1835B-D2DE-4D34-8AF0-65B2316BA3C7}"/>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42" name="グループ化 141">
            <a:extLst>
              <a:ext uri="{FF2B5EF4-FFF2-40B4-BE49-F238E27FC236}">
                <a16:creationId xmlns:a16="http://schemas.microsoft.com/office/drawing/2014/main" id="{1DAE2741-A85E-471A-8215-E5CE1B8E59A9}"/>
              </a:ext>
            </a:extLst>
          </p:cNvPr>
          <p:cNvGrpSpPr/>
          <p:nvPr/>
        </p:nvGrpSpPr>
        <p:grpSpPr>
          <a:xfrm>
            <a:off x="776680" y="1984185"/>
            <a:ext cx="724955" cy="190091"/>
            <a:chOff x="776680" y="1984185"/>
            <a:chExt cx="724955" cy="190091"/>
          </a:xfrm>
        </p:grpSpPr>
        <p:sp>
          <p:nvSpPr>
            <p:cNvPr id="143" name="四角形: 角を丸くする 142">
              <a:extLst>
                <a:ext uri="{FF2B5EF4-FFF2-40B4-BE49-F238E27FC236}">
                  <a16:creationId xmlns:a16="http://schemas.microsoft.com/office/drawing/2014/main" id="{3ABEB00D-21D1-4D28-BC29-B237D196F84C}"/>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4" name="テキスト ボックス 143">
              <a:extLst>
                <a:ext uri="{FF2B5EF4-FFF2-40B4-BE49-F238E27FC236}">
                  <a16:creationId xmlns:a16="http://schemas.microsoft.com/office/drawing/2014/main" id="{63556F07-08CF-4D36-9B49-96D1D38CF796}"/>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45" name="グループ化 144">
            <a:extLst>
              <a:ext uri="{FF2B5EF4-FFF2-40B4-BE49-F238E27FC236}">
                <a16:creationId xmlns:a16="http://schemas.microsoft.com/office/drawing/2014/main" id="{9474B608-C554-476E-8E08-ADC35600774C}"/>
              </a:ext>
            </a:extLst>
          </p:cNvPr>
          <p:cNvGrpSpPr/>
          <p:nvPr/>
        </p:nvGrpSpPr>
        <p:grpSpPr>
          <a:xfrm>
            <a:off x="886113" y="4111950"/>
            <a:ext cx="469661" cy="351506"/>
            <a:chOff x="860269" y="4063164"/>
            <a:chExt cx="469661" cy="351506"/>
          </a:xfrm>
        </p:grpSpPr>
        <p:sp>
          <p:nvSpPr>
            <p:cNvPr id="146" name="四角形: 角を丸くする 145">
              <a:extLst>
                <a:ext uri="{FF2B5EF4-FFF2-40B4-BE49-F238E27FC236}">
                  <a16:creationId xmlns:a16="http://schemas.microsoft.com/office/drawing/2014/main" id="{4A8C9407-3B43-401D-9B3F-EA61024BDBD9}"/>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7" name="テキスト ボックス 146">
              <a:extLst>
                <a:ext uri="{FF2B5EF4-FFF2-40B4-BE49-F238E27FC236}">
                  <a16:creationId xmlns:a16="http://schemas.microsoft.com/office/drawing/2014/main" id="{E8A86749-ED7C-48EC-A0E4-CBC673E5116D}"/>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48" name="テキスト ボックス 147">
            <a:extLst>
              <a:ext uri="{FF2B5EF4-FFF2-40B4-BE49-F238E27FC236}">
                <a16:creationId xmlns:a16="http://schemas.microsoft.com/office/drawing/2014/main" id="{45629A60-1F69-4445-9BD3-1BA8B1FE13CD}"/>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\2,300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\2,530)</a:t>
            </a:r>
            <a:endParaRPr kumimoji="1" lang="ja-JP" altLang="en-US" sz="1900" b="1" dirty="0">
              <a:solidFill>
                <a:schemeClr val="bg1"/>
              </a:solidFill>
              <a:latin typeface="+mn-ea"/>
            </a:endParaRPr>
          </a:p>
        </p:txBody>
      </p:sp>
      <p:grpSp>
        <p:nvGrpSpPr>
          <p:cNvPr id="149" name="グループ化 148">
            <a:extLst>
              <a:ext uri="{FF2B5EF4-FFF2-40B4-BE49-F238E27FC236}">
                <a16:creationId xmlns:a16="http://schemas.microsoft.com/office/drawing/2014/main" id="{DDF23123-2C3C-4F00-B343-3E96EBA9C018}"/>
              </a:ext>
            </a:extLst>
          </p:cNvPr>
          <p:cNvGrpSpPr/>
          <p:nvPr/>
        </p:nvGrpSpPr>
        <p:grpSpPr>
          <a:xfrm>
            <a:off x="1039691" y="7280622"/>
            <a:ext cx="632166" cy="400110"/>
            <a:chOff x="1039691" y="7280622"/>
            <a:chExt cx="632166" cy="400110"/>
          </a:xfrm>
        </p:grpSpPr>
        <p:sp>
          <p:nvSpPr>
            <p:cNvPr id="150" name="四角形: 角を丸くする 149">
              <a:extLst>
                <a:ext uri="{FF2B5EF4-FFF2-40B4-BE49-F238E27FC236}">
                  <a16:creationId xmlns:a16="http://schemas.microsoft.com/office/drawing/2014/main" id="{8A2C18B8-C2C0-4653-9A98-EA53EAE8427A}"/>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51" name="テキスト ボックス 150">
              <a:extLst>
                <a:ext uri="{FF2B5EF4-FFF2-40B4-BE49-F238E27FC236}">
                  <a16:creationId xmlns:a16="http://schemas.microsoft.com/office/drawing/2014/main" id="{460D302F-B1D6-4A6D-9106-1148D4ED39F7}"/>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52" name="テキスト ボックス 151">
            <a:extLst>
              <a:ext uri="{FF2B5EF4-FFF2-40B4-BE49-F238E27FC236}">
                <a16:creationId xmlns:a16="http://schemas.microsoft.com/office/drawing/2014/main" id="{B822AE55-3FF7-4E79-BB40-F852A06DB897}"/>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\2,300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\2,530)</a:t>
            </a:r>
          </a:p>
        </p:txBody>
      </p:sp>
      <p:sp>
        <p:nvSpPr>
          <p:cNvPr id="153" name="テキスト ボックス 152">
            <a:extLst>
              <a:ext uri="{FF2B5EF4-FFF2-40B4-BE49-F238E27FC236}">
                <a16:creationId xmlns:a16="http://schemas.microsoft.com/office/drawing/2014/main" id="{CCB22D95-1D4E-4E39-A76F-5DA260DE1781}"/>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2,530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1462</TotalTime>
  <Words>464</Words>
  <Application>Microsoft Office PowerPoint</Application>
  <PresentationFormat>ユーザー設定</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105</cp:revision>
  <cp:lastPrinted>2022-06-14T09:02:18Z</cp:lastPrinted>
  <dcterms:created xsi:type="dcterms:W3CDTF">2021-10-01T15:02:20Z</dcterms:created>
  <dcterms:modified xsi:type="dcterms:W3CDTF">2023-09-22T08:30:46Z</dcterms:modified>
</cp:coreProperties>
</file>