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102" d="100"/>
          <a:sy n="102" d="100"/>
        </p:scale>
        <p:origin x="1176" y="72"/>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2025/12/25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2025/12/25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2025/12/25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74638" y="672464"/>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ソーヴィニヨン・ブラン</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7936" y="5578691"/>
            <a:ext cx="4011745" cy="969496"/>
          </a:xfrm>
          <a:prstGeom prst="rect">
            <a:avLst/>
          </a:prstGeom>
          <a:noFill/>
        </p:spPr>
        <p:txBody>
          <a:bodyPr wrap="square" rtlCol="0">
            <a:spAutoFit/>
          </a:bodyPr>
          <a:lstStyle/>
          <a:p>
            <a:r>
              <a:rPr kumimoji="1" lang="ja-JP" altLang="en-US" sz="1100" dirty="0">
                <a:solidFill>
                  <a:schemeClr val="bg1"/>
                </a:solidFill>
                <a:latin typeface="+mn-ea"/>
              </a:rPr>
              <a:t>青々としたハーブの風味と青リンゴを思わせるフレッシュな香りがあり、新鮮な酸味と果実味のバランスが良く、ほのかにコクを残すシャープな印象の辛口タイプ。ハーブを使った白身肉のソテー・グリルや、レモンを絞って美味しいさっぱりとした料理全般に大変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92547"/>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38719"/>
          </a:xfrm>
          <a:prstGeom prst="rect">
            <a:avLst/>
          </a:prstGeom>
          <a:noFill/>
        </p:spPr>
        <p:txBody>
          <a:bodyPr wrap="square" rtlCol="0">
            <a:spAutoFit/>
          </a:bodyPr>
          <a:lstStyle/>
          <a:p>
            <a:r>
              <a:rPr kumimoji="1" lang="ja-JP" altLang="en-US" sz="1100" dirty="0">
                <a:solidFill>
                  <a:schemeClr val="bg1"/>
                </a:solidFill>
                <a:latin typeface="+mn-ea"/>
              </a:rPr>
              <a:t>青々としたハーブの風味と青リンゴを思わせるフレッシュな香りがあり、新鮮な酸味と果実味のバランスが良く、ほのかにコクを残すシャープな印象の辛口タイプ。ハーブを使った白身肉のソテー・グリルや、レモンを絞って美味しいさっぱりとした料理全般に大変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531061"/>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：白・辛口・ライトボディ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1456" y="648504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：白・辛口・ライトボディ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：ソーヴィニヨン・ブラン</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味わい：白・辛口・ライトボディ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：ソーヴィニヨン・ブラン</a:t>
            </a:r>
            <a:endParaRPr kumimoji="1" lang="en-US" altLang="ja-JP" sz="1000" b="1" dirty="0">
              <a:solidFill>
                <a:schemeClr val="bg1"/>
              </a:solidFill>
              <a:latin typeface="+mn-ea"/>
            </a:endParaRPr>
          </a:p>
          <a:p>
            <a:r>
              <a:rPr kumimoji="1" lang="ja-JP" altLang="en-US" sz="1000" b="1" dirty="0">
                <a:solidFill>
                  <a:schemeClr val="bg1"/>
                </a:solidFill>
                <a:latin typeface="+mn-ea"/>
              </a:rPr>
              <a:t>味わい　：白・辛口・ライトボディ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：ソーヴィニヨン・ブラン</a:t>
            </a:r>
            <a:endParaRPr kumimoji="1" lang="en-US" altLang="ja-JP" sz="1100" b="1" dirty="0">
              <a:solidFill>
                <a:schemeClr val="bg1"/>
              </a:solidFill>
              <a:latin typeface="+mn-ea"/>
            </a:endParaRPr>
          </a:p>
          <a:p>
            <a:r>
              <a:rPr kumimoji="1" lang="ja-JP" altLang="en-US" sz="1100" b="1" dirty="0">
                <a:solidFill>
                  <a:schemeClr val="bg1"/>
                </a:solidFill>
                <a:latin typeface="+mn-ea"/>
              </a:rPr>
              <a:t>味わい　：白・辛口・ライトボディ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1035750" y="4740649"/>
            <a:ext cx="4050309" cy="646331"/>
          </a:xfrm>
          <a:prstGeom prst="rect">
            <a:avLst/>
          </a:prstGeom>
          <a:noFill/>
        </p:spPr>
        <p:txBody>
          <a:bodyPr wrap="square" rtlCol="0">
            <a:spAutoFit/>
          </a:bodyPr>
          <a:lstStyle/>
          <a:p>
            <a:r>
              <a:rPr kumimoji="1" lang="ja-JP" altLang="en-US" b="1" dirty="0">
                <a:solidFill>
                  <a:schemeClr val="bg1"/>
                </a:solidFill>
                <a:latin typeface="+mn-ea"/>
              </a:rPr>
              <a:t>ジャン・バルモン </a:t>
            </a:r>
            <a:endParaRPr kumimoji="1" lang="en-US" altLang="ja-JP" b="1" dirty="0">
              <a:solidFill>
                <a:schemeClr val="bg1"/>
              </a:solidFill>
              <a:latin typeface="+mn-ea"/>
            </a:endParaRPr>
          </a:p>
          <a:p>
            <a:r>
              <a:rPr kumimoji="1" lang="ja-JP" altLang="en-US" b="1" dirty="0">
                <a:solidFill>
                  <a:schemeClr val="bg1"/>
                </a:solidFill>
                <a:latin typeface="+mn-ea"/>
              </a:rPr>
              <a:t>ソーヴィニヨン・ブラン</a:t>
            </a:r>
          </a:p>
        </p:txBody>
      </p:sp>
      <p:sp>
        <p:nvSpPr>
          <p:cNvPr id="117" name="テキスト ボックス 116">
            <a:extLst>
              <a:ext uri="{FF2B5EF4-FFF2-40B4-BE49-F238E27FC236}">
                <a16:creationId xmlns:a16="http://schemas.microsoft.com/office/drawing/2014/main" id="{CADC33FD-6296-40CC-BC21-1BAE89A7C0BC}"/>
              </a:ext>
            </a:extLst>
          </p:cNvPr>
          <p:cNvSpPr txBox="1"/>
          <p:nvPr/>
        </p:nvSpPr>
        <p:spPr>
          <a:xfrm>
            <a:off x="940723" y="2425139"/>
            <a:ext cx="2720380" cy="523220"/>
          </a:xfrm>
          <a:prstGeom prst="rect">
            <a:avLst/>
          </a:prstGeom>
          <a:noFill/>
        </p:spPr>
        <p:txBody>
          <a:bodyPr wrap="square" rtlCol="0">
            <a:spAutoFit/>
          </a:bodyPr>
          <a:lstStyle/>
          <a:p>
            <a:r>
              <a:rPr kumimoji="1" lang="ja-JP" altLang="en-US" sz="1400" b="1" dirty="0">
                <a:solidFill>
                  <a:schemeClr val="bg1"/>
                </a:solidFill>
                <a:latin typeface="+mn-ea"/>
              </a:rPr>
              <a:t>ジャン・バルモン</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93195" y="1003235"/>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94" name="テキスト ボックス 93">
            <a:extLst>
              <a:ext uri="{FF2B5EF4-FFF2-40B4-BE49-F238E27FC236}">
                <a16:creationId xmlns:a16="http://schemas.microsoft.com/office/drawing/2014/main" id="{2DABAFE6-B80F-42F6-80A6-2B2BD1A63DEF}"/>
              </a:ext>
            </a:extLst>
          </p:cNvPr>
          <p:cNvSpPr txBox="1"/>
          <p:nvPr/>
        </p:nvSpPr>
        <p:spPr>
          <a:xfrm>
            <a:off x="6014768" y="728263"/>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ソーヴィニヨン・ブラン</a:t>
            </a:r>
            <a:endParaRPr kumimoji="1" lang="en-US" altLang="ja-JP" sz="1000" b="1" dirty="0">
              <a:solidFill>
                <a:schemeClr val="bg1"/>
              </a:solidFill>
              <a:latin typeface="+mn-ea"/>
            </a:endParaRP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1183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961521" y="2889377"/>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55313" y="5282045"/>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70" name="テキスト ボックス 69">
            <a:extLst>
              <a:ext uri="{FF2B5EF4-FFF2-40B4-BE49-F238E27FC236}">
                <a16:creationId xmlns:a16="http://schemas.microsoft.com/office/drawing/2014/main" id="{2F8DA005-5DB3-4FD5-8759-4A01524EB6DB}"/>
              </a:ext>
            </a:extLst>
          </p:cNvPr>
          <p:cNvSpPr txBox="1"/>
          <p:nvPr/>
        </p:nvSpPr>
        <p:spPr>
          <a:xfrm>
            <a:off x="6208597" y="2427910"/>
            <a:ext cx="2720380" cy="523220"/>
          </a:xfrm>
          <a:prstGeom prst="rect">
            <a:avLst/>
          </a:prstGeom>
          <a:noFill/>
        </p:spPr>
        <p:txBody>
          <a:bodyPr wrap="square" rtlCol="0">
            <a:spAutoFit/>
          </a:bodyPr>
          <a:lstStyle/>
          <a:p>
            <a:r>
              <a:rPr kumimoji="1" lang="ja-JP" altLang="en-US" sz="1400" b="1" dirty="0">
                <a:solidFill>
                  <a:schemeClr val="bg1"/>
                </a:solidFill>
                <a:latin typeface="+mn-ea"/>
              </a:rPr>
              <a:t>ジャン・バルモン</a:t>
            </a:r>
            <a:endParaRPr kumimoji="1" lang="en-US" altLang="ja-JP" sz="1400" b="1" dirty="0">
              <a:solidFill>
                <a:schemeClr val="bg1"/>
              </a:solidFill>
              <a:latin typeface="+mn-ea"/>
            </a:endParaRPr>
          </a:p>
          <a:p>
            <a:r>
              <a:rPr kumimoji="1" lang="ja-JP" altLang="en-US" sz="1400" b="1" dirty="0">
                <a:solidFill>
                  <a:schemeClr val="bg1"/>
                </a:solidFill>
                <a:latin typeface="+mn-ea"/>
              </a:rPr>
              <a:t>ソーヴィニヨン・ブラン</a:t>
            </a:r>
          </a:p>
        </p:txBody>
      </p:sp>
      <p:sp>
        <p:nvSpPr>
          <p:cNvPr id="75" name="テキスト ボックス 74">
            <a:extLst>
              <a:ext uri="{FF2B5EF4-FFF2-40B4-BE49-F238E27FC236}">
                <a16:creationId xmlns:a16="http://schemas.microsoft.com/office/drawing/2014/main" id="{79A26BF2-A89E-4416-8C05-BD3EABA18963}"/>
              </a:ext>
            </a:extLst>
          </p:cNvPr>
          <p:cNvSpPr txBox="1"/>
          <p:nvPr/>
        </p:nvSpPr>
        <p:spPr>
          <a:xfrm>
            <a:off x="6400765" y="4720870"/>
            <a:ext cx="4050309" cy="646331"/>
          </a:xfrm>
          <a:prstGeom prst="rect">
            <a:avLst/>
          </a:prstGeom>
          <a:noFill/>
        </p:spPr>
        <p:txBody>
          <a:bodyPr wrap="square" rtlCol="0">
            <a:spAutoFit/>
          </a:bodyPr>
          <a:lstStyle/>
          <a:p>
            <a:r>
              <a:rPr kumimoji="1" lang="ja-JP" altLang="en-US" b="1" dirty="0">
                <a:solidFill>
                  <a:schemeClr val="bg1"/>
                </a:solidFill>
                <a:latin typeface="+mn-ea"/>
              </a:rPr>
              <a:t>ジャン・バルモン </a:t>
            </a:r>
            <a:endParaRPr kumimoji="1" lang="en-US" altLang="ja-JP" b="1" dirty="0">
              <a:solidFill>
                <a:schemeClr val="bg1"/>
              </a:solidFill>
              <a:latin typeface="+mn-ea"/>
            </a:endParaRPr>
          </a:p>
          <a:p>
            <a:r>
              <a:rPr kumimoji="1" lang="ja-JP" altLang="en-US" b="1" dirty="0">
                <a:solidFill>
                  <a:schemeClr val="bg1"/>
                </a:solidFill>
                <a:latin typeface="+mn-ea"/>
              </a:rPr>
              <a:t>ソーヴィニヨン・ブラン</a:t>
            </a:r>
          </a:p>
        </p:txBody>
      </p:sp>
      <p:grpSp>
        <p:nvGrpSpPr>
          <p:cNvPr id="130" name="グループ化 129">
            <a:extLst>
              <a:ext uri="{FF2B5EF4-FFF2-40B4-BE49-F238E27FC236}">
                <a16:creationId xmlns:a16="http://schemas.microsoft.com/office/drawing/2014/main" id="{B43B9AF2-00A0-45DC-86E5-BBA35EA7D6A0}"/>
              </a:ext>
            </a:extLst>
          </p:cNvPr>
          <p:cNvGrpSpPr/>
          <p:nvPr/>
        </p:nvGrpSpPr>
        <p:grpSpPr>
          <a:xfrm>
            <a:off x="6407636" y="4240154"/>
            <a:ext cx="481732" cy="221920"/>
            <a:chOff x="6752865" y="4253770"/>
            <a:chExt cx="481732" cy="221920"/>
          </a:xfrm>
        </p:grpSpPr>
        <p:sp>
          <p:nvSpPr>
            <p:cNvPr id="131" name="四角形: 角を丸くする 130">
              <a:extLst>
                <a:ext uri="{FF2B5EF4-FFF2-40B4-BE49-F238E27FC236}">
                  <a16:creationId xmlns:a16="http://schemas.microsoft.com/office/drawing/2014/main" id="{DE05F49E-6626-47F2-8997-71F1A3F5C922}"/>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2" name="テキスト ボックス 131">
              <a:extLst>
                <a:ext uri="{FF2B5EF4-FFF2-40B4-BE49-F238E27FC236}">
                  <a16:creationId xmlns:a16="http://schemas.microsoft.com/office/drawing/2014/main" id="{D25775B1-F0EA-47F3-A092-217F2FC76344}"/>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3" name="グループ化 132">
            <a:extLst>
              <a:ext uri="{FF2B5EF4-FFF2-40B4-BE49-F238E27FC236}">
                <a16:creationId xmlns:a16="http://schemas.microsoft.com/office/drawing/2014/main" id="{AC049A4B-15D1-4474-9C12-E41EA3CDE9F6}"/>
              </a:ext>
            </a:extLst>
          </p:cNvPr>
          <p:cNvGrpSpPr/>
          <p:nvPr/>
        </p:nvGrpSpPr>
        <p:grpSpPr>
          <a:xfrm>
            <a:off x="6398579" y="2008162"/>
            <a:ext cx="392268" cy="183496"/>
            <a:chOff x="6398579" y="2008162"/>
            <a:chExt cx="392268" cy="183496"/>
          </a:xfrm>
        </p:grpSpPr>
        <p:sp>
          <p:nvSpPr>
            <p:cNvPr id="134" name="四角形: 角を丸くする 133">
              <a:extLst>
                <a:ext uri="{FF2B5EF4-FFF2-40B4-BE49-F238E27FC236}">
                  <a16:creationId xmlns:a16="http://schemas.microsoft.com/office/drawing/2014/main" id="{FB5218C9-3C52-4FD4-B874-AA0F99E7EDFC}"/>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5" name="テキスト ボックス 134">
              <a:extLst>
                <a:ext uri="{FF2B5EF4-FFF2-40B4-BE49-F238E27FC236}">
                  <a16:creationId xmlns:a16="http://schemas.microsoft.com/office/drawing/2014/main" id="{5A11AC0F-B5F0-490E-BB6F-04047D6C1223}"/>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6" name="グループ化 135">
            <a:extLst>
              <a:ext uri="{FF2B5EF4-FFF2-40B4-BE49-F238E27FC236}">
                <a16:creationId xmlns:a16="http://schemas.microsoft.com/office/drawing/2014/main" id="{2BD82041-BFC4-4E5C-96FC-EA98BA7B7133}"/>
              </a:ext>
            </a:extLst>
          </p:cNvPr>
          <p:cNvGrpSpPr/>
          <p:nvPr/>
        </p:nvGrpSpPr>
        <p:grpSpPr>
          <a:xfrm>
            <a:off x="6564443" y="7433712"/>
            <a:ext cx="481732" cy="221920"/>
            <a:chOff x="7898818" y="7419868"/>
            <a:chExt cx="481732" cy="221920"/>
          </a:xfrm>
        </p:grpSpPr>
        <p:sp>
          <p:nvSpPr>
            <p:cNvPr id="137" name="四角形: 角を丸くする 136">
              <a:extLst>
                <a:ext uri="{FF2B5EF4-FFF2-40B4-BE49-F238E27FC236}">
                  <a16:creationId xmlns:a16="http://schemas.microsoft.com/office/drawing/2014/main" id="{D57ACDCD-1B63-4B2A-BB19-4456043F05A7}"/>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8" name="テキスト ボックス 137">
              <a:extLst>
                <a:ext uri="{FF2B5EF4-FFF2-40B4-BE49-F238E27FC236}">
                  <a16:creationId xmlns:a16="http://schemas.microsoft.com/office/drawing/2014/main" id="{72E59523-C7D2-4AF0-A6AF-6DF8FEE4D6E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39" name="テキスト ボックス 138">
            <a:extLst>
              <a:ext uri="{FF2B5EF4-FFF2-40B4-BE49-F238E27FC236}">
                <a16:creationId xmlns:a16="http://schemas.microsoft.com/office/drawing/2014/main" id="{F4C0B4D6-3DCF-48E0-BBDE-08A91C89A32C}"/>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0" name="グループ化 139">
            <a:extLst>
              <a:ext uri="{FF2B5EF4-FFF2-40B4-BE49-F238E27FC236}">
                <a16:creationId xmlns:a16="http://schemas.microsoft.com/office/drawing/2014/main" id="{8FCB0644-D19F-4702-A8B5-422F23038F52}"/>
              </a:ext>
            </a:extLst>
          </p:cNvPr>
          <p:cNvGrpSpPr/>
          <p:nvPr/>
        </p:nvGrpSpPr>
        <p:grpSpPr>
          <a:xfrm>
            <a:off x="776680" y="1984185"/>
            <a:ext cx="724955" cy="190091"/>
            <a:chOff x="776680" y="1984185"/>
            <a:chExt cx="724955" cy="190091"/>
          </a:xfrm>
        </p:grpSpPr>
        <p:sp>
          <p:nvSpPr>
            <p:cNvPr id="141" name="四角形: 角を丸くする 140">
              <a:extLst>
                <a:ext uri="{FF2B5EF4-FFF2-40B4-BE49-F238E27FC236}">
                  <a16:creationId xmlns:a16="http://schemas.microsoft.com/office/drawing/2014/main" id="{69375E63-47BD-4D14-80A4-C8AAEE61F03B}"/>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2" name="テキスト ボックス 141">
              <a:extLst>
                <a:ext uri="{FF2B5EF4-FFF2-40B4-BE49-F238E27FC236}">
                  <a16:creationId xmlns:a16="http://schemas.microsoft.com/office/drawing/2014/main" id="{BDBE7D85-341F-4E41-86E1-991F0E1DA9B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3" name="グループ化 142">
            <a:extLst>
              <a:ext uri="{FF2B5EF4-FFF2-40B4-BE49-F238E27FC236}">
                <a16:creationId xmlns:a16="http://schemas.microsoft.com/office/drawing/2014/main" id="{501D2316-80FE-4C46-914E-467584F38806}"/>
              </a:ext>
            </a:extLst>
          </p:cNvPr>
          <p:cNvGrpSpPr/>
          <p:nvPr/>
        </p:nvGrpSpPr>
        <p:grpSpPr>
          <a:xfrm>
            <a:off x="886113" y="4111950"/>
            <a:ext cx="469661" cy="351506"/>
            <a:chOff x="860269" y="4063164"/>
            <a:chExt cx="469661" cy="351506"/>
          </a:xfrm>
        </p:grpSpPr>
        <p:sp>
          <p:nvSpPr>
            <p:cNvPr id="144" name="四角形: 角を丸くする 143">
              <a:extLst>
                <a:ext uri="{FF2B5EF4-FFF2-40B4-BE49-F238E27FC236}">
                  <a16:creationId xmlns:a16="http://schemas.microsoft.com/office/drawing/2014/main" id="{E974EB9D-A2FB-4FFF-92AF-704DF536272F}"/>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5" name="テキスト ボックス 144">
              <a:extLst>
                <a:ext uri="{FF2B5EF4-FFF2-40B4-BE49-F238E27FC236}">
                  <a16:creationId xmlns:a16="http://schemas.microsoft.com/office/drawing/2014/main" id="{DA413BAE-B7BD-49DA-B9AE-D63F6E13212F}"/>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6" name="テキスト ボックス 145">
            <a:extLst>
              <a:ext uri="{FF2B5EF4-FFF2-40B4-BE49-F238E27FC236}">
                <a16:creationId xmlns:a16="http://schemas.microsoft.com/office/drawing/2014/main" id="{F4DF61CC-3382-44A1-B40A-C87E5A87877F}"/>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\2,100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\2,310)</a:t>
            </a:r>
            <a:endParaRPr kumimoji="1" lang="ja-JP" altLang="en-US" sz="1900" b="1" dirty="0">
              <a:solidFill>
                <a:schemeClr val="bg1"/>
              </a:solidFill>
              <a:latin typeface="+mn-ea"/>
            </a:endParaRPr>
          </a:p>
        </p:txBody>
      </p:sp>
      <p:grpSp>
        <p:nvGrpSpPr>
          <p:cNvPr id="147" name="グループ化 146">
            <a:extLst>
              <a:ext uri="{FF2B5EF4-FFF2-40B4-BE49-F238E27FC236}">
                <a16:creationId xmlns:a16="http://schemas.microsoft.com/office/drawing/2014/main" id="{0CBB9B87-7BEC-44FE-A58C-5A053B32DFF9}"/>
              </a:ext>
            </a:extLst>
          </p:cNvPr>
          <p:cNvGrpSpPr/>
          <p:nvPr/>
        </p:nvGrpSpPr>
        <p:grpSpPr>
          <a:xfrm>
            <a:off x="1039691" y="7280622"/>
            <a:ext cx="632166" cy="400110"/>
            <a:chOff x="1039691" y="7280622"/>
            <a:chExt cx="632166" cy="400110"/>
          </a:xfrm>
        </p:grpSpPr>
        <p:sp>
          <p:nvSpPr>
            <p:cNvPr id="148" name="四角形: 角を丸くする 147">
              <a:extLst>
                <a:ext uri="{FF2B5EF4-FFF2-40B4-BE49-F238E27FC236}">
                  <a16:creationId xmlns:a16="http://schemas.microsoft.com/office/drawing/2014/main" id="{4DDFC63C-4DAB-4846-8707-2D53F7613654}"/>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9" name="テキスト ボックス 148">
              <a:extLst>
                <a:ext uri="{FF2B5EF4-FFF2-40B4-BE49-F238E27FC236}">
                  <a16:creationId xmlns:a16="http://schemas.microsoft.com/office/drawing/2014/main" id="{5E7082A4-7C5E-41D2-BBBE-61D024A6C5F4}"/>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0" name="テキスト ボックス 149">
            <a:extLst>
              <a:ext uri="{FF2B5EF4-FFF2-40B4-BE49-F238E27FC236}">
                <a16:creationId xmlns:a16="http://schemas.microsoft.com/office/drawing/2014/main" id="{69B59F55-8E02-4A30-9258-9D7CC36F528F}"/>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\2,100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\2,310)</a:t>
            </a:r>
          </a:p>
        </p:txBody>
      </p:sp>
      <p:sp>
        <p:nvSpPr>
          <p:cNvPr id="151" name="テキスト ボックス 150">
            <a:extLst>
              <a:ext uri="{FF2B5EF4-FFF2-40B4-BE49-F238E27FC236}">
                <a16:creationId xmlns:a16="http://schemas.microsoft.com/office/drawing/2014/main" id="{25DF9422-477B-49D0-A85B-C1DA674BE786}"/>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2,310</a:t>
            </a:r>
            <a:endParaRPr kumimoji="1" lang="ja-JP" altLang="en-US" sz="2000" b="1" dirty="0">
              <a:solidFill>
                <a:schemeClr val="bg1"/>
              </a:solidFill>
              <a:latin typeface="+mn-ea"/>
            </a:endParaRPr>
          </a:p>
        </p:txBody>
      </p:sp>
      <p:pic>
        <p:nvPicPr>
          <p:cNvPr id="4" name="図 3" descr="茶色のボトル&#10;&#10;AI によって生成されたコンテンツは間違っている可能性があります。">
            <a:extLst>
              <a:ext uri="{FF2B5EF4-FFF2-40B4-BE49-F238E27FC236}">
                <a16:creationId xmlns:a16="http://schemas.microsoft.com/office/drawing/2014/main" id="{B7F676E8-9CEA-A193-92B7-0A9C8F94E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72" y="4867894"/>
            <a:ext cx="834731" cy="2846109"/>
          </a:xfrm>
          <a:prstGeom prst="rect">
            <a:avLst/>
          </a:prstGeom>
        </p:spPr>
      </p:pic>
      <p:pic>
        <p:nvPicPr>
          <p:cNvPr id="5" name="図 4" descr="茶色のボトル&#10;&#10;AI によって生成されたコンテンツは間違っている可能性があります。">
            <a:extLst>
              <a:ext uri="{FF2B5EF4-FFF2-40B4-BE49-F238E27FC236}">
                <a16:creationId xmlns:a16="http://schemas.microsoft.com/office/drawing/2014/main" id="{E6A5C6F6-DD17-E388-6433-08EC65747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8106" y="4850864"/>
            <a:ext cx="834731" cy="2846109"/>
          </a:xfrm>
          <a:prstGeom prst="rect">
            <a:avLst/>
          </a:prstGeom>
        </p:spPr>
      </p:pic>
      <p:pic>
        <p:nvPicPr>
          <p:cNvPr id="6" name="図 5" descr="茶色のボトル&#10;&#10;AI によって生成されたコンテンツは間違っている可能性があります。">
            <a:extLst>
              <a:ext uri="{FF2B5EF4-FFF2-40B4-BE49-F238E27FC236}">
                <a16:creationId xmlns:a16="http://schemas.microsoft.com/office/drawing/2014/main" id="{36E312ED-9CDD-B098-F586-F55656D97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1930" y="2447873"/>
            <a:ext cx="600373" cy="2047040"/>
          </a:xfrm>
          <a:prstGeom prst="rect">
            <a:avLst/>
          </a:prstGeom>
        </p:spPr>
      </p:pic>
      <p:pic>
        <p:nvPicPr>
          <p:cNvPr id="7" name="図 6" descr="茶色のボトル&#10;&#10;AI によって生成されたコンテンツは間違っている可能性があります。">
            <a:extLst>
              <a:ext uri="{FF2B5EF4-FFF2-40B4-BE49-F238E27FC236}">
                <a16:creationId xmlns:a16="http://schemas.microsoft.com/office/drawing/2014/main" id="{7E1AEF2C-CDCE-3798-A211-7A15ECF6FA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166" y="2447873"/>
            <a:ext cx="600373" cy="2047040"/>
          </a:xfrm>
          <a:prstGeom prst="rect">
            <a:avLst/>
          </a:prstGeom>
        </p:spPr>
      </p:pic>
      <p:pic>
        <p:nvPicPr>
          <p:cNvPr id="8" name="図 7" descr="茶色のボトル&#10;&#10;AI によって生成されたコンテンツは間違っている可能性があります。">
            <a:extLst>
              <a:ext uri="{FF2B5EF4-FFF2-40B4-BE49-F238E27FC236}">
                <a16:creationId xmlns:a16="http://schemas.microsoft.com/office/drawing/2014/main" id="{D0DCD126-DFC7-669E-6C3C-DC2DF1B61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2830" y="880049"/>
            <a:ext cx="369115" cy="1258539"/>
          </a:xfrm>
          <a:prstGeom prst="rect">
            <a:avLst/>
          </a:prstGeom>
        </p:spPr>
      </p:pic>
      <p:pic>
        <p:nvPicPr>
          <p:cNvPr id="9" name="図 8" descr="茶色のボトル&#10;&#10;AI によって生成されたコンテンツは間違っている可能性があります。">
            <a:extLst>
              <a:ext uri="{FF2B5EF4-FFF2-40B4-BE49-F238E27FC236}">
                <a16:creationId xmlns:a16="http://schemas.microsoft.com/office/drawing/2014/main" id="{533894AD-655D-335E-ACAF-5506452BC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77" y="838862"/>
            <a:ext cx="369115" cy="1258539"/>
          </a:xfrm>
          <a:prstGeom prst="rect">
            <a:avLst/>
          </a:prstGeom>
        </p:spPr>
      </p:pic>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1420</TotalTime>
  <Words>412</Words>
  <Application>Microsoft Office PowerPoint</Application>
  <PresentationFormat>ユーザー設定</PresentationFormat>
  <Paragraphs>62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Hiratani, Sari</cp:lastModifiedBy>
  <cp:revision>97</cp:revision>
  <cp:lastPrinted>2023-09-14T04:31:17Z</cp:lastPrinted>
  <dcterms:created xsi:type="dcterms:W3CDTF">2021-10-01T15:02:20Z</dcterms:created>
  <dcterms:modified xsi:type="dcterms:W3CDTF">2025-12-24T23:49:10Z</dcterms:modified>
</cp:coreProperties>
</file>