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27378" y="723393"/>
            <a:ext cx="2040845" cy="276999"/>
          </a:xfrm>
          <a:prstGeom prst="rect">
            <a:avLst/>
          </a:prstGeom>
          <a:noFill/>
        </p:spPr>
        <p:txBody>
          <a:bodyPr wrap="square" rtlCol="0">
            <a:spAutoFit/>
          </a:bodyPr>
          <a:lstStyle/>
          <a:p>
            <a:r>
              <a:rPr kumimoji="1" lang="ja-JP" altLang="en-US" sz="1200" b="1" dirty="0">
                <a:solidFill>
                  <a:schemeClr val="bg1"/>
                </a:solidFill>
                <a:latin typeface="+mn-ea"/>
              </a:rPr>
              <a:t>ジャン・バルモン　メルロ</a:t>
            </a:r>
            <a:endParaRPr kumimoji="1" lang="en-US" altLang="ja-JP" sz="12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：メルロー</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7936" y="5578691"/>
            <a:ext cx="4011745" cy="969496"/>
          </a:xfrm>
          <a:prstGeom prst="rect">
            <a:avLst/>
          </a:prstGeom>
          <a:noFill/>
        </p:spPr>
        <p:txBody>
          <a:bodyPr wrap="square" rtlCol="0">
            <a:spAutoFit/>
          </a:bodyPr>
          <a:lstStyle/>
          <a:p>
            <a:r>
              <a:rPr kumimoji="1" lang="ja-JP" altLang="en-US" sz="1100" dirty="0">
                <a:solidFill>
                  <a:schemeClr val="bg1"/>
                </a:solidFill>
                <a:latin typeface="+mn-ea"/>
              </a:rPr>
              <a:t>フレッシュなブルーベリーやトリュフ、動物的な香りがあり、滑らかな口当たり。豊かな果実味と程よいタンニンのバランスが絶妙な中重口赤ワインです。ハンバーグ・ドミグラスソース系の料理や、すき焼き・照焼きの日本料理等、ふくよかな味わいの料理全般に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92547"/>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938719"/>
          </a:xfrm>
          <a:prstGeom prst="rect">
            <a:avLst/>
          </a:prstGeom>
          <a:noFill/>
        </p:spPr>
        <p:txBody>
          <a:bodyPr wrap="square" rtlCol="0">
            <a:spAutoFit/>
          </a:bodyPr>
          <a:lstStyle/>
          <a:p>
            <a:r>
              <a:rPr kumimoji="1" lang="ja-JP" altLang="en-US" sz="1100" dirty="0">
                <a:solidFill>
                  <a:schemeClr val="bg1"/>
                </a:solidFill>
                <a:latin typeface="+mn-ea"/>
              </a:rPr>
              <a:t>フレッシュなブルーベリーやトリュフ、動物的な香りがあり、滑らかな口当たり。豊かな果実味と程よいタンニンのバランスが絶妙な中重口赤ワインです。ハンバーグ・ドミグラスソース系の料理や、すき焼き・照焼きの日本料理等、ふくよかな味わいの料理全般に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531061"/>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：メルロー</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81456" y="648504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：メルロー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：メルロー</a:t>
            </a:r>
            <a:endParaRPr kumimoji="1" lang="en-US" altLang="ja-JP" sz="800" b="1" dirty="0">
              <a:solidFill>
                <a:schemeClr val="bg1"/>
              </a:solidFill>
              <a:latin typeface="+mn-ea"/>
            </a:endParaRPr>
          </a:p>
          <a:p>
            <a:r>
              <a:rPr kumimoji="1" lang="ja-JP" altLang="en-US" sz="800" b="1" dirty="0">
                <a:solidFill>
                  <a:schemeClr val="bg1"/>
                </a:solidFill>
                <a:latin typeface="+mn-ea"/>
              </a:rPr>
              <a:t>味わい：赤・辛口・フルボディ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：メルロー</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：赤・辛口・フルボディ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：メルロー</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：赤・辛口・フルボディ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1025479" y="4880341"/>
            <a:ext cx="4050309" cy="369332"/>
          </a:xfrm>
          <a:prstGeom prst="rect">
            <a:avLst/>
          </a:prstGeom>
          <a:noFill/>
        </p:spPr>
        <p:txBody>
          <a:bodyPr wrap="square" rtlCol="0">
            <a:spAutoFit/>
          </a:bodyPr>
          <a:lstStyle/>
          <a:p>
            <a:r>
              <a:rPr kumimoji="1" lang="ja-JP" altLang="en-US" b="1" dirty="0">
                <a:solidFill>
                  <a:schemeClr val="bg1"/>
                </a:solidFill>
                <a:latin typeface="+mn-ea"/>
              </a:rPr>
              <a:t>ジャン・バルモン　メルロ</a:t>
            </a:r>
            <a:endParaRPr kumimoji="1" lang="en-US" altLang="ja-JP" b="1" dirty="0">
              <a:solidFill>
                <a:schemeClr val="bg1"/>
              </a:solidFill>
              <a:latin typeface="+mn-ea"/>
            </a:endParaRPr>
          </a:p>
        </p:txBody>
      </p:sp>
      <p:sp>
        <p:nvSpPr>
          <p:cNvPr id="117" name="テキスト ボックス 116">
            <a:extLst>
              <a:ext uri="{FF2B5EF4-FFF2-40B4-BE49-F238E27FC236}">
                <a16:creationId xmlns:a16="http://schemas.microsoft.com/office/drawing/2014/main" id="{CADC33FD-6296-40CC-BC21-1BAE89A7C0BC}"/>
              </a:ext>
            </a:extLst>
          </p:cNvPr>
          <p:cNvSpPr txBox="1"/>
          <p:nvPr/>
        </p:nvSpPr>
        <p:spPr>
          <a:xfrm>
            <a:off x="899498" y="2513266"/>
            <a:ext cx="2720380" cy="338554"/>
          </a:xfrm>
          <a:prstGeom prst="rect">
            <a:avLst/>
          </a:prstGeom>
          <a:noFill/>
        </p:spPr>
        <p:txBody>
          <a:bodyPr wrap="square" rtlCol="0">
            <a:spAutoFit/>
          </a:bodyPr>
          <a:lstStyle/>
          <a:p>
            <a:r>
              <a:rPr kumimoji="1" lang="ja-JP" altLang="en-US" sz="1600" b="1" dirty="0">
                <a:solidFill>
                  <a:schemeClr val="bg1"/>
                </a:solidFill>
                <a:latin typeface="+mn-ea"/>
              </a:rPr>
              <a:t>ジャン・バルモン　メルロ</a:t>
            </a:r>
            <a:endParaRPr kumimoji="1" lang="en-US" altLang="ja-JP" sz="1600" b="1" dirty="0">
              <a:solidFill>
                <a:schemeClr val="bg1"/>
              </a:solidFill>
              <a:latin typeface="+mn-ea"/>
            </a:endParaRP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53441" y="1003347"/>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5973603" y="1007893"/>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1183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891827" y="2889377"/>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55313" y="5282045"/>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sp>
        <p:nvSpPr>
          <p:cNvPr id="70" name="テキスト ボックス 69">
            <a:extLst>
              <a:ext uri="{FF2B5EF4-FFF2-40B4-BE49-F238E27FC236}">
                <a16:creationId xmlns:a16="http://schemas.microsoft.com/office/drawing/2014/main" id="{2F8DA005-5DB3-4FD5-8759-4A01524EB6DB}"/>
              </a:ext>
            </a:extLst>
          </p:cNvPr>
          <p:cNvSpPr txBox="1"/>
          <p:nvPr/>
        </p:nvSpPr>
        <p:spPr>
          <a:xfrm>
            <a:off x="6208597" y="2528870"/>
            <a:ext cx="2720380" cy="338554"/>
          </a:xfrm>
          <a:prstGeom prst="rect">
            <a:avLst/>
          </a:prstGeom>
          <a:noFill/>
        </p:spPr>
        <p:txBody>
          <a:bodyPr wrap="square" rtlCol="0">
            <a:spAutoFit/>
          </a:bodyPr>
          <a:lstStyle/>
          <a:p>
            <a:r>
              <a:rPr kumimoji="1" lang="ja-JP" altLang="en-US" sz="1600" b="1" dirty="0">
                <a:solidFill>
                  <a:schemeClr val="bg1"/>
                </a:solidFill>
                <a:latin typeface="+mn-ea"/>
              </a:rPr>
              <a:t>ジャン・バルモン　メルロ</a:t>
            </a:r>
            <a:endParaRPr kumimoji="1" lang="en-US" altLang="ja-JP" sz="1600" b="1" dirty="0">
              <a:solidFill>
                <a:schemeClr val="bg1"/>
              </a:solidFill>
              <a:latin typeface="+mn-ea"/>
            </a:endParaRPr>
          </a:p>
        </p:txBody>
      </p:sp>
      <p:sp>
        <p:nvSpPr>
          <p:cNvPr id="75" name="テキスト ボックス 74">
            <a:extLst>
              <a:ext uri="{FF2B5EF4-FFF2-40B4-BE49-F238E27FC236}">
                <a16:creationId xmlns:a16="http://schemas.microsoft.com/office/drawing/2014/main" id="{79A26BF2-A89E-4416-8C05-BD3EABA18963}"/>
              </a:ext>
            </a:extLst>
          </p:cNvPr>
          <p:cNvSpPr txBox="1"/>
          <p:nvPr/>
        </p:nvSpPr>
        <p:spPr>
          <a:xfrm>
            <a:off x="6372766" y="4881357"/>
            <a:ext cx="4050309" cy="369332"/>
          </a:xfrm>
          <a:prstGeom prst="rect">
            <a:avLst/>
          </a:prstGeom>
          <a:noFill/>
        </p:spPr>
        <p:txBody>
          <a:bodyPr wrap="square" rtlCol="0">
            <a:spAutoFit/>
          </a:bodyPr>
          <a:lstStyle/>
          <a:p>
            <a:r>
              <a:rPr kumimoji="1" lang="ja-JP" altLang="en-US" b="1" dirty="0">
                <a:solidFill>
                  <a:schemeClr val="bg1"/>
                </a:solidFill>
                <a:latin typeface="+mn-ea"/>
              </a:rPr>
              <a:t>ジャン・バルモン　メルロ</a:t>
            </a:r>
            <a:endParaRPr kumimoji="1" lang="en-US" altLang="ja-JP" b="1" dirty="0">
              <a:solidFill>
                <a:schemeClr val="bg1"/>
              </a:solidFill>
              <a:latin typeface="+mn-ea"/>
            </a:endParaRPr>
          </a:p>
        </p:txBody>
      </p:sp>
      <p:sp>
        <p:nvSpPr>
          <p:cNvPr id="88" name="テキスト ボックス 87">
            <a:extLst>
              <a:ext uri="{FF2B5EF4-FFF2-40B4-BE49-F238E27FC236}">
                <a16:creationId xmlns:a16="http://schemas.microsoft.com/office/drawing/2014/main" id="{F6BDE7A2-9847-45E1-8EC0-CA76386FB208}"/>
              </a:ext>
            </a:extLst>
          </p:cNvPr>
          <p:cNvSpPr txBox="1"/>
          <p:nvPr/>
        </p:nvSpPr>
        <p:spPr>
          <a:xfrm>
            <a:off x="5939891" y="744807"/>
            <a:ext cx="2040845" cy="276999"/>
          </a:xfrm>
          <a:prstGeom prst="rect">
            <a:avLst/>
          </a:prstGeom>
          <a:noFill/>
        </p:spPr>
        <p:txBody>
          <a:bodyPr wrap="square" rtlCol="0">
            <a:spAutoFit/>
          </a:bodyPr>
          <a:lstStyle/>
          <a:p>
            <a:r>
              <a:rPr kumimoji="1" lang="ja-JP" altLang="en-US" sz="1200" b="1" dirty="0">
                <a:solidFill>
                  <a:schemeClr val="bg1"/>
                </a:solidFill>
                <a:latin typeface="+mn-ea"/>
              </a:rPr>
              <a:t>ジャン・バルモン　メルロ</a:t>
            </a:r>
            <a:endParaRPr kumimoji="1" lang="en-US" altLang="ja-JP" sz="1200" b="1" dirty="0">
              <a:solidFill>
                <a:schemeClr val="bg1"/>
              </a:solidFill>
              <a:latin typeface="+mn-ea"/>
            </a:endParaRPr>
          </a:p>
        </p:txBody>
      </p:sp>
      <p:pic>
        <p:nvPicPr>
          <p:cNvPr id="6" name="図 5">
            <a:extLst>
              <a:ext uri="{FF2B5EF4-FFF2-40B4-BE49-F238E27FC236}">
                <a16:creationId xmlns:a16="http://schemas.microsoft.com/office/drawing/2014/main" id="{E4639795-41C8-4FD9-9381-318ED11C2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783" y="4782151"/>
            <a:ext cx="2234911" cy="2979882"/>
          </a:xfrm>
          <a:prstGeom prst="rect">
            <a:avLst/>
          </a:prstGeom>
        </p:spPr>
      </p:pic>
      <p:pic>
        <p:nvPicPr>
          <p:cNvPr id="96" name="図 95">
            <a:extLst>
              <a:ext uri="{FF2B5EF4-FFF2-40B4-BE49-F238E27FC236}">
                <a16:creationId xmlns:a16="http://schemas.microsoft.com/office/drawing/2014/main" id="{0C165842-53BD-449C-AB22-C7D115D82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470" y="4754211"/>
            <a:ext cx="2234911" cy="2979882"/>
          </a:xfrm>
          <a:prstGeom prst="rect">
            <a:avLst/>
          </a:prstGeom>
        </p:spPr>
      </p:pic>
      <p:pic>
        <p:nvPicPr>
          <p:cNvPr id="101" name="図 100">
            <a:extLst>
              <a:ext uri="{FF2B5EF4-FFF2-40B4-BE49-F238E27FC236}">
                <a16:creationId xmlns:a16="http://schemas.microsoft.com/office/drawing/2014/main" id="{0FC97672-AE19-43F0-BF18-29131155E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408" y="2563770"/>
            <a:ext cx="1423973" cy="1898631"/>
          </a:xfrm>
          <a:prstGeom prst="rect">
            <a:avLst/>
          </a:prstGeom>
        </p:spPr>
      </p:pic>
      <p:pic>
        <p:nvPicPr>
          <p:cNvPr id="102" name="図 101">
            <a:extLst>
              <a:ext uri="{FF2B5EF4-FFF2-40B4-BE49-F238E27FC236}">
                <a16:creationId xmlns:a16="http://schemas.microsoft.com/office/drawing/2014/main" id="{9C8E281A-1B0B-44D4-B034-B4A3C8C79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05" y="2563770"/>
            <a:ext cx="1423973" cy="1898631"/>
          </a:xfrm>
          <a:prstGeom prst="rect">
            <a:avLst/>
          </a:prstGeom>
        </p:spPr>
      </p:pic>
      <p:pic>
        <p:nvPicPr>
          <p:cNvPr id="110" name="図 109">
            <a:extLst>
              <a:ext uri="{FF2B5EF4-FFF2-40B4-BE49-F238E27FC236}">
                <a16:creationId xmlns:a16="http://schemas.microsoft.com/office/drawing/2014/main" id="{1CDD9EB5-09C5-4BA8-B863-48C0C851F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893" y="892154"/>
            <a:ext cx="965793" cy="1287724"/>
          </a:xfrm>
          <a:prstGeom prst="rect">
            <a:avLst/>
          </a:prstGeom>
        </p:spPr>
      </p:pic>
      <p:pic>
        <p:nvPicPr>
          <p:cNvPr id="116" name="図 115">
            <a:extLst>
              <a:ext uri="{FF2B5EF4-FFF2-40B4-BE49-F238E27FC236}">
                <a16:creationId xmlns:a16="http://schemas.microsoft.com/office/drawing/2014/main" id="{F797D3B7-6CA1-4808-BE3A-79CD7E3996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2" y="812218"/>
            <a:ext cx="965793" cy="1287724"/>
          </a:xfrm>
          <a:prstGeom prst="rect">
            <a:avLst/>
          </a:prstGeom>
        </p:spPr>
      </p:pic>
      <p:grpSp>
        <p:nvGrpSpPr>
          <p:cNvPr id="66" name="グループ化 65">
            <a:extLst>
              <a:ext uri="{FF2B5EF4-FFF2-40B4-BE49-F238E27FC236}">
                <a16:creationId xmlns:a16="http://schemas.microsoft.com/office/drawing/2014/main" id="{400AA500-CC24-48AE-8840-6CCE49F3209A}"/>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9B30FE6E-5F2A-446D-BBD8-D4D87EEADECB}"/>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A3493EF4-9F6A-4D52-98E2-483DA738A54A}"/>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9" name="グループ化 78">
            <a:extLst>
              <a:ext uri="{FF2B5EF4-FFF2-40B4-BE49-F238E27FC236}">
                <a16:creationId xmlns:a16="http://schemas.microsoft.com/office/drawing/2014/main" id="{4EBC88C2-4F2F-4EA3-BEE9-181DABFB4196}"/>
              </a:ext>
            </a:extLst>
          </p:cNvPr>
          <p:cNvGrpSpPr/>
          <p:nvPr/>
        </p:nvGrpSpPr>
        <p:grpSpPr>
          <a:xfrm>
            <a:off x="6398579" y="2008162"/>
            <a:ext cx="392268" cy="183496"/>
            <a:chOff x="6398579" y="2008162"/>
            <a:chExt cx="392268" cy="183496"/>
          </a:xfrm>
        </p:grpSpPr>
        <p:sp>
          <p:nvSpPr>
            <p:cNvPr id="83" name="四角形: 角を丸くする 82">
              <a:extLst>
                <a:ext uri="{FF2B5EF4-FFF2-40B4-BE49-F238E27FC236}">
                  <a16:creationId xmlns:a16="http://schemas.microsoft.com/office/drawing/2014/main" id="{CE5F12DA-81E6-4684-8405-A4C76A75CE99}"/>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4" name="テキスト ボックス 83">
              <a:extLst>
                <a:ext uri="{FF2B5EF4-FFF2-40B4-BE49-F238E27FC236}">
                  <a16:creationId xmlns:a16="http://schemas.microsoft.com/office/drawing/2014/main" id="{AABE2111-BA26-4EEB-A03C-F6DBEFFC0779}"/>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5" name="グループ化 84">
            <a:extLst>
              <a:ext uri="{FF2B5EF4-FFF2-40B4-BE49-F238E27FC236}">
                <a16:creationId xmlns:a16="http://schemas.microsoft.com/office/drawing/2014/main" id="{F6458E98-BAA1-4E7C-85E8-E96A35F0BE77}"/>
              </a:ext>
            </a:extLst>
          </p:cNvPr>
          <p:cNvGrpSpPr/>
          <p:nvPr/>
        </p:nvGrpSpPr>
        <p:grpSpPr>
          <a:xfrm>
            <a:off x="6564443" y="7433712"/>
            <a:ext cx="481732" cy="221920"/>
            <a:chOff x="7898818" y="7419868"/>
            <a:chExt cx="481732" cy="221920"/>
          </a:xfrm>
        </p:grpSpPr>
        <p:sp>
          <p:nvSpPr>
            <p:cNvPr id="87" name="四角形: 角を丸くする 86">
              <a:extLst>
                <a:ext uri="{FF2B5EF4-FFF2-40B4-BE49-F238E27FC236}">
                  <a16:creationId xmlns:a16="http://schemas.microsoft.com/office/drawing/2014/main" id="{84DEAF3B-EE3E-4F1D-B3A2-D0746E3AF4EA}"/>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0" name="テキスト ボックス 89">
              <a:extLst>
                <a:ext uri="{FF2B5EF4-FFF2-40B4-BE49-F238E27FC236}">
                  <a16:creationId xmlns:a16="http://schemas.microsoft.com/office/drawing/2014/main" id="{CEB7D209-2E69-4CD7-A141-2EFADA13CBDD}"/>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94" name="テキスト ボックス 93">
            <a:extLst>
              <a:ext uri="{FF2B5EF4-FFF2-40B4-BE49-F238E27FC236}">
                <a16:creationId xmlns:a16="http://schemas.microsoft.com/office/drawing/2014/main" id="{150A4A3B-2D1B-4CDF-B5EB-9371D072606B}"/>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1" name="グループ化 110">
            <a:extLst>
              <a:ext uri="{FF2B5EF4-FFF2-40B4-BE49-F238E27FC236}">
                <a16:creationId xmlns:a16="http://schemas.microsoft.com/office/drawing/2014/main" id="{54B5B904-8F73-412D-BB5F-517B07D5E4FB}"/>
              </a:ext>
            </a:extLst>
          </p:cNvPr>
          <p:cNvGrpSpPr/>
          <p:nvPr/>
        </p:nvGrpSpPr>
        <p:grpSpPr>
          <a:xfrm>
            <a:off x="776680" y="1984185"/>
            <a:ext cx="724955" cy="190091"/>
            <a:chOff x="776680" y="1984185"/>
            <a:chExt cx="724955" cy="190091"/>
          </a:xfrm>
        </p:grpSpPr>
        <p:sp>
          <p:nvSpPr>
            <p:cNvPr id="114" name="四角形: 角を丸くする 113">
              <a:extLst>
                <a:ext uri="{FF2B5EF4-FFF2-40B4-BE49-F238E27FC236}">
                  <a16:creationId xmlns:a16="http://schemas.microsoft.com/office/drawing/2014/main" id="{6CDCD26B-CD66-4509-9776-DA0CD6031EDE}"/>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CFD23BEB-40D6-4AD8-AF28-9A0316736E83}"/>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0" name="グループ化 119">
            <a:extLst>
              <a:ext uri="{FF2B5EF4-FFF2-40B4-BE49-F238E27FC236}">
                <a16:creationId xmlns:a16="http://schemas.microsoft.com/office/drawing/2014/main" id="{911019A4-204B-4A9B-9FFE-F8B734900D8C}"/>
              </a:ext>
            </a:extLst>
          </p:cNvPr>
          <p:cNvGrpSpPr/>
          <p:nvPr/>
        </p:nvGrpSpPr>
        <p:grpSpPr>
          <a:xfrm>
            <a:off x="886113" y="4111950"/>
            <a:ext cx="469661" cy="351506"/>
            <a:chOff x="860269" y="4063164"/>
            <a:chExt cx="469661" cy="351506"/>
          </a:xfrm>
        </p:grpSpPr>
        <p:sp>
          <p:nvSpPr>
            <p:cNvPr id="121" name="四角形: 角を丸くする 120">
              <a:extLst>
                <a:ext uri="{FF2B5EF4-FFF2-40B4-BE49-F238E27FC236}">
                  <a16:creationId xmlns:a16="http://schemas.microsoft.com/office/drawing/2014/main" id="{9E1DBBAE-D1BE-4CBF-8777-E67F83A326B6}"/>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2" name="テキスト ボックス 121">
              <a:extLst>
                <a:ext uri="{FF2B5EF4-FFF2-40B4-BE49-F238E27FC236}">
                  <a16:creationId xmlns:a16="http://schemas.microsoft.com/office/drawing/2014/main" id="{0649A3D2-D52C-447B-A41F-A8AB894AAD4E}"/>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321C6154-CE0A-42C1-846C-2A13D46758E8}"/>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\2,100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\2,310)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E39C20EF-CB0D-4F5D-ADAB-8BA33D8939DA}"/>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843F026E-66E3-49D6-AB7F-1649DD83BE27}"/>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412BAE54-D890-46B4-8AF3-775480232F03}"/>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4E750888-CB70-45BC-A7A2-FF581B0B2C7B}"/>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\2,100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\2,310)</a:t>
            </a:r>
          </a:p>
        </p:txBody>
      </p:sp>
      <p:sp>
        <p:nvSpPr>
          <p:cNvPr id="129" name="テキスト ボックス 128">
            <a:extLst>
              <a:ext uri="{FF2B5EF4-FFF2-40B4-BE49-F238E27FC236}">
                <a16:creationId xmlns:a16="http://schemas.microsoft.com/office/drawing/2014/main" id="{06288FA8-BA2D-4D03-9D21-8D341DC69B3D}"/>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2,310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TotalTime>
  <Words>408</Words>
  <Application>Microsoft Office PowerPoint</Application>
  <PresentationFormat>ユーザー設定</PresentationFormat>
  <Paragraphs>56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97</cp:revision>
  <cp:lastPrinted>2023-09-14T04:48:00Z</cp:lastPrinted>
  <dcterms:created xsi:type="dcterms:W3CDTF">2021-10-01T15:02:20Z</dcterms:created>
  <dcterms:modified xsi:type="dcterms:W3CDTF">2023-09-22T08:21:17Z</dcterms:modified>
</cp:coreProperties>
</file>