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102" d="100"/>
          <a:sy n="102" d="100"/>
        </p:scale>
        <p:origin x="1176" y="66"/>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2025/12/25</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2025/12/25</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68597" y="697187"/>
            <a:ext cx="2040845" cy="400110"/>
          </a:xfrm>
          <a:prstGeom prst="rect">
            <a:avLst/>
          </a:prstGeom>
          <a:noFill/>
        </p:spPr>
        <p:txBody>
          <a:bodyPr wrap="square" rtlCol="0">
            <a:spAutoFit/>
          </a:bodyPr>
          <a:lstStyle/>
          <a:p>
            <a:r>
              <a:rPr kumimoji="1" lang="ja-JP" altLang="en-US" sz="1000" b="1" dirty="0">
                <a:solidFill>
                  <a:schemeClr val="bg1"/>
                </a:solidFill>
                <a:latin typeface="+mn-ea"/>
              </a:rPr>
              <a:t>ジャン・バルモン </a:t>
            </a:r>
            <a:endParaRPr kumimoji="1" lang="en-US" altLang="ja-JP" sz="1000" b="1" dirty="0">
              <a:solidFill>
                <a:schemeClr val="bg1"/>
              </a:solidFill>
              <a:latin typeface="+mn-ea"/>
            </a:endParaRPr>
          </a:p>
          <a:p>
            <a:r>
              <a:rPr kumimoji="1" lang="ja-JP" altLang="en-US" sz="1000" b="1" dirty="0">
                <a:solidFill>
                  <a:schemeClr val="bg1"/>
                </a:solidFill>
                <a:latin typeface="+mn-ea"/>
              </a:rPr>
              <a:t>カベルネ・ソーヴィニヨン</a:t>
            </a:r>
            <a:endParaRPr kumimoji="1" lang="en-US" altLang="ja-JP" sz="10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27377" y="1359480"/>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ペイ・ドック </a:t>
            </a:r>
            <a:r>
              <a:rPr kumimoji="1" lang="en-US" altLang="ja-JP" sz="800" b="1" dirty="0">
                <a:solidFill>
                  <a:schemeClr val="bg1"/>
                </a:solidFill>
                <a:latin typeface="+mn-ea"/>
              </a:rPr>
              <a:t>IGP</a:t>
            </a:r>
          </a:p>
          <a:p>
            <a:r>
              <a:rPr kumimoji="1" lang="ja-JP" altLang="en-US" sz="800" b="1" dirty="0">
                <a:solidFill>
                  <a:schemeClr val="bg1"/>
                </a:solidFill>
                <a:latin typeface="+mn-ea"/>
              </a:rPr>
              <a:t>生産者：ジャン・バルモン</a:t>
            </a:r>
            <a:endParaRPr kumimoji="1" lang="en-US" altLang="ja-JP" sz="800" b="1" dirty="0">
              <a:solidFill>
                <a:schemeClr val="bg1"/>
              </a:solidFill>
              <a:latin typeface="+mn-ea"/>
            </a:endParaRPr>
          </a:p>
          <a:p>
            <a:r>
              <a:rPr kumimoji="1" lang="ja-JP" altLang="en-US" sz="800" b="1" dirty="0">
                <a:solidFill>
                  <a:schemeClr val="bg1"/>
                </a:solidFill>
                <a:latin typeface="+mn-ea"/>
              </a:rPr>
              <a:t>品種　：カベルネ・ソーヴィニヨン</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96336" y="5575727"/>
            <a:ext cx="4011745" cy="969496"/>
          </a:xfrm>
          <a:prstGeom prst="rect">
            <a:avLst/>
          </a:prstGeom>
          <a:noFill/>
        </p:spPr>
        <p:txBody>
          <a:bodyPr wrap="square" rtlCol="0">
            <a:spAutoFit/>
          </a:bodyPr>
          <a:lstStyle/>
          <a:p>
            <a:r>
              <a:rPr kumimoji="1" lang="ja-JP" altLang="en-US" sz="1100" dirty="0">
                <a:solidFill>
                  <a:schemeClr val="bg1"/>
                </a:solidFill>
                <a:latin typeface="+mn-ea"/>
              </a:rPr>
              <a:t>ブラックベリーや杉の木を思わせる香りが溶け合い、しっかりしたタンニンと酸味・果物味がある複雑かつたくましい重厚な味わいが特徴の重口赤ワインです。焼き肉、牛ステーキなど脂のコッテリとした料理、またはマーボー豆腐など刺激のある料理とも大変よく合いま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995116" y="5271603"/>
            <a:ext cx="4264031" cy="261610"/>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コストパフォーマンスに優れた、当社が誇るベストバイワイン！</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7" y="649217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575399"/>
            <a:ext cx="4011745" cy="938719"/>
          </a:xfrm>
          <a:prstGeom prst="rect">
            <a:avLst/>
          </a:prstGeom>
          <a:noFill/>
        </p:spPr>
        <p:txBody>
          <a:bodyPr wrap="square" rtlCol="0">
            <a:spAutoFit/>
          </a:bodyPr>
          <a:lstStyle/>
          <a:p>
            <a:r>
              <a:rPr kumimoji="1" lang="ja-JP" altLang="en-US" sz="1100" dirty="0">
                <a:solidFill>
                  <a:schemeClr val="bg1"/>
                </a:solidFill>
                <a:latin typeface="+mn-ea"/>
              </a:rPr>
              <a:t>ブラックベリーや杉の木を思わせる香りが溶け合い、しっかりしたタンニンと酸味・果物味がある複雑かつたくましい重厚な味わいが特徴の重口赤ワインです。焼き肉、牛ステーキなど脂のコッテリとした料理、またはマーボー豆腐など刺激のある料理とも大変よく合います。</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9" y="5531061"/>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65781FEC-268F-47BB-8A83-D7458B77EBBC}"/>
              </a:ext>
            </a:extLst>
          </p:cNvPr>
          <p:cNvSpPr txBox="1"/>
          <p:nvPr/>
        </p:nvSpPr>
        <p:spPr>
          <a:xfrm>
            <a:off x="6407636" y="6516612"/>
            <a:ext cx="329595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ペイ・ドック </a:t>
            </a:r>
            <a:r>
              <a:rPr kumimoji="1" lang="en-US" altLang="ja-JP" sz="1100" b="1" dirty="0">
                <a:solidFill>
                  <a:schemeClr val="bg1"/>
                </a:solidFill>
                <a:latin typeface="+mn-ea"/>
              </a:rPr>
              <a:t>IGP</a:t>
            </a:r>
          </a:p>
          <a:p>
            <a:r>
              <a:rPr kumimoji="1" lang="ja-JP" altLang="en-US" sz="1100" b="1" dirty="0">
                <a:solidFill>
                  <a:schemeClr val="bg1"/>
                </a:solidFill>
                <a:latin typeface="+mn-ea"/>
              </a:rPr>
              <a:t>生産者　：ジャン・バルモン</a:t>
            </a:r>
            <a:endParaRPr kumimoji="1" lang="en-US" altLang="ja-JP" sz="1100" b="1" dirty="0">
              <a:solidFill>
                <a:schemeClr val="bg1"/>
              </a:solidFill>
              <a:latin typeface="+mn-ea"/>
            </a:endParaRPr>
          </a:p>
          <a:p>
            <a:r>
              <a:rPr kumimoji="1" lang="ja-JP" altLang="en-US" sz="1100" b="1" dirty="0">
                <a:solidFill>
                  <a:schemeClr val="bg1"/>
                </a:solidFill>
                <a:latin typeface="+mn-ea"/>
              </a:rPr>
              <a:t>品種　　：カベルネ・ソーヴィニヨン </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：赤・辛口・フルボディ</a:t>
            </a:r>
          </a:p>
        </p:txBody>
      </p: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81456" y="648504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ペイ・ドック </a:t>
            </a:r>
            <a:r>
              <a:rPr kumimoji="1" lang="en-US" altLang="ja-JP" sz="1000" b="1" dirty="0">
                <a:solidFill>
                  <a:schemeClr val="bg1"/>
                </a:solidFill>
                <a:latin typeface="+mn-ea"/>
              </a:rPr>
              <a:t>IGP</a:t>
            </a:r>
          </a:p>
          <a:p>
            <a:r>
              <a:rPr kumimoji="1" lang="ja-JP" altLang="en-US" sz="1000" b="1" dirty="0">
                <a:solidFill>
                  <a:schemeClr val="bg1"/>
                </a:solidFill>
                <a:latin typeface="+mn-ea"/>
              </a:rPr>
              <a:t>生産者　：ジャン・バルモン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品種　　：カベルネ・ソーヴィニヨン </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：赤・辛口・フルボディ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45D62681-F825-4613-AE24-58D6DE309C4C}"/>
              </a:ext>
            </a:extLst>
          </p:cNvPr>
          <p:cNvSpPr txBox="1"/>
          <p:nvPr/>
        </p:nvSpPr>
        <p:spPr>
          <a:xfrm>
            <a:off x="5982665" y="1390909"/>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ペイ・ドック </a:t>
            </a:r>
            <a:r>
              <a:rPr kumimoji="1" lang="en-US" altLang="ja-JP" sz="800" b="1" dirty="0">
                <a:solidFill>
                  <a:schemeClr val="bg1"/>
                </a:solidFill>
                <a:latin typeface="+mn-ea"/>
              </a:rPr>
              <a:t>IGP</a:t>
            </a:r>
          </a:p>
          <a:p>
            <a:r>
              <a:rPr kumimoji="1" lang="ja-JP" altLang="en-US" sz="800" b="1" dirty="0">
                <a:solidFill>
                  <a:schemeClr val="bg1"/>
                </a:solidFill>
                <a:latin typeface="+mn-ea"/>
              </a:rPr>
              <a:t>生産者：ジャン・バルモン</a:t>
            </a:r>
            <a:endParaRPr kumimoji="1" lang="en-US" altLang="ja-JP" sz="800" b="1" dirty="0">
              <a:solidFill>
                <a:schemeClr val="bg1"/>
              </a:solidFill>
              <a:latin typeface="+mn-ea"/>
            </a:endParaRPr>
          </a:p>
          <a:p>
            <a:r>
              <a:rPr kumimoji="1" lang="ja-JP" altLang="en-US" sz="800" b="1" dirty="0">
                <a:solidFill>
                  <a:schemeClr val="bg1"/>
                </a:solidFill>
                <a:latin typeface="+mn-ea"/>
              </a:rPr>
              <a:t>品種　：カベルネ・ソーヴィニヨン </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sp>
        <p:nvSpPr>
          <p:cNvPr id="91" name="テキスト ボックス 90">
            <a:extLst>
              <a:ext uri="{FF2B5EF4-FFF2-40B4-BE49-F238E27FC236}">
                <a16:creationId xmlns:a16="http://schemas.microsoft.com/office/drawing/2014/main" id="{053DE38B-9090-44E9-B335-9C8270383A7C}"/>
              </a:ext>
            </a:extLst>
          </p:cNvPr>
          <p:cNvSpPr txBox="1"/>
          <p:nvPr/>
        </p:nvSpPr>
        <p:spPr>
          <a:xfrm>
            <a:off x="6220165" y="3422294"/>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ペイ・ドック </a:t>
            </a:r>
            <a:r>
              <a:rPr kumimoji="1" lang="en-US" altLang="ja-JP" sz="1000" b="1" dirty="0">
                <a:solidFill>
                  <a:schemeClr val="bg1"/>
                </a:solidFill>
                <a:latin typeface="+mn-ea"/>
              </a:rPr>
              <a:t>IGP</a:t>
            </a:r>
          </a:p>
          <a:p>
            <a:r>
              <a:rPr kumimoji="1" lang="ja-JP" altLang="en-US" sz="1000" b="1" dirty="0">
                <a:solidFill>
                  <a:schemeClr val="bg1"/>
                </a:solidFill>
                <a:latin typeface="+mn-ea"/>
              </a:rPr>
              <a:t>生産者　：ジャン・バルモン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品種　　：カベルネ・ソーヴィニヨン </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：赤・辛口・フルボディ</a:t>
            </a:r>
          </a:p>
        </p:txBody>
      </p:sp>
      <p:sp>
        <p:nvSpPr>
          <p:cNvPr id="103" name="テキスト ボックス 102">
            <a:extLst>
              <a:ext uri="{FF2B5EF4-FFF2-40B4-BE49-F238E27FC236}">
                <a16:creationId xmlns:a16="http://schemas.microsoft.com/office/drawing/2014/main" id="{A6C5522E-2671-4E95-96CD-E1C776D2389A}"/>
              </a:ext>
            </a:extLst>
          </p:cNvPr>
          <p:cNvSpPr txBox="1"/>
          <p:nvPr/>
        </p:nvSpPr>
        <p:spPr>
          <a:xfrm>
            <a:off x="1072087" y="6487484"/>
            <a:ext cx="307573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ペイ・ドック </a:t>
            </a:r>
            <a:r>
              <a:rPr kumimoji="1" lang="en-US" altLang="ja-JP" sz="1100" b="1" dirty="0">
                <a:solidFill>
                  <a:schemeClr val="bg1"/>
                </a:solidFill>
                <a:latin typeface="+mn-ea"/>
              </a:rPr>
              <a:t>IGP</a:t>
            </a:r>
          </a:p>
          <a:p>
            <a:r>
              <a:rPr kumimoji="1" lang="ja-JP" altLang="en-US" sz="1100" b="1" dirty="0">
                <a:solidFill>
                  <a:schemeClr val="bg1"/>
                </a:solidFill>
                <a:latin typeface="+mn-ea"/>
              </a:rPr>
              <a:t>生産者　：ジャン・バルモン</a:t>
            </a:r>
            <a:endParaRPr kumimoji="1" lang="en-US" altLang="ja-JP" sz="1100" b="1" dirty="0">
              <a:solidFill>
                <a:schemeClr val="bg1"/>
              </a:solidFill>
              <a:latin typeface="+mn-ea"/>
            </a:endParaRPr>
          </a:p>
          <a:p>
            <a:r>
              <a:rPr kumimoji="1" lang="ja-JP" altLang="en-US" sz="1100" b="1" dirty="0">
                <a:solidFill>
                  <a:schemeClr val="bg1"/>
                </a:solidFill>
                <a:latin typeface="+mn-ea"/>
              </a:rPr>
              <a:t>品種　　：カベルネ・ソーヴィニヨン </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：赤・辛口・フルボディ</a:t>
            </a:r>
          </a:p>
        </p:txBody>
      </p:sp>
      <p:sp>
        <p:nvSpPr>
          <p:cNvPr id="115" name="テキスト ボックス 114">
            <a:extLst>
              <a:ext uri="{FF2B5EF4-FFF2-40B4-BE49-F238E27FC236}">
                <a16:creationId xmlns:a16="http://schemas.microsoft.com/office/drawing/2014/main" id="{0A9D28C4-C2DF-4C66-ADD3-5BAC370E3B76}"/>
              </a:ext>
            </a:extLst>
          </p:cNvPr>
          <p:cNvSpPr txBox="1"/>
          <p:nvPr/>
        </p:nvSpPr>
        <p:spPr>
          <a:xfrm>
            <a:off x="899924" y="4898770"/>
            <a:ext cx="4381879" cy="338554"/>
          </a:xfrm>
          <a:prstGeom prst="rect">
            <a:avLst/>
          </a:prstGeom>
          <a:noFill/>
        </p:spPr>
        <p:txBody>
          <a:bodyPr wrap="square" rtlCol="0">
            <a:spAutoFit/>
          </a:bodyPr>
          <a:lstStyle/>
          <a:p>
            <a:r>
              <a:rPr kumimoji="1" lang="ja-JP" altLang="en-US" sz="1600" b="1" dirty="0">
                <a:solidFill>
                  <a:schemeClr val="bg1"/>
                </a:solidFill>
                <a:latin typeface="+mn-ea"/>
              </a:rPr>
              <a:t>ジャン・バルモン カベルネ・ソーヴィニヨン</a:t>
            </a:r>
          </a:p>
        </p:txBody>
      </p:sp>
      <p:sp>
        <p:nvSpPr>
          <p:cNvPr id="118" name="テキスト ボックス 117">
            <a:extLst>
              <a:ext uri="{FF2B5EF4-FFF2-40B4-BE49-F238E27FC236}">
                <a16:creationId xmlns:a16="http://schemas.microsoft.com/office/drawing/2014/main" id="{D583943E-4062-48AA-90CC-7168A48130D4}"/>
              </a:ext>
            </a:extLst>
          </p:cNvPr>
          <p:cNvSpPr txBox="1"/>
          <p:nvPr/>
        </p:nvSpPr>
        <p:spPr>
          <a:xfrm>
            <a:off x="640823" y="1003386"/>
            <a:ext cx="2360828" cy="353943"/>
          </a:xfrm>
          <a:prstGeom prst="rect">
            <a:avLst/>
          </a:prstGeom>
          <a:noFill/>
        </p:spPr>
        <p:txBody>
          <a:bodyPr wrap="square" rtlCol="0">
            <a:spAutoFit/>
          </a:bodyPr>
          <a:lstStyle/>
          <a:p>
            <a:r>
              <a:rPr kumimoji="1" lang="ja-JP" altLang="en-US" sz="850" b="1" dirty="0">
                <a:solidFill>
                  <a:schemeClr val="bg1"/>
                </a:solidFill>
                <a:latin typeface="+mn-ea"/>
              </a:rPr>
              <a:t>コストパフォーマンスに優れた、</a:t>
            </a:r>
            <a:endParaRPr kumimoji="1" lang="en-US" altLang="ja-JP" sz="850" b="1" dirty="0">
              <a:solidFill>
                <a:schemeClr val="bg1"/>
              </a:solidFill>
              <a:latin typeface="+mn-ea"/>
            </a:endParaRPr>
          </a:p>
          <a:p>
            <a:r>
              <a:rPr kumimoji="1" lang="ja-JP" altLang="en-US" sz="850" b="1" dirty="0">
                <a:solidFill>
                  <a:schemeClr val="bg1"/>
                </a:solidFill>
                <a:latin typeface="+mn-ea"/>
              </a:rPr>
              <a:t>当社が誇るベストバイワイン！</a:t>
            </a:r>
          </a:p>
        </p:txBody>
      </p:sp>
      <p:sp>
        <p:nvSpPr>
          <p:cNvPr id="89" name="テキスト ボックス 88">
            <a:extLst>
              <a:ext uri="{FF2B5EF4-FFF2-40B4-BE49-F238E27FC236}">
                <a16:creationId xmlns:a16="http://schemas.microsoft.com/office/drawing/2014/main" id="{84D3BA62-60FC-4585-AABF-586BA01E8392}"/>
              </a:ext>
            </a:extLst>
          </p:cNvPr>
          <p:cNvSpPr txBox="1"/>
          <p:nvPr/>
        </p:nvSpPr>
        <p:spPr>
          <a:xfrm>
            <a:off x="6037093" y="1037752"/>
            <a:ext cx="2360828" cy="353943"/>
          </a:xfrm>
          <a:prstGeom prst="rect">
            <a:avLst/>
          </a:prstGeom>
          <a:noFill/>
        </p:spPr>
        <p:txBody>
          <a:bodyPr wrap="square" rtlCol="0">
            <a:spAutoFit/>
          </a:bodyPr>
          <a:lstStyle/>
          <a:p>
            <a:r>
              <a:rPr kumimoji="1" lang="ja-JP" altLang="en-US" sz="850" b="1" dirty="0">
                <a:solidFill>
                  <a:schemeClr val="bg1"/>
                </a:solidFill>
                <a:latin typeface="+mn-ea"/>
              </a:rPr>
              <a:t>コストパフォーマンスに優れた、</a:t>
            </a:r>
            <a:endParaRPr kumimoji="1" lang="en-US" altLang="ja-JP" sz="850" b="1" dirty="0">
              <a:solidFill>
                <a:schemeClr val="bg1"/>
              </a:solidFill>
              <a:latin typeface="+mn-ea"/>
            </a:endParaRPr>
          </a:p>
          <a:p>
            <a:r>
              <a:rPr kumimoji="1" lang="ja-JP" altLang="en-US" sz="850" b="1" dirty="0">
                <a:solidFill>
                  <a:schemeClr val="bg1"/>
                </a:solidFill>
                <a:latin typeface="+mn-ea"/>
              </a:rPr>
              <a:t>当社が誇るベストバイワイン！</a:t>
            </a:r>
          </a:p>
        </p:txBody>
      </p:sp>
      <p:sp>
        <p:nvSpPr>
          <p:cNvPr id="112" name="テキスト ボックス 111">
            <a:extLst>
              <a:ext uri="{FF2B5EF4-FFF2-40B4-BE49-F238E27FC236}">
                <a16:creationId xmlns:a16="http://schemas.microsoft.com/office/drawing/2014/main" id="{8D16C889-DBE9-4D84-970B-BD6846F28920}"/>
              </a:ext>
            </a:extLst>
          </p:cNvPr>
          <p:cNvSpPr txBox="1"/>
          <p:nvPr/>
        </p:nvSpPr>
        <p:spPr>
          <a:xfrm>
            <a:off x="6231836" y="2935916"/>
            <a:ext cx="2360828" cy="430887"/>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a:t>
            </a:r>
            <a:endParaRPr kumimoji="1" lang="en-US" altLang="ja-JP" sz="1100" b="1" dirty="0">
              <a:solidFill>
                <a:schemeClr val="bg1"/>
              </a:solidFill>
              <a:latin typeface="+mn-ea"/>
            </a:endParaRPr>
          </a:p>
          <a:p>
            <a:r>
              <a:rPr kumimoji="1" lang="ja-JP" altLang="en-US" sz="1100" b="1" dirty="0">
                <a:solidFill>
                  <a:schemeClr val="bg1"/>
                </a:solidFill>
                <a:latin typeface="+mn-ea"/>
              </a:rPr>
              <a:t>当社が誇るベストバイワイン！</a:t>
            </a:r>
          </a:p>
        </p:txBody>
      </p:sp>
      <p:sp>
        <p:nvSpPr>
          <p:cNvPr id="113" name="テキスト ボックス 112">
            <a:extLst>
              <a:ext uri="{FF2B5EF4-FFF2-40B4-BE49-F238E27FC236}">
                <a16:creationId xmlns:a16="http://schemas.microsoft.com/office/drawing/2014/main" id="{E0DB4E55-D9DD-41BC-90A2-B739E41E0110}"/>
              </a:ext>
            </a:extLst>
          </p:cNvPr>
          <p:cNvSpPr txBox="1"/>
          <p:nvPr/>
        </p:nvSpPr>
        <p:spPr>
          <a:xfrm>
            <a:off x="898296" y="2921792"/>
            <a:ext cx="2360828" cy="430887"/>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a:t>
            </a:r>
            <a:endParaRPr kumimoji="1" lang="en-US" altLang="ja-JP" sz="1100" b="1" dirty="0">
              <a:solidFill>
                <a:schemeClr val="bg1"/>
              </a:solidFill>
              <a:latin typeface="+mn-ea"/>
            </a:endParaRPr>
          </a:p>
          <a:p>
            <a:r>
              <a:rPr kumimoji="1" lang="ja-JP" altLang="en-US" sz="1100" b="1" dirty="0">
                <a:solidFill>
                  <a:schemeClr val="bg1"/>
                </a:solidFill>
                <a:latin typeface="+mn-ea"/>
              </a:rPr>
              <a:t>当社が誇るベストバイワイン！</a:t>
            </a:r>
          </a:p>
        </p:txBody>
      </p:sp>
      <p:sp>
        <p:nvSpPr>
          <p:cNvPr id="125" name="テキスト ボックス 124">
            <a:extLst>
              <a:ext uri="{FF2B5EF4-FFF2-40B4-BE49-F238E27FC236}">
                <a16:creationId xmlns:a16="http://schemas.microsoft.com/office/drawing/2014/main" id="{783C0A34-B19C-4783-9761-BD7924966801}"/>
              </a:ext>
            </a:extLst>
          </p:cNvPr>
          <p:cNvSpPr txBox="1"/>
          <p:nvPr/>
        </p:nvSpPr>
        <p:spPr>
          <a:xfrm>
            <a:off x="6355312" y="5228779"/>
            <a:ext cx="4264031" cy="261610"/>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コストパフォーマンスに優れた、当社が誇るベストバイワイン！</a:t>
            </a:r>
          </a:p>
        </p:txBody>
      </p:sp>
      <p:sp>
        <p:nvSpPr>
          <p:cNvPr id="114" name="テキスト ボックス 113">
            <a:extLst>
              <a:ext uri="{FF2B5EF4-FFF2-40B4-BE49-F238E27FC236}">
                <a16:creationId xmlns:a16="http://schemas.microsoft.com/office/drawing/2014/main" id="{E3146AB8-3DA2-4BCD-A376-5205B4EEB4B1}"/>
              </a:ext>
            </a:extLst>
          </p:cNvPr>
          <p:cNvSpPr txBox="1"/>
          <p:nvPr/>
        </p:nvSpPr>
        <p:spPr>
          <a:xfrm>
            <a:off x="6026244" y="732473"/>
            <a:ext cx="2040845" cy="400110"/>
          </a:xfrm>
          <a:prstGeom prst="rect">
            <a:avLst/>
          </a:prstGeom>
          <a:noFill/>
        </p:spPr>
        <p:txBody>
          <a:bodyPr wrap="square" rtlCol="0">
            <a:spAutoFit/>
          </a:bodyPr>
          <a:lstStyle/>
          <a:p>
            <a:r>
              <a:rPr kumimoji="1" lang="ja-JP" altLang="en-US" sz="1000" b="1" dirty="0">
                <a:solidFill>
                  <a:schemeClr val="bg1"/>
                </a:solidFill>
                <a:latin typeface="+mn-ea"/>
              </a:rPr>
              <a:t>ジャン・バルモン </a:t>
            </a:r>
            <a:endParaRPr kumimoji="1" lang="en-US" altLang="ja-JP" sz="1000" b="1" dirty="0">
              <a:solidFill>
                <a:schemeClr val="bg1"/>
              </a:solidFill>
              <a:latin typeface="+mn-ea"/>
            </a:endParaRPr>
          </a:p>
          <a:p>
            <a:r>
              <a:rPr kumimoji="1" lang="ja-JP" altLang="en-US" sz="1000" b="1" dirty="0">
                <a:solidFill>
                  <a:schemeClr val="bg1"/>
                </a:solidFill>
                <a:latin typeface="+mn-ea"/>
              </a:rPr>
              <a:t>カベルネ・ソーヴィニヨン</a:t>
            </a:r>
            <a:endParaRPr kumimoji="1" lang="en-US" altLang="ja-JP" sz="1000" b="1" dirty="0">
              <a:solidFill>
                <a:schemeClr val="bg1"/>
              </a:solidFill>
              <a:latin typeface="+mn-ea"/>
            </a:endParaRPr>
          </a:p>
        </p:txBody>
      </p:sp>
      <p:sp>
        <p:nvSpPr>
          <p:cNvPr id="120" name="テキスト ボックス 119">
            <a:extLst>
              <a:ext uri="{FF2B5EF4-FFF2-40B4-BE49-F238E27FC236}">
                <a16:creationId xmlns:a16="http://schemas.microsoft.com/office/drawing/2014/main" id="{AC94C0F1-1E5D-4E4B-803C-407CFC3E0B0B}"/>
              </a:ext>
            </a:extLst>
          </p:cNvPr>
          <p:cNvSpPr txBox="1"/>
          <p:nvPr/>
        </p:nvSpPr>
        <p:spPr>
          <a:xfrm>
            <a:off x="875743" y="2452222"/>
            <a:ext cx="2422997" cy="523220"/>
          </a:xfrm>
          <a:prstGeom prst="rect">
            <a:avLst/>
          </a:prstGeom>
          <a:noFill/>
        </p:spPr>
        <p:txBody>
          <a:bodyPr wrap="square" rtlCol="0">
            <a:spAutoFit/>
          </a:bodyPr>
          <a:lstStyle/>
          <a:p>
            <a:r>
              <a:rPr kumimoji="1" lang="ja-JP" altLang="en-US" sz="1400" b="1" dirty="0">
                <a:solidFill>
                  <a:schemeClr val="bg1"/>
                </a:solidFill>
                <a:latin typeface="+mn-ea"/>
              </a:rPr>
              <a:t>ジャン・バルモン </a:t>
            </a:r>
            <a:endParaRPr kumimoji="1" lang="en-US" altLang="ja-JP" sz="1400" b="1" dirty="0">
              <a:solidFill>
                <a:schemeClr val="bg1"/>
              </a:solidFill>
              <a:latin typeface="+mn-ea"/>
            </a:endParaRPr>
          </a:p>
          <a:p>
            <a:r>
              <a:rPr kumimoji="1" lang="ja-JP" altLang="en-US" sz="1400" b="1" dirty="0">
                <a:solidFill>
                  <a:schemeClr val="bg1"/>
                </a:solidFill>
                <a:latin typeface="+mn-ea"/>
              </a:rPr>
              <a:t>カベルネ・ソーヴィニヨン</a:t>
            </a:r>
            <a:endParaRPr kumimoji="1" lang="en-US" altLang="ja-JP" sz="1400" b="1" dirty="0">
              <a:solidFill>
                <a:schemeClr val="bg1"/>
              </a:solidFill>
              <a:latin typeface="+mn-ea"/>
            </a:endParaRPr>
          </a:p>
        </p:txBody>
      </p:sp>
      <p:sp>
        <p:nvSpPr>
          <p:cNvPr id="121" name="テキスト ボックス 120">
            <a:extLst>
              <a:ext uri="{FF2B5EF4-FFF2-40B4-BE49-F238E27FC236}">
                <a16:creationId xmlns:a16="http://schemas.microsoft.com/office/drawing/2014/main" id="{299B3C09-EADD-4D05-96F7-FA116FBD4CA7}"/>
              </a:ext>
            </a:extLst>
          </p:cNvPr>
          <p:cNvSpPr txBox="1"/>
          <p:nvPr/>
        </p:nvSpPr>
        <p:spPr>
          <a:xfrm>
            <a:off x="6200751" y="2474037"/>
            <a:ext cx="2422997" cy="523220"/>
          </a:xfrm>
          <a:prstGeom prst="rect">
            <a:avLst/>
          </a:prstGeom>
          <a:noFill/>
        </p:spPr>
        <p:txBody>
          <a:bodyPr wrap="square" rtlCol="0">
            <a:spAutoFit/>
          </a:bodyPr>
          <a:lstStyle/>
          <a:p>
            <a:r>
              <a:rPr kumimoji="1" lang="ja-JP" altLang="en-US" sz="1400" b="1" dirty="0">
                <a:solidFill>
                  <a:schemeClr val="bg1"/>
                </a:solidFill>
                <a:latin typeface="+mn-ea"/>
              </a:rPr>
              <a:t>ジャン・バルモン </a:t>
            </a:r>
            <a:endParaRPr kumimoji="1" lang="en-US" altLang="ja-JP" sz="1400" b="1" dirty="0">
              <a:solidFill>
                <a:schemeClr val="bg1"/>
              </a:solidFill>
              <a:latin typeface="+mn-ea"/>
            </a:endParaRPr>
          </a:p>
          <a:p>
            <a:r>
              <a:rPr kumimoji="1" lang="ja-JP" altLang="en-US" sz="1400" b="1" dirty="0">
                <a:solidFill>
                  <a:schemeClr val="bg1"/>
                </a:solidFill>
                <a:latin typeface="+mn-ea"/>
              </a:rPr>
              <a:t>カベルネ・ソーヴィニヨン</a:t>
            </a:r>
            <a:endParaRPr kumimoji="1" lang="en-US" altLang="ja-JP" sz="1400" b="1" dirty="0">
              <a:solidFill>
                <a:schemeClr val="bg1"/>
              </a:solidFill>
              <a:latin typeface="+mn-ea"/>
            </a:endParaRPr>
          </a:p>
        </p:txBody>
      </p:sp>
      <p:sp>
        <p:nvSpPr>
          <p:cNvPr id="122" name="テキスト ボックス 121">
            <a:extLst>
              <a:ext uri="{FF2B5EF4-FFF2-40B4-BE49-F238E27FC236}">
                <a16:creationId xmlns:a16="http://schemas.microsoft.com/office/drawing/2014/main" id="{9827DCB4-34B9-4693-AED0-00FF210A477A}"/>
              </a:ext>
            </a:extLst>
          </p:cNvPr>
          <p:cNvSpPr txBox="1"/>
          <p:nvPr/>
        </p:nvSpPr>
        <p:spPr>
          <a:xfrm>
            <a:off x="6230995" y="4836677"/>
            <a:ext cx="4381879" cy="338554"/>
          </a:xfrm>
          <a:prstGeom prst="rect">
            <a:avLst/>
          </a:prstGeom>
          <a:noFill/>
        </p:spPr>
        <p:txBody>
          <a:bodyPr wrap="square" rtlCol="0">
            <a:spAutoFit/>
          </a:bodyPr>
          <a:lstStyle/>
          <a:p>
            <a:r>
              <a:rPr kumimoji="1" lang="ja-JP" altLang="en-US" sz="1600" b="1" dirty="0">
                <a:solidFill>
                  <a:schemeClr val="bg1"/>
                </a:solidFill>
                <a:latin typeface="+mn-ea"/>
              </a:rPr>
              <a:t>ジャン・バルモン カベルネ・ソーヴィニヨン</a:t>
            </a:r>
          </a:p>
        </p:txBody>
      </p:sp>
      <p:grpSp>
        <p:nvGrpSpPr>
          <p:cNvPr id="66" name="グループ化 65">
            <a:extLst>
              <a:ext uri="{FF2B5EF4-FFF2-40B4-BE49-F238E27FC236}">
                <a16:creationId xmlns:a16="http://schemas.microsoft.com/office/drawing/2014/main" id="{F18315A2-E398-4E1C-B7F6-F0CFB442A0D9}"/>
              </a:ext>
            </a:extLst>
          </p:cNvPr>
          <p:cNvGrpSpPr/>
          <p:nvPr/>
        </p:nvGrpSpPr>
        <p:grpSpPr>
          <a:xfrm>
            <a:off x="6407636" y="4240154"/>
            <a:ext cx="481732" cy="221920"/>
            <a:chOff x="6752865" y="4253770"/>
            <a:chExt cx="481732" cy="221920"/>
          </a:xfrm>
        </p:grpSpPr>
        <p:sp>
          <p:nvSpPr>
            <p:cNvPr id="67" name="四角形: 角を丸くする 66">
              <a:extLst>
                <a:ext uri="{FF2B5EF4-FFF2-40B4-BE49-F238E27FC236}">
                  <a16:creationId xmlns:a16="http://schemas.microsoft.com/office/drawing/2014/main" id="{555F01F8-50C9-487A-B1C4-B5A5C03944A7}"/>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68" name="テキスト ボックス 67">
              <a:extLst>
                <a:ext uri="{FF2B5EF4-FFF2-40B4-BE49-F238E27FC236}">
                  <a16:creationId xmlns:a16="http://schemas.microsoft.com/office/drawing/2014/main" id="{8FD738D0-1B6E-4B7F-B230-7AFA0BE647D1}"/>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70" name="グループ化 69">
            <a:extLst>
              <a:ext uri="{FF2B5EF4-FFF2-40B4-BE49-F238E27FC236}">
                <a16:creationId xmlns:a16="http://schemas.microsoft.com/office/drawing/2014/main" id="{C1EC27B0-8361-4A94-B04A-8EF668A921DD}"/>
              </a:ext>
            </a:extLst>
          </p:cNvPr>
          <p:cNvGrpSpPr/>
          <p:nvPr/>
        </p:nvGrpSpPr>
        <p:grpSpPr>
          <a:xfrm>
            <a:off x="6398579" y="2008162"/>
            <a:ext cx="392268" cy="183496"/>
            <a:chOff x="6398579" y="2008162"/>
            <a:chExt cx="392268" cy="183496"/>
          </a:xfrm>
        </p:grpSpPr>
        <p:sp>
          <p:nvSpPr>
            <p:cNvPr id="87" name="四角形: 角を丸くする 86">
              <a:extLst>
                <a:ext uri="{FF2B5EF4-FFF2-40B4-BE49-F238E27FC236}">
                  <a16:creationId xmlns:a16="http://schemas.microsoft.com/office/drawing/2014/main" id="{5116FF35-F44B-49F1-B156-D9233E8BA57B}"/>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8" name="テキスト ボックス 87">
              <a:extLst>
                <a:ext uri="{FF2B5EF4-FFF2-40B4-BE49-F238E27FC236}">
                  <a16:creationId xmlns:a16="http://schemas.microsoft.com/office/drawing/2014/main" id="{135093E4-065E-4315-84F5-F86E532D1745}"/>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90" name="グループ化 89">
            <a:extLst>
              <a:ext uri="{FF2B5EF4-FFF2-40B4-BE49-F238E27FC236}">
                <a16:creationId xmlns:a16="http://schemas.microsoft.com/office/drawing/2014/main" id="{8E0EC967-103A-49E8-B8FF-7770787E8FA3}"/>
              </a:ext>
            </a:extLst>
          </p:cNvPr>
          <p:cNvGrpSpPr/>
          <p:nvPr/>
        </p:nvGrpSpPr>
        <p:grpSpPr>
          <a:xfrm>
            <a:off x="6564443" y="7433712"/>
            <a:ext cx="481732" cy="221920"/>
            <a:chOff x="7898818" y="7419868"/>
            <a:chExt cx="481732" cy="221920"/>
          </a:xfrm>
        </p:grpSpPr>
        <p:sp>
          <p:nvSpPr>
            <p:cNvPr id="94" name="四角形: 角を丸くする 93">
              <a:extLst>
                <a:ext uri="{FF2B5EF4-FFF2-40B4-BE49-F238E27FC236}">
                  <a16:creationId xmlns:a16="http://schemas.microsoft.com/office/drawing/2014/main" id="{919B946F-A00C-40B8-9345-8DCE0E5FBD87}"/>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6" name="テキスト ボックス 95">
              <a:extLst>
                <a:ext uri="{FF2B5EF4-FFF2-40B4-BE49-F238E27FC236}">
                  <a16:creationId xmlns:a16="http://schemas.microsoft.com/office/drawing/2014/main" id="{0F75E78E-C37B-4A0E-81D8-41C70DEB8888}"/>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01" name="テキスト ボックス 100">
            <a:extLst>
              <a:ext uri="{FF2B5EF4-FFF2-40B4-BE49-F238E27FC236}">
                <a16:creationId xmlns:a16="http://schemas.microsoft.com/office/drawing/2014/main" id="{444D382C-3857-426C-9E94-92EB3F6C3244}"/>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02" name="グループ化 101">
            <a:extLst>
              <a:ext uri="{FF2B5EF4-FFF2-40B4-BE49-F238E27FC236}">
                <a16:creationId xmlns:a16="http://schemas.microsoft.com/office/drawing/2014/main" id="{2D662251-0668-4F4C-8171-CA3C936A09B6}"/>
              </a:ext>
            </a:extLst>
          </p:cNvPr>
          <p:cNvGrpSpPr/>
          <p:nvPr/>
        </p:nvGrpSpPr>
        <p:grpSpPr>
          <a:xfrm>
            <a:off x="776680" y="1984185"/>
            <a:ext cx="724955" cy="190091"/>
            <a:chOff x="776680" y="1984185"/>
            <a:chExt cx="724955" cy="190091"/>
          </a:xfrm>
        </p:grpSpPr>
        <p:sp>
          <p:nvSpPr>
            <p:cNvPr id="110" name="四角形: 角を丸くする 109">
              <a:extLst>
                <a:ext uri="{FF2B5EF4-FFF2-40B4-BE49-F238E27FC236}">
                  <a16:creationId xmlns:a16="http://schemas.microsoft.com/office/drawing/2014/main" id="{F138D0F3-706F-4AE5-B8E6-9B7C1908EC6B}"/>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1" name="テキスト ボックス 110">
              <a:extLst>
                <a:ext uri="{FF2B5EF4-FFF2-40B4-BE49-F238E27FC236}">
                  <a16:creationId xmlns:a16="http://schemas.microsoft.com/office/drawing/2014/main" id="{B065A79F-0032-4117-B5E0-A66FABD4DAD1}"/>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6" name="グループ化 115">
            <a:extLst>
              <a:ext uri="{FF2B5EF4-FFF2-40B4-BE49-F238E27FC236}">
                <a16:creationId xmlns:a16="http://schemas.microsoft.com/office/drawing/2014/main" id="{B2C53D51-9B91-45A8-9489-FBE1C6D2FACB}"/>
              </a:ext>
            </a:extLst>
          </p:cNvPr>
          <p:cNvGrpSpPr/>
          <p:nvPr/>
        </p:nvGrpSpPr>
        <p:grpSpPr>
          <a:xfrm>
            <a:off x="886113" y="4111950"/>
            <a:ext cx="469661" cy="351506"/>
            <a:chOff x="860269" y="4063164"/>
            <a:chExt cx="469661" cy="351506"/>
          </a:xfrm>
        </p:grpSpPr>
        <p:sp>
          <p:nvSpPr>
            <p:cNvPr id="117" name="四角形: 角を丸くする 116">
              <a:extLst>
                <a:ext uri="{FF2B5EF4-FFF2-40B4-BE49-F238E27FC236}">
                  <a16:creationId xmlns:a16="http://schemas.microsoft.com/office/drawing/2014/main" id="{6F1F2435-1BC3-4067-A0D7-64464BB2C003}"/>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9" name="テキスト ボックス 118">
              <a:extLst>
                <a:ext uri="{FF2B5EF4-FFF2-40B4-BE49-F238E27FC236}">
                  <a16:creationId xmlns:a16="http://schemas.microsoft.com/office/drawing/2014/main" id="{35DB86FA-E2D5-444F-AAE4-E0B74391931D}"/>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3" name="テキスト ボックス 122">
            <a:extLst>
              <a:ext uri="{FF2B5EF4-FFF2-40B4-BE49-F238E27FC236}">
                <a16:creationId xmlns:a16="http://schemas.microsoft.com/office/drawing/2014/main" id="{EDA3517B-79AB-4F10-A249-F323BB1C2A1A}"/>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\2,100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\2,310)</a:t>
            </a:r>
            <a:endParaRPr kumimoji="1" lang="ja-JP" altLang="en-US" sz="1900" b="1" dirty="0">
              <a:solidFill>
                <a:schemeClr val="bg1"/>
              </a:solidFill>
              <a:latin typeface="+mn-ea"/>
            </a:endParaRPr>
          </a:p>
        </p:txBody>
      </p:sp>
      <p:grpSp>
        <p:nvGrpSpPr>
          <p:cNvPr id="124" name="グループ化 123">
            <a:extLst>
              <a:ext uri="{FF2B5EF4-FFF2-40B4-BE49-F238E27FC236}">
                <a16:creationId xmlns:a16="http://schemas.microsoft.com/office/drawing/2014/main" id="{B524679D-F299-4634-8717-52903337869D}"/>
              </a:ext>
            </a:extLst>
          </p:cNvPr>
          <p:cNvGrpSpPr/>
          <p:nvPr/>
        </p:nvGrpSpPr>
        <p:grpSpPr>
          <a:xfrm>
            <a:off x="1039691" y="7280622"/>
            <a:ext cx="632166" cy="400110"/>
            <a:chOff x="1039691" y="7280622"/>
            <a:chExt cx="632166" cy="400110"/>
          </a:xfrm>
        </p:grpSpPr>
        <p:sp>
          <p:nvSpPr>
            <p:cNvPr id="126" name="四角形: 角を丸くする 125">
              <a:extLst>
                <a:ext uri="{FF2B5EF4-FFF2-40B4-BE49-F238E27FC236}">
                  <a16:creationId xmlns:a16="http://schemas.microsoft.com/office/drawing/2014/main" id="{93F93E25-300A-49BE-A4FB-09817DF8E7D5}"/>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7" name="テキスト ボックス 126">
              <a:extLst>
                <a:ext uri="{FF2B5EF4-FFF2-40B4-BE49-F238E27FC236}">
                  <a16:creationId xmlns:a16="http://schemas.microsoft.com/office/drawing/2014/main" id="{56B8B20B-06F0-4ED9-862E-2A2DE54DEB33}"/>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8" name="テキスト ボックス 127">
            <a:extLst>
              <a:ext uri="{FF2B5EF4-FFF2-40B4-BE49-F238E27FC236}">
                <a16:creationId xmlns:a16="http://schemas.microsoft.com/office/drawing/2014/main" id="{BB238B98-809D-47C4-B8D5-B1E6E242A310}"/>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\2,100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\2,310)</a:t>
            </a:r>
          </a:p>
        </p:txBody>
      </p:sp>
      <p:sp>
        <p:nvSpPr>
          <p:cNvPr id="129" name="テキスト ボックス 128">
            <a:extLst>
              <a:ext uri="{FF2B5EF4-FFF2-40B4-BE49-F238E27FC236}">
                <a16:creationId xmlns:a16="http://schemas.microsoft.com/office/drawing/2014/main" id="{1BFEF0C6-6677-4CF1-BFA5-BBA4A71207E0}"/>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2,310</a:t>
            </a:r>
            <a:endParaRPr kumimoji="1" lang="ja-JP" altLang="en-US" sz="2000" b="1" dirty="0">
              <a:solidFill>
                <a:schemeClr val="bg1"/>
              </a:solidFill>
              <a:latin typeface="+mn-ea"/>
            </a:endParaRPr>
          </a:p>
        </p:txBody>
      </p:sp>
      <p:pic>
        <p:nvPicPr>
          <p:cNvPr id="4" name="図 3" descr="Cgで描かれたボトル&#10;&#10;AI によって生成されたコンテンツは間違っている可能性があります。">
            <a:extLst>
              <a:ext uri="{FF2B5EF4-FFF2-40B4-BE49-F238E27FC236}">
                <a16:creationId xmlns:a16="http://schemas.microsoft.com/office/drawing/2014/main" id="{55340D09-20F8-3C77-75E5-F658555150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9044" y="4943861"/>
            <a:ext cx="801004" cy="2731111"/>
          </a:xfrm>
          <a:prstGeom prst="rect">
            <a:avLst/>
          </a:prstGeom>
        </p:spPr>
      </p:pic>
      <p:pic>
        <p:nvPicPr>
          <p:cNvPr id="5" name="図 4" descr="Cgで描かれたボトル&#10;&#10;AI によって生成されたコンテンツは間違っている可能性があります。">
            <a:extLst>
              <a:ext uri="{FF2B5EF4-FFF2-40B4-BE49-F238E27FC236}">
                <a16:creationId xmlns:a16="http://schemas.microsoft.com/office/drawing/2014/main" id="{927A6174-6278-A935-AB92-6C582C1FB9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67" y="4972405"/>
            <a:ext cx="801004" cy="2731111"/>
          </a:xfrm>
          <a:prstGeom prst="rect">
            <a:avLst/>
          </a:prstGeom>
        </p:spPr>
      </p:pic>
      <p:pic>
        <p:nvPicPr>
          <p:cNvPr id="6" name="図 5" descr="Cgで描かれたボトル&#10;&#10;AI によって生成されたコンテンツは間違っている可能性があります。">
            <a:extLst>
              <a:ext uri="{FF2B5EF4-FFF2-40B4-BE49-F238E27FC236}">
                <a16:creationId xmlns:a16="http://schemas.microsoft.com/office/drawing/2014/main" id="{44DB5971-1F53-C338-7857-9F240E7516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4126" y="2567099"/>
            <a:ext cx="567535" cy="1935072"/>
          </a:xfrm>
          <a:prstGeom prst="rect">
            <a:avLst/>
          </a:prstGeom>
        </p:spPr>
      </p:pic>
      <p:pic>
        <p:nvPicPr>
          <p:cNvPr id="7" name="図 6" descr="Cgで描かれたボトル&#10;&#10;AI によって生成されたコンテンツは間違っている可能性があります。">
            <a:extLst>
              <a:ext uri="{FF2B5EF4-FFF2-40B4-BE49-F238E27FC236}">
                <a16:creationId xmlns:a16="http://schemas.microsoft.com/office/drawing/2014/main" id="{B275CB07-7668-EAAD-9FDA-1CBBBDB78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67" y="2557260"/>
            <a:ext cx="567535" cy="1935072"/>
          </a:xfrm>
          <a:prstGeom prst="rect">
            <a:avLst/>
          </a:prstGeom>
        </p:spPr>
      </p:pic>
      <p:pic>
        <p:nvPicPr>
          <p:cNvPr id="8" name="図 7" descr="Cgで描かれたボトル&#10;&#10;AI によって生成されたコンテンツは間違っている可能性があります。">
            <a:extLst>
              <a:ext uri="{FF2B5EF4-FFF2-40B4-BE49-F238E27FC236}">
                <a16:creationId xmlns:a16="http://schemas.microsoft.com/office/drawing/2014/main" id="{63D67521-3488-B9CC-0AF3-8B21A20EDF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2844" y="762907"/>
            <a:ext cx="414249" cy="1412427"/>
          </a:xfrm>
          <a:prstGeom prst="rect">
            <a:avLst/>
          </a:prstGeom>
        </p:spPr>
      </p:pic>
      <p:pic>
        <p:nvPicPr>
          <p:cNvPr id="9" name="図 8" descr="Cgで描かれたボトル&#10;&#10;AI によって生成されたコンテンツは間違っている可能性があります。">
            <a:extLst>
              <a:ext uri="{FF2B5EF4-FFF2-40B4-BE49-F238E27FC236}">
                <a16:creationId xmlns:a16="http://schemas.microsoft.com/office/drawing/2014/main" id="{776836C5-7F6E-AA59-D993-70BFA3DB98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023" y="735708"/>
            <a:ext cx="414249" cy="1412427"/>
          </a:xfrm>
          <a:prstGeom prst="rect">
            <a:avLst/>
          </a:prstGeom>
        </p:spPr>
      </p:pic>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1395</TotalTime>
  <Words>398</Words>
  <Application>Microsoft Office PowerPoint</Application>
  <PresentationFormat>ユーザー設定</PresentationFormat>
  <Paragraphs>60</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Hiratani, Sari</cp:lastModifiedBy>
  <cp:revision>95</cp:revision>
  <cp:lastPrinted>2022-06-14T09:02:18Z</cp:lastPrinted>
  <dcterms:created xsi:type="dcterms:W3CDTF">2021-10-01T15:02:20Z</dcterms:created>
  <dcterms:modified xsi:type="dcterms:W3CDTF">2025-12-24T23:52:58Z</dcterms:modified>
</cp:coreProperties>
</file>