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68597" y="697187"/>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カベルネ・ソーヴィニヨン</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96336" y="5575727"/>
            <a:ext cx="4011745" cy="969496"/>
          </a:xfrm>
          <a:prstGeom prst="rect">
            <a:avLst/>
          </a:prstGeom>
          <a:noFill/>
        </p:spPr>
        <p:txBody>
          <a:bodyPr wrap="square" rtlCol="0">
            <a:spAutoFit/>
          </a:bodyPr>
          <a:lstStyle/>
          <a:p>
            <a:r>
              <a:rPr kumimoji="1" lang="ja-JP" altLang="en-US" sz="1100" dirty="0">
                <a:solidFill>
                  <a:schemeClr val="bg1"/>
                </a:solidFill>
                <a:latin typeface="+mn-ea"/>
              </a:rPr>
              <a:t>ブラックベリーや杉の木を思わせる香りが溶け合い、しっかりしたタンニンと酸味・果物味がある複雑かつたくましい重厚な味わいが特徴の重口赤ワインです。焼き肉、牛ステーキなど脂のコッテリとした料理、またはマーボー豆腐など刺激のある料理とも大変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71603"/>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38719"/>
          </a:xfrm>
          <a:prstGeom prst="rect">
            <a:avLst/>
          </a:prstGeom>
          <a:noFill/>
        </p:spPr>
        <p:txBody>
          <a:bodyPr wrap="square" rtlCol="0">
            <a:spAutoFit/>
          </a:bodyPr>
          <a:lstStyle/>
          <a:p>
            <a:r>
              <a:rPr kumimoji="1" lang="ja-JP" altLang="en-US" sz="1100" dirty="0">
                <a:solidFill>
                  <a:schemeClr val="bg1"/>
                </a:solidFill>
                <a:latin typeface="+mn-ea"/>
              </a:rPr>
              <a:t>ブラックベリーや杉の木を思わせる香りが溶け合い、しっかりしたタンニンと酸味・果物味がある複雑かつたくましい重厚な味わいが特徴の重口赤ワインです。焼き肉、牛ステーキなど脂のコッテリとした料理、またはマーボー豆腐など刺激のある料理とも大変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531061"/>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 </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1456" y="648504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ペイ・ドック </a:t>
            </a:r>
            <a:r>
              <a:rPr kumimoji="1" lang="en-US" altLang="ja-JP" sz="1000" b="1" dirty="0">
                <a:solidFill>
                  <a:schemeClr val="bg1"/>
                </a:solidFill>
                <a:latin typeface="+mn-ea"/>
              </a:rPr>
              <a:t>IGP</a:t>
            </a: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 </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ペイ・ドック </a:t>
            </a:r>
            <a:r>
              <a:rPr kumimoji="1" lang="en-US" altLang="ja-JP" sz="800" b="1" dirty="0">
                <a:solidFill>
                  <a:schemeClr val="bg1"/>
                </a:solidFill>
                <a:latin typeface="+mn-ea"/>
              </a:rPr>
              <a:t>IGP</a:t>
            </a: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：カベルネ・ソーヴィニヨン </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ペイ・ドック </a:t>
            </a:r>
            <a:r>
              <a:rPr kumimoji="1" lang="en-US" altLang="ja-JP" sz="1000" b="1" dirty="0">
                <a:solidFill>
                  <a:schemeClr val="bg1"/>
                </a:solidFill>
                <a:latin typeface="+mn-ea"/>
              </a:rPr>
              <a:t>IGP</a:t>
            </a: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：カベルネ・ソーヴィニヨン </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ペイ・ドック </a:t>
            </a:r>
            <a:r>
              <a:rPr kumimoji="1" lang="en-US" altLang="ja-JP" sz="1100" b="1" dirty="0">
                <a:solidFill>
                  <a:schemeClr val="bg1"/>
                </a:solidFill>
                <a:latin typeface="+mn-ea"/>
              </a:rPr>
              <a:t>IGP</a:t>
            </a: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：カベルネ・ソーヴィニヨン </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899924" y="4898770"/>
            <a:ext cx="4381879" cy="338554"/>
          </a:xfrm>
          <a:prstGeom prst="rect">
            <a:avLst/>
          </a:prstGeom>
          <a:noFill/>
        </p:spPr>
        <p:txBody>
          <a:bodyPr wrap="square" rtlCol="0">
            <a:spAutoFit/>
          </a:bodyPr>
          <a:lstStyle/>
          <a:p>
            <a:r>
              <a:rPr kumimoji="1" lang="ja-JP" altLang="en-US" sz="1600" b="1" dirty="0">
                <a:solidFill>
                  <a:schemeClr val="bg1"/>
                </a:solidFill>
                <a:latin typeface="+mn-ea"/>
              </a:rPr>
              <a:t>ジャン・バルモン カベルネ・ソーヴィニヨン</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40823" y="1003386"/>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35916"/>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98296" y="292179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55312" y="5228779"/>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pic>
        <p:nvPicPr>
          <p:cNvPr id="3" name="図 2">
            <a:extLst>
              <a:ext uri="{FF2B5EF4-FFF2-40B4-BE49-F238E27FC236}">
                <a16:creationId xmlns:a16="http://schemas.microsoft.com/office/drawing/2014/main" id="{8A3A4825-0C92-4742-8418-0C5188CF0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106" y="4926217"/>
            <a:ext cx="2011560" cy="2682080"/>
          </a:xfrm>
          <a:prstGeom prst="rect">
            <a:avLst/>
          </a:prstGeom>
        </p:spPr>
      </p:pic>
      <p:pic>
        <p:nvPicPr>
          <p:cNvPr id="75" name="図 74">
            <a:extLst>
              <a:ext uri="{FF2B5EF4-FFF2-40B4-BE49-F238E27FC236}">
                <a16:creationId xmlns:a16="http://schemas.microsoft.com/office/drawing/2014/main" id="{BD1D93C1-8359-482F-96B4-EDF7F6071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71" y="4959708"/>
            <a:ext cx="2011560" cy="2682080"/>
          </a:xfrm>
          <a:prstGeom prst="rect">
            <a:avLst/>
          </a:prstGeom>
        </p:spPr>
      </p:pic>
      <p:pic>
        <p:nvPicPr>
          <p:cNvPr id="79" name="図 78">
            <a:extLst>
              <a:ext uri="{FF2B5EF4-FFF2-40B4-BE49-F238E27FC236}">
                <a16:creationId xmlns:a16="http://schemas.microsoft.com/office/drawing/2014/main" id="{C6544B9F-077B-4809-9108-D5B8AFE1F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6448" y="2577158"/>
            <a:ext cx="1451960" cy="1935946"/>
          </a:xfrm>
          <a:prstGeom prst="rect">
            <a:avLst/>
          </a:prstGeom>
        </p:spPr>
      </p:pic>
      <p:pic>
        <p:nvPicPr>
          <p:cNvPr id="83" name="図 82">
            <a:extLst>
              <a:ext uri="{FF2B5EF4-FFF2-40B4-BE49-F238E27FC236}">
                <a16:creationId xmlns:a16="http://schemas.microsoft.com/office/drawing/2014/main" id="{3BB0EBF5-45DF-4A58-9B88-4914BF0A3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72" y="2587950"/>
            <a:ext cx="1451960" cy="1935946"/>
          </a:xfrm>
          <a:prstGeom prst="rect">
            <a:avLst/>
          </a:prstGeom>
        </p:spPr>
      </p:pic>
      <p:pic>
        <p:nvPicPr>
          <p:cNvPr id="84" name="図 83">
            <a:extLst>
              <a:ext uri="{FF2B5EF4-FFF2-40B4-BE49-F238E27FC236}">
                <a16:creationId xmlns:a16="http://schemas.microsoft.com/office/drawing/2014/main" id="{87005930-BC3F-401F-860C-51BDD9AC33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0742" y="799921"/>
            <a:ext cx="1059320" cy="1412427"/>
          </a:xfrm>
          <a:prstGeom prst="rect">
            <a:avLst/>
          </a:prstGeom>
        </p:spPr>
      </p:pic>
      <p:pic>
        <p:nvPicPr>
          <p:cNvPr id="85" name="図 84">
            <a:extLst>
              <a:ext uri="{FF2B5EF4-FFF2-40B4-BE49-F238E27FC236}">
                <a16:creationId xmlns:a16="http://schemas.microsoft.com/office/drawing/2014/main" id="{89994E20-7D4B-4A75-9E1D-0E55E4ED7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 y="737048"/>
            <a:ext cx="1059320" cy="1412427"/>
          </a:xfrm>
          <a:prstGeom prst="rect">
            <a:avLst/>
          </a:prstGeom>
        </p:spPr>
      </p:pic>
      <p:sp>
        <p:nvSpPr>
          <p:cNvPr id="114" name="テキスト ボックス 113">
            <a:extLst>
              <a:ext uri="{FF2B5EF4-FFF2-40B4-BE49-F238E27FC236}">
                <a16:creationId xmlns:a16="http://schemas.microsoft.com/office/drawing/2014/main" id="{E3146AB8-3DA2-4BCD-A376-5205B4EEB4B1}"/>
              </a:ext>
            </a:extLst>
          </p:cNvPr>
          <p:cNvSpPr txBox="1"/>
          <p:nvPr/>
        </p:nvSpPr>
        <p:spPr>
          <a:xfrm>
            <a:off x="6026244" y="732473"/>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カベルネ・ソーヴィニヨン</a:t>
            </a:r>
            <a:endParaRPr kumimoji="1" lang="en-US" altLang="ja-JP" sz="1000" b="1" dirty="0">
              <a:solidFill>
                <a:schemeClr val="bg1"/>
              </a:solidFill>
              <a:latin typeface="+mn-ea"/>
            </a:endParaRPr>
          </a:p>
        </p:txBody>
      </p:sp>
      <p:sp>
        <p:nvSpPr>
          <p:cNvPr id="120" name="テキスト ボックス 119">
            <a:extLst>
              <a:ext uri="{FF2B5EF4-FFF2-40B4-BE49-F238E27FC236}">
                <a16:creationId xmlns:a16="http://schemas.microsoft.com/office/drawing/2014/main" id="{AC94C0F1-1E5D-4E4B-803C-407CFC3E0B0B}"/>
              </a:ext>
            </a:extLst>
          </p:cNvPr>
          <p:cNvSpPr txBox="1"/>
          <p:nvPr/>
        </p:nvSpPr>
        <p:spPr>
          <a:xfrm>
            <a:off x="875743" y="2452222"/>
            <a:ext cx="2422997"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カベルネ・ソーヴィニヨン</a:t>
            </a:r>
            <a:endParaRPr kumimoji="1" lang="en-US" altLang="ja-JP" sz="1400" b="1" dirty="0">
              <a:solidFill>
                <a:schemeClr val="bg1"/>
              </a:solidFill>
              <a:latin typeface="+mn-ea"/>
            </a:endParaRPr>
          </a:p>
        </p:txBody>
      </p:sp>
      <p:sp>
        <p:nvSpPr>
          <p:cNvPr id="121" name="テキスト ボックス 120">
            <a:extLst>
              <a:ext uri="{FF2B5EF4-FFF2-40B4-BE49-F238E27FC236}">
                <a16:creationId xmlns:a16="http://schemas.microsoft.com/office/drawing/2014/main" id="{299B3C09-EADD-4D05-96F7-FA116FBD4CA7}"/>
              </a:ext>
            </a:extLst>
          </p:cNvPr>
          <p:cNvSpPr txBox="1"/>
          <p:nvPr/>
        </p:nvSpPr>
        <p:spPr>
          <a:xfrm>
            <a:off x="6200751" y="2474037"/>
            <a:ext cx="2422997"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カベルネ・ソーヴィニヨン</a:t>
            </a:r>
            <a:endParaRPr kumimoji="1" lang="en-US" altLang="ja-JP" sz="1400" b="1" dirty="0">
              <a:solidFill>
                <a:schemeClr val="bg1"/>
              </a:solidFill>
              <a:latin typeface="+mn-ea"/>
            </a:endParaRPr>
          </a:p>
        </p:txBody>
      </p:sp>
      <p:sp>
        <p:nvSpPr>
          <p:cNvPr id="122" name="テキスト ボックス 121">
            <a:extLst>
              <a:ext uri="{FF2B5EF4-FFF2-40B4-BE49-F238E27FC236}">
                <a16:creationId xmlns:a16="http://schemas.microsoft.com/office/drawing/2014/main" id="{9827DCB4-34B9-4693-AED0-00FF210A477A}"/>
              </a:ext>
            </a:extLst>
          </p:cNvPr>
          <p:cNvSpPr txBox="1"/>
          <p:nvPr/>
        </p:nvSpPr>
        <p:spPr>
          <a:xfrm>
            <a:off x="6230995" y="4836677"/>
            <a:ext cx="4381879" cy="338554"/>
          </a:xfrm>
          <a:prstGeom prst="rect">
            <a:avLst/>
          </a:prstGeom>
          <a:noFill/>
        </p:spPr>
        <p:txBody>
          <a:bodyPr wrap="square" rtlCol="0">
            <a:spAutoFit/>
          </a:bodyPr>
          <a:lstStyle/>
          <a:p>
            <a:r>
              <a:rPr kumimoji="1" lang="ja-JP" altLang="en-US" sz="1600" b="1" dirty="0">
                <a:solidFill>
                  <a:schemeClr val="bg1"/>
                </a:solidFill>
                <a:latin typeface="+mn-ea"/>
              </a:rPr>
              <a:t>ジャン・バルモン カベルネ・ソーヴィニヨン</a:t>
            </a:r>
          </a:p>
        </p:txBody>
      </p:sp>
      <p:grpSp>
        <p:nvGrpSpPr>
          <p:cNvPr id="66" name="グループ化 65">
            <a:extLst>
              <a:ext uri="{FF2B5EF4-FFF2-40B4-BE49-F238E27FC236}">
                <a16:creationId xmlns:a16="http://schemas.microsoft.com/office/drawing/2014/main" id="{F18315A2-E398-4E1C-B7F6-F0CFB442A0D9}"/>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555F01F8-50C9-487A-B1C4-B5A5C03944A7}"/>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8FD738D0-1B6E-4B7F-B230-7AFA0BE647D1}"/>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C1EC27B0-8361-4A94-B04A-8EF668A921DD}"/>
              </a:ext>
            </a:extLst>
          </p:cNvPr>
          <p:cNvGrpSpPr/>
          <p:nvPr/>
        </p:nvGrpSpPr>
        <p:grpSpPr>
          <a:xfrm>
            <a:off x="6398579" y="2008162"/>
            <a:ext cx="392268" cy="183496"/>
            <a:chOff x="6398579" y="2008162"/>
            <a:chExt cx="392268" cy="183496"/>
          </a:xfrm>
        </p:grpSpPr>
        <p:sp>
          <p:nvSpPr>
            <p:cNvPr id="87" name="四角形: 角を丸くする 86">
              <a:extLst>
                <a:ext uri="{FF2B5EF4-FFF2-40B4-BE49-F238E27FC236}">
                  <a16:creationId xmlns:a16="http://schemas.microsoft.com/office/drawing/2014/main" id="{5116FF35-F44B-49F1-B156-D9233E8BA57B}"/>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135093E4-065E-4315-84F5-F86E532D1745}"/>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0" name="グループ化 89">
            <a:extLst>
              <a:ext uri="{FF2B5EF4-FFF2-40B4-BE49-F238E27FC236}">
                <a16:creationId xmlns:a16="http://schemas.microsoft.com/office/drawing/2014/main" id="{8E0EC967-103A-49E8-B8FF-7770787E8FA3}"/>
              </a:ext>
            </a:extLst>
          </p:cNvPr>
          <p:cNvGrpSpPr/>
          <p:nvPr/>
        </p:nvGrpSpPr>
        <p:grpSpPr>
          <a:xfrm>
            <a:off x="6564443" y="7433712"/>
            <a:ext cx="481732" cy="221920"/>
            <a:chOff x="7898818" y="7419868"/>
            <a:chExt cx="481732" cy="221920"/>
          </a:xfrm>
        </p:grpSpPr>
        <p:sp>
          <p:nvSpPr>
            <p:cNvPr id="94" name="四角形: 角を丸くする 93">
              <a:extLst>
                <a:ext uri="{FF2B5EF4-FFF2-40B4-BE49-F238E27FC236}">
                  <a16:creationId xmlns:a16="http://schemas.microsoft.com/office/drawing/2014/main" id="{919B946F-A00C-40B8-9345-8DCE0E5FBD87}"/>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6" name="テキスト ボックス 95">
              <a:extLst>
                <a:ext uri="{FF2B5EF4-FFF2-40B4-BE49-F238E27FC236}">
                  <a16:creationId xmlns:a16="http://schemas.microsoft.com/office/drawing/2014/main" id="{0F75E78E-C37B-4A0E-81D8-41C70DEB8888}"/>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01" name="テキスト ボックス 100">
            <a:extLst>
              <a:ext uri="{FF2B5EF4-FFF2-40B4-BE49-F238E27FC236}">
                <a16:creationId xmlns:a16="http://schemas.microsoft.com/office/drawing/2014/main" id="{444D382C-3857-426C-9E94-92EB3F6C3244}"/>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2D662251-0668-4F4C-8171-CA3C936A09B6}"/>
              </a:ext>
            </a:extLst>
          </p:cNvPr>
          <p:cNvGrpSpPr/>
          <p:nvPr/>
        </p:nvGrpSpPr>
        <p:grpSpPr>
          <a:xfrm>
            <a:off x="776680" y="1984185"/>
            <a:ext cx="724955" cy="190091"/>
            <a:chOff x="776680" y="1984185"/>
            <a:chExt cx="724955" cy="190091"/>
          </a:xfrm>
        </p:grpSpPr>
        <p:sp>
          <p:nvSpPr>
            <p:cNvPr id="110" name="四角形: 角を丸くする 109">
              <a:extLst>
                <a:ext uri="{FF2B5EF4-FFF2-40B4-BE49-F238E27FC236}">
                  <a16:creationId xmlns:a16="http://schemas.microsoft.com/office/drawing/2014/main" id="{F138D0F3-706F-4AE5-B8E6-9B7C1908EC6B}"/>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1" name="テキスト ボックス 110">
              <a:extLst>
                <a:ext uri="{FF2B5EF4-FFF2-40B4-BE49-F238E27FC236}">
                  <a16:creationId xmlns:a16="http://schemas.microsoft.com/office/drawing/2014/main" id="{B065A79F-0032-4117-B5E0-A66FABD4DAD1}"/>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B2C53D51-9B91-45A8-9489-FBE1C6D2FACB}"/>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6F1F2435-1BC3-4067-A0D7-64464BB2C003}"/>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35DB86FA-E2D5-444F-AAE4-E0B74391931D}"/>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EDA3517B-79AB-4F10-A249-F323BB1C2A1A}"/>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\2,100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\2,310)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B524679D-F299-4634-8717-52903337869D}"/>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93F93E25-300A-49BE-A4FB-09817DF8E7D5}"/>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56B8B20B-06F0-4ED9-862E-2A2DE54DEB3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BB238B98-809D-47C4-B8D5-B1E6E242A310}"/>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\2,100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\2,310)</a:t>
            </a:r>
          </a:p>
        </p:txBody>
      </p:sp>
      <p:sp>
        <p:nvSpPr>
          <p:cNvPr id="129" name="テキスト ボックス 128">
            <a:extLst>
              <a:ext uri="{FF2B5EF4-FFF2-40B4-BE49-F238E27FC236}">
                <a16:creationId xmlns:a16="http://schemas.microsoft.com/office/drawing/2014/main" id="{1BFEF0C6-6677-4CF1-BFA5-BBA4A71207E0}"/>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2,310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1392</TotalTime>
  <Words>420</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94</cp:revision>
  <cp:lastPrinted>2022-06-14T09:02:18Z</cp:lastPrinted>
  <dcterms:created xsi:type="dcterms:W3CDTF">2021-10-01T15:02:20Z</dcterms:created>
  <dcterms:modified xsi:type="dcterms:W3CDTF">2023-09-22T08:20:44Z</dcterms:modified>
</cp:coreProperties>
</file>