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 varScale="1">
        <p:scale>
          <a:sx n="53" d="100"/>
          <a:sy n="53" d="100"/>
        </p:scale>
        <p:origin x="691" y="48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2023/9/25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500" y="694749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928" y="4704006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30853" y="764345"/>
            <a:ext cx="19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クレマン・ド・ロワール・ロゼ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36346" y="1339586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99739" y="1312944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85785" y="5628057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のステンレスタンクで発酵後、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でスパークリングワインになるまでおき、その後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か月間熟成させます。色合いは薄いピンク、赤いフルーツと複雑な香りでよく調和がとれており、非常に長く余韻が続きます。前菜や、赤いフルーツで作ったデザートによく合います。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249077" y="5351057"/>
            <a:ext cx="386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デザートに合う、ロゼスパークリングワイン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151753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7" y="6492179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2355" y="4715929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3C64BEBB-8716-412D-AA26-E06F52C3EC53}"/>
              </a:ext>
            </a:extLst>
          </p:cNvPr>
          <p:cNvSpPr txBox="1"/>
          <p:nvPr/>
        </p:nvSpPr>
        <p:spPr>
          <a:xfrm>
            <a:off x="6428108" y="5645871"/>
            <a:ext cx="401174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16℃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のステンレスタンクで発酵後、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12℃</a:t>
            </a:r>
            <a:r>
              <a:rPr kumimoji="1" lang="ja-JP" altLang="en-US" sz="1000" dirty="0">
                <a:solidFill>
                  <a:schemeClr val="bg1"/>
                </a:solidFill>
                <a:latin typeface="+mn-ea"/>
              </a:rPr>
              <a:t>でスパークリングワインになるまでおき、その後</a:t>
            </a:r>
            <a:r>
              <a:rPr kumimoji="1" lang="en-US" altLang="ja-JP" sz="1000" dirty="0">
                <a:solidFill>
                  <a:schemeClr val="bg1"/>
                </a:solidFill>
                <a:latin typeface="+mn-ea"/>
              </a:rPr>
              <a:t>18</a:t>
            </a:r>
            <a:r>
              <a:rPr kumimoji="1" lang="ja-JP" altLang="en-US" sz="1000">
                <a:solidFill>
                  <a:schemeClr val="bg1"/>
                </a:solidFill>
                <a:latin typeface="+mn-ea"/>
              </a:rPr>
              <a:t>か月間熟成させます。色合いは薄いピンク、赤いフルーツと複雑な香りでよく調和がとれており、非常に長く余韻が続きます。前菜や、赤いフルーツで作ったデザートによく合います。</a:t>
            </a:r>
            <a:endParaRPr kumimoji="1" lang="ja-JP" altLang="en-US" sz="1200" dirty="0">
              <a:solidFill>
                <a:schemeClr val="bg1"/>
              </a:solidFill>
              <a:latin typeface="+mn-ea"/>
            </a:endParaRP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8109" y="5628057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340554" y="6516612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2391534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3900" y="3247451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テキスト ボックス 117">
            <a:extLst>
              <a:ext uri="{FF2B5EF4-FFF2-40B4-BE49-F238E27FC236}">
                <a16:creationId xmlns:a16="http://schemas.microsoft.com/office/drawing/2014/main" id="{D583943E-4062-48AA-90CC-7168A48130D4}"/>
              </a:ext>
            </a:extLst>
          </p:cNvPr>
          <p:cNvSpPr txBox="1"/>
          <p:nvPr/>
        </p:nvSpPr>
        <p:spPr>
          <a:xfrm>
            <a:off x="604592" y="1106394"/>
            <a:ext cx="2234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デザートに合う、ロゼスパークリングワイン</a:t>
            </a:r>
          </a:p>
        </p:txBody>
      </p:sp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E34A4633-D0D1-4802-AE18-ED5ACE8F5D1A}"/>
              </a:ext>
            </a:extLst>
          </p:cNvPr>
          <p:cNvSpPr txBox="1"/>
          <p:nvPr/>
        </p:nvSpPr>
        <p:spPr>
          <a:xfrm>
            <a:off x="972950" y="2506395"/>
            <a:ext cx="27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クレマン・ド・ロワール・ロゼ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65754E3B-191F-476C-BF7E-899969C0391A}"/>
              </a:ext>
            </a:extLst>
          </p:cNvPr>
          <p:cNvSpPr txBox="1"/>
          <p:nvPr/>
        </p:nvSpPr>
        <p:spPr>
          <a:xfrm>
            <a:off x="774548" y="2990163"/>
            <a:ext cx="288321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デザートに合う、ロゼスパークリングワイン</a:t>
            </a:r>
          </a:p>
        </p:txBody>
      </p:sp>
      <p:sp>
        <p:nvSpPr>
          <p:cNvPr id="102" name="テキスト ボックス 101">
            <a:extLst>
              <a:ext uri="{FF2B5EF4-FFF2-40B4-BE49-F238E27FC236}">
                <a16:creationId xmlns:a16="http://schemas.microsoft.com/office/drawing/2014/main" id="{23410D63-EE03-4153-AD48-5AF374E2EE1B}"/>
              </a:ext>
            </a:extLst>
          </p:cNvPr>
          <p:cNvSpPr txBox="1"/>
          <p:nvPr/>
        </p:nvSpPr>
        <p:spPr>
          <a:xfrm>
            <a:off x="865372" y="3308861"/>
            <a:ext cx="2988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ABBBDE71-8383-4670-AD00-9B3B4FBF4E9A}"/>
              </a:ext>
            </a:extLst>
          </p:cNvPr>
          <p:cNvSpPr txBox="1"/>
          <p:nvPr/>
        </p:nvSpPr>
        <p:spPr>
          <a:xfrm>
            <a:off x="1099042" y="6498698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原産国：ﾌﾗﾝｽ／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21" name="テキスト ボックス 120">
            <a:extLst>
              <a:ext uri="{FF2B5EF4-FFF2-40B4-BE49-F238E27FC236}">
                <a16:creationId xmlns:a16="http://schemas.microsoft.com/office/drawing/2014/main" id="{1BF3217D-DCBC-45E6-9FA3-D8DD8A35453A}"/>
              </a:ext>
            </a:extLst>
          </p:cNvPr>
          <p:cNvSpPr txBox="1"/>
          <p:nvPr/>
        </p:nvSpPr>
        <p:spPr>
          <a:xfrm>
            <a:off x="1526348" y="4812810"/>
            <a:ext cx="3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クレマン・ド・ロワール・ロゼ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9E85D17C-EC37-4732-A6FE-A3D5D0AA99BC}"/>
              </a:ext>
            </a:extLst>
          </p:cNvPr>
          <p:cNvSpPr txBox="1"/>
          <p:nvPr/>
        </p:nvSpPr>
        <p:spPr>
          <a:xfrm>
            <a:off x="6231836" y="2549977"/>
            <a:ext cx="2772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クレマン・ド・ロワール・ロゼ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03" name="テキスト ボックス 102">
            <a:extLst>
              <a:ext uri="{FF2B5EF4-FFF2-40B4-BE49-F238E27FC236}">
                <a16:creationId xmlns:a16="http://schemas.microsoft.com/office/drawing/2014/main" id="{8BDDB9BC-1791-473D-BBC1-80A4BEE7DD40}"/>
              </a:ext>
            </a:extLst>
          </p:cNvPr>
          <p:cNvSpPr txBox="1"/>
          <p:nvPr/>
        </p:nvSpPr>
        <p:spPr>
          <a:xfrm>
            <a:off x="6172954" y="3070298"/>
            <a:ext cx="293307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b="1" dirty="0">
                <a:solidFill>
                  <a:schemeClr val="bg1"/>
                </a:solidFill>
                <a:latin typeface="+mn-ea"/>
              </a:rPr>
              <a:t>デザートに合う、ロゼスパークリングワイン</a:t>
            </a:r>
          </a:p>
        </p:txBody>
      </p:sp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2108AC6E-EDE0-4AE4-BA94-88F73A9E75B8}"/>
              </a:ext>
            </a:extLst>
          </p:cNvPr>
          <p:cNvSpPr txBox="1"/>
          <p:nvPr/>
        </p:nvSpPr>
        <p:spPr>
          <a:xfrm>
            <a:off x="5973949" y="138222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10" name="テキスト ボックス 109">
            <a:extLst>
              <a:ext uri="{FF2B5EF4-FFF2-40B4-BE49-F238E27FC236}">
                <a16:creationId xmlns:a16="http://schemas.microsoft.com/office/drawing/2014/main" id="{AC0F3E1B-4CB4-4575-AB2A-23672F4E0977}"/>
              </a:ext>
            </a:extLst>
          </p:cNvPr>
          <p:cNvSpPr txBox="1"/>
          <p:nvPr/>
        </p:nvSpPr>
        <p:spPr>
          <a:xfrm>
            <a:off x="6220185" y="3371454"/>
            <a:ext cx="30745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原産国：ﾌﾗﾝｽ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/AOC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1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9D32612-E8CD-4208-BF26-F082E10BE460}"/>
              </a:ext>
            </a:extLst>
          </p:cNvPr>
          <p:cNvSpPr txBox="1"/>
          <p:nvPr/>
        </p:nvSpPr>
        <p:spPr>
          <a:xfrm>
            <a:off x="6493195" y="6530837"/>
            <a:ext cx="34709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原産国：ﾌﾗﾝｽ／</a:t>
            </a:r>
            <a:r>
              <a:rPr kumimoji="1" lang="en-US" altLang="ja-JP" sz="1200" b="1" dirty="0">
                <a:solidFill>
                  <a:schemeClr val="bg1"/>
                </a:solidFill>
                <a:latin typeface="+mn-ea"/>
              </a:rPr>
              <a:t> AOC</a:t>
            </a:r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クレマン・ド・ロワール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生産者：シャトー・ド・シャントループ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品種　：カベルネ・フラン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味わい：ロゼ泡・辛口・ミディアムボディ</a:t>
            </a:r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10EA4F6E-0383-4791-99E4-C7160C986729}"/>
              </a:ext>
            </a:extLst>
          </p:cNvPr>
          <p:cNvSpPr txBox="1"/>
          <p:nvPr/>
        </p:nvSpPr>
        <p:spPr>
          <a:xfrm>
            <a:off x="6567459" y="5351858"/>
            <a:ext cx="38601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デザートに合う、ロゼスパークリングワイン</a:t>
            </a:r>
          </a:p>
        </p:txBody>
      </p:sp>
      <p:sp>
        <p:nvSpPr>
          <p:cNvPr id="125" name="テキスト ボックス 124">
            <a:extLst>
              <a:ext uri="{FF2B5EF4-FFF2-40B4-BE49-F238E27FC236}">
                <a16:creationId xmlns:a16="http://schemas.microsoft.com/office/drawing/2014/main" id="{AB6AF866-8837-4C8A-B882-261B647D1974}"/>
              </a:ext>
            </a:extLst>
          </p:cNvPr>
          <p:cNvSpPr txBox="1"/>
          <p:nvPr/>
        </p:nvSpPr>
        <p:spPr>
          <a:xfrm>
            <a:off x="6826121" y="4824460"/>
            <a:ext cx="3040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14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1400" b="1" dirty="0">
                <a:solidFill>
                  <a:schemeClr val="bg1"/>
                </a:solidFill>
                <a:latin typeface="+mn-ea"/>
              </a:rPr>
              <a:t>クレマン・ド・ロワール・ロゼ</a:t>
            </a:r>
            <a:endParaRPr kumimoji="1" lang="en-US" altLang="ja-JP" sz="14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7C3D32B-3157-4A1E-A038-3A121D8EB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69" y="4925961"/>
            <a:ext cx="991496" cy="2738418"/>
          </a:xfrm>
          <a:prstGeom prst="rect">
            <a:avLst/>
          </a:prstGeom>
        </p:spPr>
      </p:pic>
      <p:pic>
        <p:nvPicPr>
          <p:cNvPr id="75" name="図 74">
            <a:extLst>
              <a:ext uri="{FF2B5EF4-FFF2-40B4-BE49-F238E27FC236}">
                <a16:creationId xmlns:a16="http://schemas.microsoft.com/office/drawing/2014/main" id="{86A7D5A3-C468-4B91-9CC6-8C1957453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743" y="4919299"/>
            <a:ext cx="991496" cy="2738418"/>
          </a:xfrm>
          <a:prstGeom prst="rect">
            <a:avLst/>
          </a:prstGeom>
        </p:spPr>
      </p:pic>
      <p:pic>
        <p:nvPicPr>
          <p:cNvPr id="86" name="図 85">
            <a:extLst>
              <a:ext uri="{FF2B5EF4-FFF2-40B4-BE49-F238E27FC236}">
                <a16:creationId xmlns:a16="http://schemas.microsoft.com/office/drawing/2014/main" id="{4969DB4D-AB65-487E-91A8-CC6930DDAD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812" y="2578779"/>
            <a:ext cx="689466" cy="1904240"/>
          </a:xfrm>
          <a:prstGeom prst="rect">
            <a:avLst/>
          </a:prstGeom>
        </p:spPr>
      </p:pic>
      <p:pic>
        <p:nvPicPr>
          <p:cNvPr id="87" name="図 86">
            <a:extLst>
              <a:ext uri="{FF2B5EF4-FFF2-40B4-BE49-F238E27FC236}">
                <a16:creationId xmlns:a16="http://schemas.microsoft.com/office/drawing/2014/main" id="{86194BDC-A3D4-4929-958E-F93F9314AB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5" y="2550065"/>
            <a:ext cx="689466" cy="1904240"/>
          </a:xfrm>
          <a:prstGeom prst="rect">
            <a:avLst/>
          </a:prstGeom>
        </p:spPr>
      </p:pic>
      <p:pic>
        <p:nvPicPr>
          <p:cNvPr id="89" name="図 88">
            <a:extLst>
              <a:ext uri="{FF2B5EF4-FFF2-40B4-BE49-F238E27FC236}">
                <a16:creationId xmlns:a16="http://schemas.microsoft.com/office/drawing/2014/main" id="{090A1196-3010-43D3-880F-CF89487653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6952" y="803872"/>
            <a:ext cx="492483" cy="1360193"/>
          </a:xfrm>
          <a:prstGeom prst="rect">
            <a:avLst/>
          </a:prstGeom>
        </p:spPr>
      </p:pic>
      <p:pic>
        <p:nvPicPr>
          <p:cNvPr id="91" name="図 90">
            <a:extLst>
              <a:ext uri="{FF2B5EF4-FFF2-40B4-BE49-F238E27FC236}">
                <a16:creationId xmlns:a16="http://schemas.microsoft.com/office/drawing/2014/main" id="{9AFEAAA5-46DD-4C5A-A5A8-C9803FA1DD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75" y="803872"/>
            <a:ext cx="480455" cy="1326973"/>
          </a:xfrm>
          <a:prstGeom prst="rect">
            <a:avLst/>
          </a:prstGeom>
        </p:spPr>
      </p:pic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1B05F7B3-F2FC-4813-A675-700132A8A4D6}"/>
              </a:ext>
            </a:extLst>
          </p:cNvPr>
          <p:cNvSpPr txBox="1"/>
          <p:nvPr/>
        </p:nvSpPr>
        <p:spPr>
          <a:xfrm>
            <a:off x="6028691" y="796881"/>
            <a:ext cx="1992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シャトー・ド・シャントループ</a:t>
            </a:r>
            <a:r>
              <a:rPr kumimoji="1" lang="en-US" altLang="ja-JP" sz="900" b="1" dirty="0">
                <a:solidFill>
                  <a:schemeClr val="bg1"/>
                </a:solidFill>
                <a:latin typeface="+mn-ea"/>
              </a:rPr>
              <a:t>/</a:t>
            </a:r>
          </a:p>
          <a:p>
            <a:r>
              <a:rPr kumimoji="1" lang="ja-JP" altLang="en-US" sz="900" b="1" dirty="0">
                <a:solidFill>
                  <a:schemeClr val="bg1"/>
                </a:solidFill>
                <a:latin typeface="+mn-ea"/>
              </a:rPr>
              <a:t>クレマン・ド・ロワール・ロゼ</a:t>
            </a:r>
            <a:endParaRPr kumimoji="1" lang="en-US" altLang="ja-JP" sz="90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A9CF1B7-38B1-42A9-91BC-F59C95E36EA2}"/>
              </a:ext>
            </a:extLst>
          </p:cNvPr>
          <p:cNvSpPr txBox="1"/>
          <p:nvPr/>
        </p:nvSpPr>
        <p:spPr>
          <a:xfrm>
            <a:off x="5921711" y="1148183"/>
            <a:ext cx="223406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デザートに合う、ロゼスパークリングワイン</a:t>
            </a:r>
          </a:p>
        </p:txBody>
      </p:sp>
      <p:grpSp>
        <p:nvGrpSpPr>
          <p:cNvPr id="67" name="グループ化 66">
            <a:extLst>
              <a:ext uri="{FF2B5EF4-FFF2-40B4-BE49-F238E27FC236}">
                <a16:creationId xmlns:a16="http://schemas.microsoft.com/office/drawing/2014/main" id="{56ABA262-8FC0-408A-95E6-54F5CA1FB1B0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68" name="四角形: 角を丸くする 67">
              <a:extLst>
                <a:ext uri="{FF2B5EF4-FFF2-40B4-BE49-F238E27FC236}">
                  <a16:creationId xmlns:a16="http://schemas.microsoft.com/office/drawing/2014/main" id="{75B916D5-77D7-44A2-B3A2-FE8923BF59E7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70" name="テキスト ボックス 69">
              <a:extLst>
                <a:ext uri="{FF2B5EF4-FFF2-40B4-BE49-F238E27FC236}">
                  <a16:creationId xmlns:a16="http://schemas.microsoft.com/office/drawing/2014/main" id="{215C5CB1-ED98-452B-9DCB-8453CA0B968F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id="{81C693AE-5100-47D6-BDD8-28A103A4B30C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3" name="四角形: 角を丸くする 82">
              <a:extLst>
                <a:ext uri="{FF2B5EF4-FFF2-40B4-BE49-F238E27FC236}">
                  <a16:creationId xmlns:a16="http://schemas.microsoft.com/office/drawing/2014/main" id="{3C17F168-DAB1-4C27-8769-10E720DDD88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61185F62-8A60-45FA-8C91-FF193845D79E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E5CAC107-F739-431A-BC6C-4E15EB679C8C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88" name="四角形: 角を丸くする 87">
              <a:extLst>
                <a:ext uri="{FF2B5EF4-FFF2-40B4-BE49-F238E27FC236}">
                  <a16:creationId xmlns:a16="http://schemas.microsoft.com/office/drawing/2014/main" id="{5F98F03A-E554-44A2-A371-E80DBBF165C5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4B4E7A0F-4CFF-4694-911C-68CAC4D8450A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67D4BC1B-3D75-48E4-A085-7075092EE289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6" name="グループ化 115">
            <a:extLst>
              <a:ext uri="{FF2B5EF4-FFF2-40B4-BE49-F238E27FC236}">
                <a16:creationId xmlns:a16="http://schemas.microsoft.com/office/drawing/2014/main" id="{3A50B2FC-3F92-43C5-994B-2FFE61D7D1FA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7" name="四角形: 角を丸くする 116">
              <a:extLst>
                <a:ext uri="{FF2B5EF4-FFF2-40B4-BE49-F238E27FC236}">
                  <a16:creationId xmlns:a16="http://schemas.microsoft.com/office/drawing/2014/main" id="{6EDEDADD-FBE1-4E93-B8CA-EBE4AA86B3BF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9" name="テキスト ボックス 118">
              <a:extLst>
                <a:ext uri="{FF2B5EF4-FFF2-40B4-BE49-F238E27FC236}">
                  <a16:creationId xmlns:a16="http://schemas.microsoft.com/office/drawing/2014/main" id="{8D25FBAC-1D7C-47EC-9EA3-B3DC2E085A07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20" name="グループ化 119">
            <a:extLst>
              <a:ext uri="{FF2B5EF4-FFF2-40B4-BE49-F238E27FC236}">
                <a16:creationId xmlns:a16="http://schemas.microsoft.com/office/drawing/2014/main" id="{E0176662-9680-4E46-BAED-EE7E8A04695F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3" name="四角形: 角を丸くする 122">
              <a:extLst>
                <a:ext uri="{FF2B5EF4-FFF2-40B4-BE49-F238E27FC236}">
                  <a16:creationId xmlns:a16="http://schemas.microsoft.com/office/drawing/2014/main" id="{588A6711-4959-453D-9CA8-3A8102B92195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6" name="テキスト ボックス 125">
              <a:extLst>
                <a:ext uri="{FF2B5EF4-FFF2-40B4-BE49-F238E27FC236}">
                  <a16:creationId xmlns:a16="http://schemas.microsoft.com/office/drawing/2014/main" id="{22AFF984-D674-4A96-A8DA-47EDEDF03A6C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8807D3BA-8F2A-4A7F-9644-C3DD29927025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\3,700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\4,070)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8" name="グループ化 127">
            <a:extLst>
              <a:ext uri="{FF2B5EF4-FFF2-40B4-BE49-F238E27FC236}">
                <a16:creationId xmlns:a16="http://schemas.microsoft.com/office/drawing/2014/main" id="{3875C201-8BFD-474D-BB1F-8B9BED8D37C7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9" name="四角形: 角を丸くする 128">
              <a:extLst>
                <a:ext uri="{FF2B5EF4-FFF2-40B4-BE49-F238E27FC236}">
                  <a16:creationId xmlns:a16="http://schemas.microsoft.com/office/drawing/2014/main" id="{32097BD8-9F73-422A-A3A3-F16480223406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30" name="テキスト ボックス 129">
              <a:extLst>
                <a:ext uri="{FF2B5EF4-FFF2-40B4-BE49-F238E27FC236}">
                  <a16:creationId xmlns:a16="http://schemas.microsoft.com/office/drawing/2014/main" id="{B1691B12-97CF-4A69-AE1C-52E343146BDB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31" name="テキスト ボックス 130">
            <a:extLst>
              <a:ext uri="{FF2B5EF4-FFF2-40B4-BE49-F238E27FC236}">
                <a16:creationId xmlns:a16="http://schemas.microsoft.com/office/drawing/2014/main" id="{8D265054-81B1-4931-ABEE-F4ADA433AA56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\3,700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\4,070)</a:t>
            </a: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71B4D6A2-A307-4CE2-B1F8-F0BD1BFBC9D2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4,070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1587</TotalTime>
  <Words>454</Words>
  <Application>Microsoft Office PowerPoint</Application>
  <PresentationFormat>ユーザー設定</PresentationFormat>
  <Paragraphs>58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游ゴシック</vt:lpstr>
      <vt:lpstr>游ゴシック Light</vt:lpstr>
      <vt:lpstr>游明朝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Maeda, Jun</cp:lastModifiedBy>
  <cp:revision>114</cp:revision>
  <cp:lastPrinted>2023-09-14T04:49:24Z</cp:lastPrinted>
  <dcterms:created xsi:type="dcterms:W3CDTF">2021-10-01T15:02:20Z</dcterms:created>
  <dcterms:modified xsi:type="dcterms:W3CDTF">2023-09-24T15:44:37Z</dcterms:modified>
</cp:coreProperties>
</file>