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7" r:id="rId2"/>
  </p:sldIdLst>
  <p:sldSz cx="10907713" cy="7775575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9" userDrawn="1">
          <p15:clr>
            <a:srgbClr val="A4A3A4"/>
          </p15:clr>
        </p15:guide>
        <p15:guide id="2" pos="34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162B"/>
    <a:srgbClr val="000000"/>
    <a:srgbClr val="500A0E"/>
    <a:srgbClr val="440000"/>
    <a:srgbClr val="BCA7A8"/>
    <a:srgbClr val="8F3F63"/>
    <a:srgbClr val="9C3A4C"/>
    <a:srgbClr val="1002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28" autoAdjust="0"/>
    <p:restoredTop sz="93436" autoAdjust="0"/>
  </p:normalViewPr>
  <p:slideViewPr>
    <p:cSldViewPr snapToGrid="0" showGuides="1">
      <p:cViewPr varScale="1">
        <p:scale>
          <a:sx n="53" d="100"/>
          <a:sy n="53" d="100"/>
        </p:scale>
        <p:origin x="691" y="48"/>
      </p:cViewPr>
      <p:guideLst>
        <p:guide orient="horz" pos="2449"/>
        <p:guide pos="34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8745B7-0997-4672-9AB8-A968540C890D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050925" y="1243013"/>
            <a:ext cx="47053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921C12-2774-4F35-AFA4-2D0BCC23F4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6326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050925" y="1243013"/>
            <a:ext cx="470535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921C12-2774-4F35-AFA4-2D0BCC23F4C5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6166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8079" y="1272531"/>
            <a:ext cx="9271556" cy="2707052"/>
          </a:xfrm>
        </p:spPr>
        <p:txBody>
          <a:bodyPr anchor="b"/>
          <a:lstStyle>
            <a:lvl1pPr algn="ctr">
              <a:defRPr sz="680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3464" y="4083977"/>
            <a:ext cx="8180785" cy="1877297"/>
          </a:xfrm>
        </p:spPr>
        <p:txBody>
          <a:bodyPr/>
          <a:lstStyle>
            <a:lvl1pPr marL="0" indent="0" algn="ctr">
              <a:buNone/>
              <a:defRPr sz="2721"/>
            </a:lvl1pPr>
            <a:lvl2pPr marL="518373" indent="0" algn="ctr">
              <a:buNone/>
              <a:defRPr sz="2268"/>
            </a:lvl2pPr>
            <a:lvl3pPr marL="1036747" indent="0" algn="ctr">
              <a:buNone/>
              <a:defRPr sz="2041"/>
            </a:lvl3pPr>
            <a:lvl4pPr marL="1555120" indent="0" algn="ctr">
              <a:buNone/>
              <a:defRPr sz="1814"/>
            </a:lvl4pPr>
            <a:lvl5pPr marL="2073493" indent="0" algn="ctr">
              <a:buNone/>
              <a:defRPr sz="1814"/>
            </a:lvl5pPr>
            <a:lvl6pPr marL="2591867" indent="0" algn="ctr">
              <a:buNone/>
              <a:defRPr sz="1814"/>
            </a:lvl6pPr>
            <a:lvl7pPr marL="3110240" indent="0" algn="ctr">
              <a:buNone/>
              <a:defRPr sz="1814"/>
            </a:lvl7pPr>
            <a:lvl8pPr marL="3628614" indent="0" algn="ctr">
              <a:buNone/>
              <a:defRPr sz="1814"/>
            </a:lvl8pPr>
            <a:lvl9pPr marL="4146987" indent="0" algn="ctr">
              <a:buNone/>
              <a:defRPr sz="1814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4498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6184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5833" y="413978"/>
            <a:ext cx="2351976" cy="658944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9906" y="413978"/>
            <a:ext cx="6919580" cy="658944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841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3217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225" y="1938496"/>
            <a:ext cx="9407902" cy="3234423"/>
          </a:xfrm>
        </p:spPr>
        <p:txBody>
          <a:bodyPr anchor="b"/>
          <a:lstStyle>
            <a:lvl1pPr>
              <a:defRPr sz="680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4225" y="5203518"/>
            <a:ext cx="9407902" cy="1700906"/>
          </a:xfrm>
        </p:spPr>
        <p:txBody>
          <a:bodyPr/>
          <a:lstStyle>
            <a:lvl1pPr marL="0" indent="0">
              <a:buNone/>
              <a:defRPr sz="2721">
                <a:solidFill>
                  <a:schemeClr val="tx1"/>
                </a:solidFill>
              </a:defRPr>
            </a:lvl1pPr>
            <a:lvl2pPr marL="518373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2pPr>
            <a:lvl3pPr marL="1036747" indent="0">
              <a:buNone/>
              <a:defRPr sz="2041">
                <a:solidFill>
                  <a:schemeClr val="tx1">
                    <a:tint val="75000"/>
                  </a:schemeClr>
                </a:solidFill>
              </a:defRPr>
            </a:lvl3pPr>
            <a:lvl4pPr marL="1555120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4pPr>
            <a:lvl5pPr marL="2073493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5pPr>
            <a:lvl6pPr marL="2591867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6pPr>
            <a:lvl7pPr marL="3110240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7pPr>
            <a:lvl8pPr marL="3628614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8pPr>
            <a:lvl9pPr marL="4146987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1479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9905" y="2069887"/>
            <a:ext cx="4635778" cy="493353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2030" y="2069887"/>
            <a:ext cx="4635778" cy="493353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8139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413979"/>
            <a:ext cx="9407902" cy="150291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1327" y="1906097"/>
            <a:ext cx="4614473" cy="934148"/>
          </a:xfrm>
        </p:spPr>
        <p:txBody>
          <a:bodyPr anchor="b"/>
          <a:lstStyle>
            <a:lvl1pPr marL="0" indent="0">
              <a:buNone/>
              <a:defRPr sz="2721" b="1"/>
            </a:lvl1pPr>
            <a:lvl2pPr marL="518373" indent="0">
              <a:buNone/>
              <a:defRPr sz="2268" b="1"/>
            </a:lvl2pPr>
            <a:lvl3pPr marL="1036747" indent="0">
              <a:buNone/>
              <a:defRPr sz="2041" b="1"/>
            </a:lvl3pPr>
            <a:lvl4pPr marL="1555120" indent="0">
              <a:buNone/>
              <a:defRPr sz="1814" b="1"/>
            </a:lvl4pPr>
            <a:lvl5pPr marL="2073493" indent="0">
              <a:buNone/>
              <a:defRPr sz="1814" b="1"/>
            </a:lvl5pPr>
            <a:lvl6pPr marL="2591867" indent="0">
              <a:buNone/>
              <a:defRPr sz="1814" b="1"/>
            </a:lvl6pPr>
            <a:lvl7pPr marL="3110240" indent="0">
              <a:buNone/>
              <a:defRPr sz="1814" b="1"/>
            </a:lvl7pPr>
            <a:lvl8pPr marL="3628614" indent="0">
              <a:buNone/>
              <a:defRPr sz="1814" b="1"/>
            </a:lvl8pPr>
            <a:lvl9pPr marL="4146987" indent="0">
              <a:buNone/>
              <a:defRPr sz="181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1327" y="2840245"/>
            <a:ext cx="4614473" cy="41775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22030" y="1906097"/>
            <a:ext cx="4637199" cy="934148"/>
          </a:xfrm>
        </p:spPr>
        <p:txBody>
          <a:bodyPr anchor="b"/>
          <a:lstStyle>
            <a:lvl1pPr marL="0" indent="0">
              <a:buNone/>
              <a:defRPr sz="2721" b="1"/>
            </a:lvl1pPr>
            <a:lvl2pPr marL="518373" indent="0">
              <a:buNone/>
              <a:defRPr sz="2268" b="1"/>
            </a:lvl2pPr>
            <a:lvl3pPr marL="1036747" indent="0">
              <a:buNone/>
              <a:defRPr sz="2041" b="1"/>
            </a:lvl3pPr>
            <a:lvl4pPr marL="1555120" indent="0">
              <a:buNone/>
              <a:defRPr sz="1814" b="1"/>
            </a:lvl4pPr>
            <a:lvl5pPr marL="2073493" indent="0">
              <a:buNone/>
              <a:defRPr sz="1814" b="1"/>
            </a:lvl5pPr>
            <a:lvl6pPr marL="2591867" indent="0">
              <a:buNone/>
              <a:defRPr sz="1814" b="1"/>
            </a:lvl6pPr>
            <a:lvl7pPr marL="3110240" indent="0">
              <a:buNone/>
              <a:defRPr sz="1814" b="1"/>
            </a:lvl7pPr>
            <a:lvl8pPr marL="3628614" indent="0">
              <a:buNone/>
              <a:defRPr sz="1814" b="1"/>
            </a:lvl8pPr>
            <a:lvl9pPr marL="4146987" indent="0">
              <a:buNone/>
              <a:defRPr sz="181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22030" y="2840245"/>
            <a:ext cx="4637199" cy="41775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6925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4873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9236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518372"/>
            <a:ext cx="3518021" cy="1814301"/>
          </a:xfrm>
        </p:spPr>
        <p:txBody>
          <a:bodyPr anchor="b"/>
          <a:lstStyle>
            <a:lvl1pPr>
              <a:defRPr sz="362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7199" y="1119540"/>
            <a:ext cx="5522030" cy="5525698"/>
          </a:xfrm>
        </p:spPr>
        <p:txBody>
          <a:bodyPr/>
          <a:lstStyle>
            <a:lvl1pPr>
              <a:defRPr sz="3628"/>
            </a:lvl1pPr>
            <a:lvl2pPr>
              <a:defRPr sz="3175"/>
            </a:lvl2pPr>
            <a:lvl3pPr>
              <a:defRPr sz="2721"/>
            </a:lvl3pPr>
            <a:lvl4pPr>
              <a:defRPr sz="2268"/>
            </a:lvl4pPr>
            <a:lvl5pPr>
              <a:defRPr sz="2268"/>
            </a:lvl5pPr>
            <a:lvl6pPr>
              <a:defRPr sz="2268"/>
            </a:lvl6pPr>
            <a:lvl7pPr>
              <a:defRPr sz="2268"/>
            </a:lvl7pPr>
            <a:lvl8pPr>
              <a:defRPr sz="2268"/>
            </a:lvl8pPr>
            <a:lvl9pPr>
              <a:defRPr sz="2268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326" y="2332673"/>
            <a:ext cx="3518021" cy="4321564"/>
          </a:xfrm>
        </p:spPr>
        <p:txBody>
          <a:bodyPr/>
          <a:lstStyle>
            <a:lvl1pPr marL="0" indent="0">
              <a:buNone/>
              <a:defRPr sz="1814"/>
            </a:lvl1pPr>
            <a:lvl2pPr marL="518373" indent="0">
              <a:buNone/>
              <a:defRPr sz="1587"/>
            </a:lvl2pPr>
            <a:lvl3pPr marL="1036747" indent="0">
              <a:buNone/>
              <a:defRPr sz="1361"/>
            </a:lvl3pPr>
            <a:lvl4pPr marL="1555120" indent="0">
              <a:buNone/>
              <a:defRPr sz="1134"/>
            </a:lvl4pPr>
            <a:lvl5pPr marL="2073493" indent="0">
              <a:buNone/>
              <a:defRPr sz="1134"/>
            </a:lvl5pPr>
            <a:lvl6pPr marL="2591867" indent="0">
              <a:buNone/>
              <a:defRPr sz="1134"/>
            </a:lvl6pPr>
            <a:lvl7pPr marL="3110240" indent="0">
              <a:buNone/>
              <a:defRPr sz="1134"/>
            </a:lvl7pPr>
            <a:lvl8pPr marL="3628614" indent="0">
              <a:buNone/>
              <a:defRPr sz="1134"/>
            </a:lvl8pPr>
            <a:lvl9pPr marL="4146987" indent="0">
              <a:buNone/>
              <a:defRPr sz="113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9388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518372"/>
            <a:ext cx="3518021" cy="1814301"/>
          </a:xfrm>
        </p:spPr>
        <p:txBody>
          <a:bodyPr anchor="b"/>
          <a:lstStyle>
            <a:lvl1pPr>
              <a:defRPr sz="362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37199" y="1119540"/>
            <a:ext cx="5522030" cy="5525698"/>
          </a:xfrm>
        </p:spPr>
        <p:txBody>
          <a:bodyPr anchor="t"/>
          <a:lstStyle>
            <a:lvl1pPr marL="0" indent="0">
              <a:buNone/>
              <a:defRPr sz="3628"/>
            </a:lvl1pPr>
            <a:lvl2pPr marL="518373" indent="0">
              <a:buNone/>
              <a:defRPr sz="3175"/>
            </a:lvl2pPr>
            <a:lvl3pPr marL="1036747" indent="0">
              <a:buNone/>
              <a:defRPr sz="2721"/>
            </a:lvl3pPr>
            <a:lvl4pPr marL="1555120" indent="0">
              <a:buNone/>
              <a:defRPr sz="2268"/>
            </a:lvl4pPr>
            <a:lvl5pPr marL="2073493" indent="0">
              <a:buNone/>
              <a:defRPr sz="2268"/>
            </a:lvl5pPr>
            <a:lvl6pPr marL="2591867" indent="0">
              <a:buNone/>
              <a:defRPr sz="2268"/>
            </a:lvl6pPr>
            <a:lvl7pPr marL="3110240" indent="0">
              <a:buNone/>
              <a:defRPr sz="2268"/>
            </a:lvl7pPr>
            <a:lvl8pPr marL="3628614" indent="0">
              <a:buNone/>
              <a:defRPr sz="2268"/>
            </a:lvl8pPr>
            <a:lvl9pPr marL="4146987" indent="0">
              <a:buNone/>
              <a:defRPr sz="2268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326" y="2332673"/>
            <a:ext cx="3518021" cy="4321564"/>
          </a:xfrm>
        </p:spPr>
        <p:txBody>
          <a:bodyPr/>
          <a:lstStyle>
            <a:lvl1pPr marL="0" indent="0">
              <a:buNone/>
              <a:defRPr sz="1814"/>
            </a:lvl1pPr>
            <a:lvl2pPr marL="518373" indent="0">
              <a:buNone/>
              <a:defRPr sz="1587"/>
            </a:lvl2pPr>
            <a:lvl3pPr marL="1036747" indent="0">
              <a:buNone/>
              <a:defRPr sz="1361"/>
            </a:lvl3pPr>
            <a:lvl4pPr marL="1555120" indent="0">
              <a:buNone/>
              <a:defRPr sz="1134"/>
            </a:lvl4pPr>
            <a:lvl5pPr marL="2073493" indent="0">
              <a:buNone/>
              <a:defRPr sz="1134"/>
            </a:lvl5pPr>
            <a:lvl6pPr marL="2591867" indent="0">
              <a:buNone/>
              <a:defRPr sz="1134"/>
            </a:lvl6pPr>
            <a:lvl7pPr marL="3110240" indent="0">
              <a:buNone/>
              <a:defRPr sz="1134"/>
            </a:lvl7pPr>
            <a:lvl8pPr marL="3628614" indent="0">
              <a:buNone/>
              <a:defRPr sz="1134"/>
            </a:lvl8pPr>
            <a:lvl9pPr marL="4146987" indent="0">
              <a:buNone/>
              <a:defRPr sz="113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4560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9906" y="413979"/>
            <a:ext cx="9407902" cy="1502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9906" y="2069887"/>
            <a:ext cx="9407902" cy="4933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9905" y="7206808"/>
            <a:ext cx="2454235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13180" y="7206808"/>
            <a:ext cx="3681353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3573" y="7206808"/>
            <a:ext cx="2454235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8409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36747" rtl="0" eaLnBrk="1" latinLnBrk="0" hangingPunct="1">
        <a:lnSpc>
          <a:spcPct val="90000"/>
        </a:lnSpc>
        <a:spcBef>
          <a:spcPct val="0"/>
        </a:spcBef>
        <a:buNone/>
        <a:defRPr kumimoji="1" sz="49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187" indent="-259187" algn="l" defTabSz="1036747" rtl="0" eaLnBrk="1" latinLnBrk="0" hangingPunct="1">
        <a:lnSpc>
          <a:spcPct val="90000"/>
        </a:lnSpc>
        <a:spcBef>
          <a:spcPts val="1134"/>
        </a:spcBef>
        <a:buFont typeface="Arial" panose="020B0604020202020204" pitchFamily="34" charset="0"/>
        <a:buChar char="•"/>
        <a:defRPr kumimoji="1" sz="3175" kern="1200">
          <a:solidFill>
            <a:schemeClr val="tx1"/>
          </a:solidFill>
          <a:latin typeface="+mn-lt"/>
          <a:ea typeface="+mn-ea"/>
          <a:cs typeface="+mn-cs"/>
        </a:defRPr>
      </a:lvl1pPr>
      <a:lvl2pPr marL="77756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721" kern="1200">
          <a:solidFill>
            <a:schemeClr val="tx1"/>
          </a:solidFill>
          <a:latin typeface="+mn-lt"/>
          <a:ea typeface="+mn-ea"/>
          <a:cs typeface="+mn-cs"/>
        </a:defRPr>
      </a:lvl2pPr>
      <a:lvl3pPr marL="1295933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268" kern="1200">
          <a:solidFill>
            <a:schemeClr val="tx1"/>
          </a:solidFill>
          <a:latin typeface="+mn-lt"/>
          <a:ea typeface="+mn-ea"/>
          <a:cs typeface="+mn-cs"/>
        </a:defRPr>
      </a:lvl3pPr>
      <a:lvl4pPr marL="1814307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4pPr>
      <a:lvl5pPr marL="233268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5pPr>
      <a:lvl6pPr marL="2851053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3369427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88780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4406174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1pPr>
      <a:lvl2pPr marL="518373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2pPr>
      <a:lvl3pPr marL="103674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3pPr>
      <a:lvl4pPr marL="155512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4pPr>
      <a:lvl5pPr marL="2073493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5pPr>
      <a:lvl6pPr marL="259186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311024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628614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414698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図 63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21B0F02A-424A-4D6E-899B-B26FA90C4B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85" y="2407089"/>
            <a:ext cx="3535100" cy="21210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3" name="図 22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8D0204FA-5FEC-4A30-8A2E-F07FE04C0C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500" y="694749"/>
            <a:ext cx="2520000" cy="15120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16BF3C69-291F-4D48-89EA-9E5AC0792C6C}"/>
              </a:ext>
            </a:extLst>
          </p:cNvPr>
          <p:cNvSpPr/>
          <p:nvPr/>
        </p:nvSpPr>
        <p:spPr>
          <a:xfrm>
            <a:off x="267786" y="4704335"/>
            <a:ext cx="5050143" cy="30300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525"/>
          </a:p>
        </p:txBody>
      </p:sp>
      <p:pic>
        <p:nvPicPr>
          <p:cNvPr id="21" name="図 20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FD66B37C-68C8-4DFA-B400-09864E0DD9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928" y="4704006"/>
            <a:ext cx="5050142" cy="3030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5299F615-C5C7-4C79-93E4-13C32E59FF9F}"/>
              </a:ext>
            </a:extLst>
          </p:cNvPr>
          <p:cNvSpPr txBox="1"/>
          <p:nvPr/>
        </p:nvSpPr>
        <p:spPr>
          <a:xfrm>
            <a:off x="636346" y="745240"/>
            <a:ext cx="21088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ラ・ジャグレリ・ロゼ・ダンジュ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0CAF158D-104B-4A5F-BCF9-A3C7797ABF3C}"/>
              </a:ext>
            </a:extLst>
          </p:cNvPr>
          <p:cNvSpPr txBox="1"/>
          <p:nvPr/>
        </p:nvSpPr>
        <p:spPr>
          <a:xfrm>
            <a:off x="636346" y="1339586"/>
            <a:ext cx="2181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原産国：ﾌﾗﾝｽ</a:t>
            </a:r>
            <a:r>
              <a:rPr kumimoji="1" lang="en-US" altLang="ja-JP" sz="800" b="1" dirty="0">
                <a:solidFill>
                  <a:schemeClr val="bg1"/>
                </a:solidFill>
                <a:latin typeface="+mn-ea"/>
              </a:rPr>
              <a:t>/AOC</a:t>
            </a:r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　ロゼ・ダンジュ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生産者：マルセル・マルタン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品種　：グロロー主体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味わい：ロゼ・甘口・ライトボディ</a:t>
            </a:r>
          </a:p>
        </p:txBody>
      </p: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0EC50E4F-DF45-4D08-A237-7635DA85A2EB}"/>
              </a:ext>
            </a:extLst>
          </p:cNvPr>
          <p:cNvCxnSpPr>
            <a:cxnSpLocks/>
          </p:cNvCxnSpPr>
          <p:nvPr/>
        </p:nvCxnSpPr>
        <p:spPr>
          <a:xfrm>
            <a:off x="699739" y="1312944"/>
            <a:ext cx="199358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B7221AE6-6356-4A60-A415-4E1C44915E8C}"/>
              </a:ext>
            </a:extLst>
          </p:cNvPr>
          <p:cNvSpPr txBox="1"/>
          <p:nvPr/>
        </p:nvSpPr>
        <p:spPr>
          <a:xfrm>
            <a:off x="1085785" y="5628057"/>
            <a:ext cx="401174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>
                <a:solidFill>
                  <a:schemeClr val="bg1"/>
                </a:solidFill>
                <a:latin typeface="+mn-ea"/>
              </a:rPr>
              <a:t>フレッシュなチェリーを思わせるキュートな香りが薫ります。柔らかな酸味とほのかな果実の甘さがバランスよく溶け合い、余韻に心地良いコクを残します。ピンチョスなどの手軽なおつまみ、フルーツやスナックなどの気楽なものから、果物のソースを使ったチキンなど、様々な料理やシチュエーションで楽しめるワインです。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07774A64-6E86-4CCE-A1BF-DAD49DC28686}"/>
              </a:ext>
            </a:extLst>
          </p:cNvPr>
          <p:cNvSpPr txBox="1"/>
          <p:nvPr/>
        </p:nvSpPr>
        <p:spPr>
          <a:xfrm>
            <a:off x="1093199" y="5325230"/>
            <a:ext cx="42640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ほんのりとした甘さが絶妙、オールラウンドのロゼワイン</a:t>
            </a:r>
          </a:p>
        </p:txBody>
      </p: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3D1A2442-A4DE-44C0-905F-D305EA6DCA59}"/>
              </a:ext>
            </a:extLst>
          </p:cNvPr>
          <p:cNvCxnSpPr>
            <a:cxnSpLocks/>
          </p:cNvCxnSpPr>
          <p:nvPr/>
        </p:nvCxnSpPr>
        <p:spPr>
          <a:xfrm>
            <a:off x="1096337" y="5628057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F31F81AC-7686-4FAE-BC92-2236A713A276}"/>
              </a:ext>
            </a:extLst>
          </p:cNvPr>
          <p:cNvCxnSpPr>
            <a:cxnSpLocks/>
          </p:cNvCxnSpPr>
          <p:nvPr/>
        </p:nvCxnSpPr>
        <p:spPr>
          <a:xfrm>
            <a:off x="1096337" y="6492179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コネクタ 70">
            <a:extLst>
              <a:ext uri="{FF2B5EF4-FFF2-40B4-BE49-F238E27FC236}">
                <a16:creationId xmlns:a16="http://schemas.microsoft.com/office/drawing/2014/main" id="{D072D629-508C-424F-8080-62CEE613C503}"/>
              </a:ext>
            </a:extLst>
          </p:cNvPr>
          <p:cNvCxnSpPr>
            <a:cxnSpLocks/>
          </p:cNvCxnSpPr>
          <p:nvPr/>
        </p:nvCxnSpPr>
        <p:spPr>
          <a:xfrm>
            <a:off x="6231836" y="3346243"/>
            <a:ext cx="248487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正方形/長方形 91">
            <a:extLst>
              <a:ext uri="{FF2B5EF4-FFF2-40B4-BE49-F238E27FC236}">
                <a16:creationId xmlns:a16="http://schemas.microsoft.com/office/drawing/2014/main" id="{BE7D20EF-9EE9-4A25-A3A4-46986C47272F}"/>
              </a:ext>
            </a:extLst>
          </p:cNvPr>
          <p:cNvSpPr/>
          <p:nvPr/>
        </p:nvSpPr>
        <p:spPr>
          <a:xfrm>
            <a:off x="5591498" y="4704007"/>
            <a:ext cx="5050143" cy="30300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525"/>
          </a:p>
        </p:txBody>
      </p:sp>
      <p:pic>
        <p:nvPicPr>
          <p:cNvPr id="93" name="図 92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85F5142F-32B7-4C30-B57A-E10E0F3526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2355" y="4715929"/>
            <a:ext cx="5050142" cy="3030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3C64BEBB-8716-412D-AA26-E06F52C3EC53}"/>
              </a:ext>
            </a:extLst>
          </p:cNvPr>
          <p:cNvSpPr txBox="1"/>
          <p:nvPr/>
        </p:nvSpPr>
        <p:spPr>
          <a:xfrm>
            <a:off x="6428108" y="5645871"/>
            <a:ext cx="401174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>
                <a:solidFill>
                  <a:schemeClr val="bg1"/>
                </a:solidFill>
                <a:latin typeface="+mn-ea"/>
              </a:rPr>
              <a:t>フレッシュなチェリーを思わせるキュートな香りが薫ります。柔らかな酸味とほのかな果実の甘さがバランスよく溶け合い、余韻に心地良いコクを残します。ピンチョスなどの手軽なおつまみ、フルーツやスナックなどの気楽なものから、果物のソースを使ったチキンなど、様々な料理やシチュエーションで楽しめるワインです。</a:t>
            </a:r>
            <a:endParaRPr kumimoji="1" lang="ja-JP" altLang="en-US" sz="1200" dirty="0">
              <a:solidFill>
                <a:schemeClr val="bg1"/>
              </a:solidFill>
              <a:latin typeface="+mn-ea"/>
            </a:endParaRPr>
          </a:p>
        </p:txBody>
      </p:sp>
      <p:cxnSp>
        <p:nvCxnSpPr>
          <p:cNvPr id="97" name="直線コネクタ 96">
            <a:extLst>
              <a:ext uri="{FF2B5EF4-FFF2-40B4-BE49-F238E27FC236}">
                <a16:creationId xmlns:a16="http://schemas.microsoft.com/office/drawing/2014/main" id="{82C9AB9D-7B3F-4D19-93B2-2D790C7748FF}"/>
              </a:ext>
            </a:extLst>
          </p:cNvPr>
          <p:cNvCxnSpPr>
            <a:cxnSpLocks/>
          </p:cNvCxnSpPr>
          <p:nvPr/>
        </p:nvCxnSpPr>
        <p:spPr>
          <a:xfrm>
            <a:off x="6428109" y="5628057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線コネクタ 98">
            <a:extLst>
              <a:ext uri="{FF2B5EF4-FFF2-40B4-BE49-F238E27FC236}">
                <a16:creationId xmlns:a16="http://schemas.microsoft.com/office/drawing/2014/main" id="{C034C689-8E5A-4E60-8D9C-B70DD798254F}"/>
              </a:ext>
            </a:extLst>
          </p:cNvPr>
          <p:cNvCxnSpPr>
            <a:cxnSpLocks/>
          </p:cNvCxnSpPr>
          <p:nvPr/>
        </p:nvCxnSpPr>
        <p:spPr>
          <a:xfrm>
            <a:off x="6340554" y="6516612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テキスト ボックス 104">
            <a:extLst>
              <a:ext uri="{FF2B5EF4-FFF2-40B4-BE49-F238E27FC236}">
                <a16:creationId xmlns:a16="http://schemas.microsoft.com/office/drawing/2014/main" id="{BF597B99-1C7D-4332-A5CB-D2AE6E85537D}"/>
              </a:ext>
            </a:extLst>
          </p:cNvPr>
          <p:cNvSpPr txBox="1"/>
          <p:nvPr/>
        </p:nvSpPr>
        <p:spPr>
          <a:xfrm>
            <a:off x="151427" y="196722"/>
            <a:ext cx="1824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ea typeface="游明朝" panose="02020400000000000000" pitchFamily="18" charset="-128"/>
              </a:rPr>
              <a:t>■</a:t>
            </a:r>
            <a:r>
              <a:rPr kumimoji="1" lang="en-US" altLang="ja-JP" dirty="0">
                <a:ea typeface="游明朝" panose="02020400000000000000" pitchFamily="18" charset="-128"/>
              </a:rPr>
              <a:t>PRICE CARD</a:t>
            </a:r>
            <a:endParaRPr kumimoji="1" lang="ja-JP" altLang="en-US" dirty="0">
              <a:ea typeface="游明朝" panose="02020400000000000000" pitchFamily="18" charset="-128"/>
            </a:endParaRPr>
          </a:p>
        </p:txBody>
      </p:sp>
      <p:pic>
        <p:nvPicPr>
          <p:cNvPr id="51" name="図 50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3333404C-FDE0-41EE-A888-F494C6DE7C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447" y="2391534"/>
            <a:ext cx="3535100" cy="21210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id="{5BAFEDF1-4BC4-40B4-910B-2D9B1FCED67B}"/>
              </a:ext>
            </a:extLst>
          </p:cNvPr>
          <p:cNvCxnSpPr>
            <a:cxnSpLocks/>
          </p:cNvCxnSpPr>
          <p:nvPr/>
        </p:nvCxnSpPr>
        <p:spPr>
          <a:xfrm>
            <a:off x="893900" y="3247451"/>
            <a:ext cx="248487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図 59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24B2E7EA-970C-4650-8634-E599B18C58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85" y="698257"/>
            <a:ext cx="2520000" cy="15120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cxnSp>
        <p:nvCxnSpPr>
          <p:cNvPr id="80" name="直線コネクタ 79">
            <a:extLst>
              <a:ext uri="{FF2B5EF4-FFF2-40B4-BE49-F238E27FC236}">
                <a16:creationId xmlns:a16="http://schemas.microsoft.com/office/drawing/2014/main" id="{45075B9D-4D48-49F5-B269-3B4A7D48236B}"/>
              </a:ext>
            </a:extLst>
          </p:cNvPr>
          <p:cNvCxnSpPr>
            <a:cxnSpLocks/>
          </p:cNvCxnSpPr>
          <p:nvPr/>
        </p:nvCxnSpPr>
        <p:spPr>
          <a:xfrm>
            <a:off x="6006976" y="1357792"/>
            <a:ext cx="199358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テキスト ボックス 117">
            <a:extLst>
              <a:ext uri="{FF2B5EF4-FFF2-40B4-BE49-F238E27FC236}">
                <a16:creationId xmlns:a16="http://schemas.microsoft.com/office/drawing/2014/main" id="{D583943E-4062-48AA-90CC-7168A48130D4}"/>
              </a:ext>
            </a:extLst>
          </p:cNvPr>
          <p:cNvSpPr txBox="1"/>
          <p:nvPr/>
        </p:nvSpPr>
        <p:spPr>
          <a:xfrm>
            <a:off x="651483" y="1005285"/>
            <a:ext cx="23608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ほんのりとした甘さが絶妙、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オールラウンドのロゼワイン</a:t>
            </a:r>
          </a:p>
        </p:txBody>
      </p:sp>
      <p:sp>
        <p:nvSpPr>
          <p:cNvPr id="125" name="テキスト ボックス 124">
            <a:extLst>
              <a:ext uri="{FF2B5EF4-FFF2-40B4-BE49-F238E27FC236}">
                <a16:creationId xmlns:a16="http://schemas.microsoft.com/office/drawing/2014/main" id="{783C0A34-B19C-4783-9761-BD7924966801}"/>
              </a:ext>
            </a:extLst>
          </p:cNvPr>
          <p:cNvSpPr txBox="1"/>
          <p:nvPr/>
        </p:nvSpPr>
        <p:spPr>
          <a:xfrm>
            <a:off x="6426636" y="5335210"/>
            <a:ext cx="42640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ほんのりとした甘さが絶妙、オールラウンドのロゼワイン</a:t>
            </a:r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562E32DF-E0C9-4FB0-BB6F-2BAF19B79842}"/>
              </a:ext>
            </a:extLst>
          </p:cNvPr>
          <p:cNvSpPr txBox="1"/>
          <p:nvPr/>
        </p:nvSpPr>
        <p:spPr>
          <a:xfrm>
            <a:off x="5976924" y="779516"/>
            <a:ext cx="21088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ラ・ジャグレリ・ロゼ・ダンジュ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4DB3AABB-2ADA-48FB-B9C8-D0B869A32D09}"/>
              </a:ext>
            </a:extLst>
          </p:cNvPr>
          <p:cNvSpPr txBox="1"/>
          <p:nvPr/>
        </p:nvSpPr>
        <p:spPr>
          <a:xfrm>
            <a:off x="5994768" y="1043489"/>
            <a:ext cx="23608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ほんのりとした甘さが絶妙、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オールラウンドのロゼワイン</a:t>
            </a:r>
          </a:p>
        </p:txBody>
      </p:sp>
      <p:sp>
        <p:nvSpPr>
          <p:cNvPr id="94" name="テキスト ボックス 93">
            <a:extLst>
              <a:ext uri="{FF2B5EF4-FFF2-40B4-BE49-F238E27FC236}">
                <a16:creationId xmlns:a16="http://schemas.microsoft.com/office/drawing/2014/main" id="{1AABEE7D-BA4E-4B70-B4D8-DBE48ED21981}"/>
              </a:ext>
            </a:extLst>
          </p:cNvPr>
          <p:cNvSpPr txBox="1"/>
          <p:nvPr/>
        </p:nvSpPr>
        <p:spPr>
          <a:xfrm>
            <a:off x="5994768" y="1382268"/>
            <a:ext cx="2181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原産国：ﾌﾗﾝｽ</a:t>
            </a:r>
            <a:r>
              <a:rPr kumimoji="1" lang="en-US" altLang="ja-JP" sz="800" b="1" dirty="0">
                <a:solidFill>
                  <a:schemeClr val="bg1"/>
                </a:solidFill>
                <a:latin typeface="+mn-ea"/>
              </a:rPr>
              <a:t>/AOC</a:t>
            </a:r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　ロゼ・ダンジュ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生産者：マルセル・マルタン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品種　：グロロー主体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味わい：ロゼ・甘口・ライトボディ</a:t>
            </a:r>
          </a:p>
        </p:txBody>
      </p:sp>
      <p:sp>
        <p:nvSpPr>
          <p:cNvPr id="96" name="テキスト ボックス 95">
            <a:extLst>
              <a:ext uri="{FF2B5EF4-FFF2-40B4-BE49-F238E27FC236}">
                <a16:creationId xmlns:a16="http://schemas.microsoft.com/office/drawing/2014/main" id="{E34A4633-D0D1-4802-AE18-ED5ACE8F5D1A}"/>
              </a:ext>
            </a:extLst>
          </p:cNvPr>
          <p:cNvSpPr txBox="1"/>
          <p:nvPr/>
        </p:nvSpPr>
        <p:spPr>
          <a:xfrm>
            <a:off x="773354" y="2537530"/>
            <a:ext cx="30132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solidFill>
                  <a:schemeClr val="bg1"/>
                </a:solidFill>
                <a:latin typeface="+mn-ea"/>
              </a:rPr>
              <a:t>ラ・ジャグレリ・ロゼ・ダンジュ</a:t>
            </a:r>
            <a:endParaRPr kumimoji="1" lang="en-US" altLang="ja-JP" sz="14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01" name="テキスト ボックス 100">
            <a:extLst>
              <a:ext uri="{FF2B5EF4-FFF2-40B4-BE49-F238E27FC236}">
                <a16:creationId xmlns:a16="http://schemas.microsoft.com/office/drawing/2014/main" id="{65754E3B-191F-476C-BF7E-899969C0391A}"/>
              </a:ext>
            </a:extLst>
          </p:cNvPr>
          <p:cNvSpPr txBox="1"/>
          <p:nvPr/>
        </p:nvSpPr>
        <p:spPr>
          <a:xfrm>
            <a:off x="893900" y="2845985"/>
            <a:ext cx="2360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ほんのりとした甘さが絶妙、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オールラウンドのロゼワイン</a:t>
            </a:r>
          </a:p>
        </p:txBody>
      </p:sp>
      <p:sp>
        <p:nvSpPr>
          <p:cNvPr id="102" name="テキスト ボックス 101">
            <a:extLst>
              <a:ext uri="{FF2B5EF4-FFF2-40B4-BE49-F238E27FC236}">
                <a16:creationId xmlns:a16="http://schemas.microsoft.com/office/drawing/2014/main" id="{23410D63-EE03-4153-AD48-5AF374E2EE1B}"/>
              </a:ext>
            </a:extLst>
          </p:cNvPr>
          <p:cNvSpPr txBox="1"/>
          <p:nvPr/>
        </p:nvSpPr>
        <p:spPr>
          <a:xfrm>
            <a:off x="865373" y="3308861"/>
            <a:ext cx="29271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原産国：ﾌﾗﾝｽ</a:t>
            </a:r>
            <a:r>
              <a:rPr kumimoji="1" lang="en-US" altLang="ja-JP" sz="1100" b="1" dirty="0">
                <a:solidFill>
                  <a:schemeClr val="bg1"/>
                </a:solidFill>
                <a:latin typeface="+mn-ea"/>
              </a:rPr>
              <a:t>/AOC</a:t>
            </a:r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　ロゼ・ダンジュ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生産者：マルセル・マルタン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品種　：グロロー主体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味わい：ロゼ・甘口・ライトボディ</a:t>
            </a:r>
          </a:p>
        </p:txBody>
      </p:sp>
      <p:sp>
        <p:nvSpPr>
          <p:cNvPr id="110" name="テキスト ボックス 109">
            <a:extLst>
              <a:ext uri="{FF2B5EF4-FFF2-40B4-BE49-F238E27FC236}">
                <a16:creationId xmlns:a16="http://schemas.microsoft.com/office/drawing/2014/main" id="{FEB77A5E-75C7-4E9C-921D-748842B83AF3}"/>
              </a:ext>
            </a:extLst>
          </p:cNvPr>
          <p:cNvSpPr txBox="1"/>
          <p:nvPr/>
        </p:nvSpPr>
        <p:spPr>
          <a:xfrm>
            <a:off x="6231836" y="2949438"/>
            <a:ext cx="2360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ほんのりとした甘さが絶妙、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オールラウンドのロゼワイン</a:t>
            </a:r>
          </a:p>
        </p:txBody>
      </p:sp>
      <p:sp>
        <p:nvSpPr>
          <p:cNvPr id="120" name="テキスト ボックス 119">
            <a:extLst>
              <a:ext uri="{FF2B5EF4-FFF2-40B4-BE49-F238E27FC236}">
                <a16:creationId xmlns:a16="http://schemas.microsoft.com/office/drawing/2014/main" id="{AF142E90-755F-4F6D-BAE1-F3C4CA7C4510}"/>
              </a:ext>
            </a:extLst>
          </p:cNvPr>
          <p:cNvSpPr txBox="1"/>
          <p:nvPr/>
        </p:nvSpPr>
        <p:spPr>
          <a:xfrm>
            <a:off x="6213257" y="3380557"/>
            <a:ext cx="29271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原産国：ﾌﾗﾝｽ</a:t>
            </a:r>
            <a:r>
              <a:rPr kumimoji="1" lang="en-US" altLang="ja-JP" sz="1100" b="1" dirty="0">
                <a:solidFill>
                  <a:schemeClr val="bg1"/>
                </a:solidFill>
                <a:latin typeface="+mn-ea"/>
              </a:rPr>
              <a:t>/AOC</a:t>
            </a:r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　ロゼ・ダンジュ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生産者：マルセル・マルタン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品種　：グロロー主体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味わい：ロゼ・甘口・ライトボディ</a:t>
            </a:r>
          </a:p>
        </p:txBody>
      </p:sp>
      <p:sp>
        <p:nvSpPr>
          <p:cNvPr id="121" name="テキスト ボックス 120">
            <a:extLst>
              <a:ext uri="{FF2B5EF4-FFF2-40B4-BE49-F238E27FC236}">
                <a16:creationId xmlns:a16="http://schemas.microsoft.com/office/drawing/2014/main" id="{D87CAA5B-591F-4E82-9C81-60EC3DC3FA9E}"/>
              </a:ext>
            </a:extLst>
          </p:cNvPr>
          <p:cNvSpPr txBox="1"/>
          <p:nvPr/>
        </p:nvSpPr>
        <p:spPr>
          <a:xfrm>
            <a:off x="6147949" y="2577498"/>
            <a:ext cx="29271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solidFill>
                  <a:schemeClr val="bg1"/>
                </a:solidFill>
                <a:latin typeface="+mn-ea"/>
              </a:rPr>
              <a:t>ラ・ジャグレリ・ロゼ・ダンジュ</a:t>
            </a:r>
            <a:endParaRPr kumimoji="1" lang="en-US" altLang="ja-JP" sz="14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22" name="テキスト ボックス 121">
            <a:extLst>
              <a:ext uri="{FF2B5EF4-FFF2-40B4-BE49-F238E27FC236}">
                <a16:creationId xmlns:a16="http://schemas.microsoft.com/office/drawing/2014/main" id="{94B38875-2F10-44CD-A80A-0AEE4C565583}"/>
              </a:ext>
            </a:extLst>
          </p:cNvPr>
          <p:cNvSpPr txBox="1"/>
          <p:nvPr/>
        </p:nvSpPr>
        <p:spPr>
          <a:xfrm>
            <a:off x="1077039" y="4918604"/>
            <a:ext cx="3731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chemeClr val="bg1"/>
                </a:solidFill>
                <a:latin typeface="+mn-ea"/>
              </a:rPr>
              <a:t>ラ・ジャグレリ・ロゼ・ダンジュ</a:t>
            </a:r>
            <a:endParaRPr kumimoji="1" lang="en-US" altLang="ja-JP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23" name="テキスト ボックス 122">
            <a:extLst>
              <a:ext uri="{FF2B5EF4-FFF2-40B4-BE49-F238E27FC236}">
                <a16:creationId xmlns:a16="http://schemas.microsoft.com/office/drawing/2014/main" id="{22F722E0-6F50-48CA-BA6F-2DA271EAF211}"/>
              </a:ext>
            </a:extLst>
          </p:cNvPr>
          <p:cNvSpPr txBox="1"/>
          <p:nvPr/>
        </p:nvSpPr>
        <p:spPr>
          <a:xfrm>
            <a:off x="6398579" y="4962736"/>
            <a:ext cx="3821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chemeClr val="bg1"/>
                </a:solidFill>
                <a:latin typeface="+mn-ea"/>
              </a:rPr>
              <a:t>ラ・ジャグレリ・ロゼ・ダンジュ</a:t>
            </a:r>
            <a:endParaRPr kumimoji="1" lang="en-US" altLang="ja-JP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24" name="テキスト ボックス 123">
            <a:extLst>
              <a:ext uri="{FF2B5EF4-FFF2-40B4-BE49-F238E27FC236}">
                <a16:creationId xmlns:a16="http://schemas.microsoft.com/office/drawing/2014/main" id="{ABBBDE71-8383-4670-AD00-9B3B4FBF4E9A}"/>
              </a:ext>
            </a:extLst>
          </p:cNvPr>
          <p:cNvSpPr txBox="1"/>
          <p:nvPr/>
        </p:nvSpPr>
        <p:spPr>
          <a:xfrm>
            <a:off x="1099042" y="6498698"/>
            <a:ext cx="3470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原産国：フランス／ＡＯＣ　ロゼ・ダンジュ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生産者：マルセル・マルタン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品種　：グロロー主体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味わい：ロゼ・甘口・ライトボディ</a:t>
            </a:r>
          </a:p>
        </p:txBody>
      </p:sp>
      <p:sp>
        <p:nvSpPr>
          <p:cNvPr id="126" name="テキスト ボックス 125">
            <a:extLst>
              <a:ext uri="{FF2B5EF4-FFF2-40B4-BE49-F238E27FC236}">
                <a16:creationId xmlns:a16="http://schemas.microsoft.com/office/drawing/2014/main" id="{D2541D24-DA14-4B4B-9AF8-2EB1E6D321F9}"/>
              </a:ext>
            </a:extLst>
          </p:cNvPr>
          <p:cNvSpPr txBox="1"/>
          <p:nvPr/>
        </p:nvSpPr>
        <p:spPr>
          <a:xfrm>
            <a:off x="6448308" y="6536038"/>
            <a:ext cx="37713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原産</a:t>
            </a:r>
            <a:r>
              <a:rPr kumimoji="1" lang="ja-JP" altLang="en-US" sz="1200" b="1">
                <a:solidFill>
                  <a:schemeClr val="bg1"/>
                </a:solidFill>
                <a:latin typeface="+mn-ea"/>
              </a:rPr>
              <a:t>国：フランス／ＡＯＣ　ロゼ・ダンジュ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生産者：マルセル・マルタン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品種　：グロロー主体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味わい：ロゼ・辛口・ライトボディ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8246A951-BCD9-40BB-8F50-4EED22FF36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553" y="4870691"/>
            <a:ext cx="2013114" cy="2684152"/>
          </a:xfrm>
          <a:prstGeom prst="rect">
            <a:avLst/>
          </a:prstGeom>
        </p:spPr>
      </p:pic>
      <p:pic>
        <p:nvPicPr>
          <p:cNvPr id="75" name="図 74">
            <a:extLst>
              <a:ext uri="{FF2B5EF4-FFF2-40B4-BE49-F238E27FC236}">
                <a16:creationId xmlns:a16="http://schemas.microsoft.com/office/drawing/2014/main" id="{8642BF31-4A07-4F70-B32D-0A18B8AC26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5486" y="4923703"/>
            <a:ext cx="2013114" cy="2684152"/>
          </a:xfrm>
          <a:prstGeom prst="rect">
            <a:avLst/>
          </a:prstGeom>
        </p:spPr>
      </p:pic>
      <p:pic>
        <p:nvPicPr>
          <p:cNvPr id="86" name="図 85">
            <a:extLst>
              <a:ext uri="{FF2B5EF4-FFF2-40B4-BE49-F238E27FC236}">
                <a16:creationId xmlns:a16="http://schemas.microsoft.com/office/drawing/2014/main" id="{829577CA-F91F-4B0E-B3A1-4C38E946A7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232" y="2448238"/>
            <a:ext cx="1518307" cy="2024409"/>
          </a:xfrm>
          <a:prstGeom prst="rect">
            <a:avLst/>
          </a:prstGeom>
        </p:spPr>
      </p:pic>
      <p:pic>
        <p:nvPicPr>
          <p:cNvPr id="89" name="図 88">
            <a:extLst>
              <a:ext uri="{FF2B5EF4-FFF2-40B4-BE49-F238E27FC236}">
                <a16:creationId xmlns:a16="http://schemas.microsoft.com/office/drawing/2014/main" id="{25DE382A-A0CA-421B-97C6-2C12CBAE22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694" y="2458408"/>
            <a:ext cx="1518307" cy="2024409"/>
          </a:xfrm>
          <a:prstGeom prst="rect">
            <a:avLst/>
          </a:prstGeom>
        </p:spPr>
      </p:pic>
      <p:pic>
        <p:nvPicPr>
          <p:cNvPr id="91" name="図 90">
            <a:extLst>
              <a:ext uri="{FF2B5EF4-FFF2-40B4-BE49-F238E27FC236}">
                <a16:creationId xmlns:a16="http://schemas.microsoft.com/office/drawing/2014/main" id="{B075589E-CEED-46A6-8966-DB3E3EE506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180" y="776661"/>
            <a:ext cx="1046463" cy="1395283"/>
          </a:xfrm>
          <a:prstGeom prst="rect">
            <a:avLst/>
          </a:prstGeom>
        </p:spPr>
      </p:pic>
      <p:pic>
        <p:nvPicPr>
          <p:cNvPr id="98" name="図 97">
            <a:extLst>
              <a:ext uri="{FF2B5EF4-FFF2-40B4-BE49-F238E27FC236}">
                <a16:creationId xmlns:a16="http://schemas.microsoft.com/office/drawing/2014/main" id="{36CA2A75-3DEB-404B-9BF8-2D443E3DE9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988" y="796375"/>
            <a:ext cx="1046463" cy="1395283"/>
          </a:xfrm>
          <a:prstGeom prst="rect">
            <a:avLst/>
          </a:prstGeom>
        </p:spPr>
      </p:pic>
      <p:grpSp>
        <p:nvGrpSpPr>
          <p:cNvPr id="66" name="グループ化 65">
            <a:extLst>
              <a:ext uri="{FF2B5EF4-FFF2-40B4-BE49-F238E27FC236}">
                <a16:creationId xmlns:a16="http://schemas.microsoft.com/office/drawing/2014/main" id="{31E73479-2C2E-42F1-8ABD-1D67B2FDD79C}"/>
              </a:ext>
            </a:extLst>
          </p:cNvPr>
          <p:cNvGrpSpPr/>
          <p:nvPr/>
        </p:nvGrpSpPr>
        <p:grpSpPr>
          <a:xfrm>
            <a:off x="6407636" y="4240154"/>
            <a:ext cx="481732" cy="221920"/>
            <a:chOff x="6752865" y="4253770"/>
            <a:chExt cx="481732" cy="221920"/>
          </a:xfrm>
        </p:grpSpPr>
        <p:sp>
          <p:nvSpPr>
            <p:cNvPr id="67" name="四角形: 角を丸くする 66">
              <a:extLst>
                <a:ext uri="{FF2B5EF4-FFF2-40B4-BE49-F238E27FC236}">
                  <a16:creationId xmlns:a16="http://schemas.microsoft.com/office/drawing/2014/main" id="{5C80175E-7064-4866-8B77-72EF746B360A}"/>
                </a:ext>
              </a:extLst>
            </p:cNvPr>
            <p:cNvSpPr/>
            <p:nvPr/>
          </p:nvSpPr>
          <p:spPr>
            <a:xfrm>
              <a:off x="6752865" y="4265448"/>
              <a:ext cx="388271" cy="18449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68" name="テキスト ボックス 67">
              <a:extLst>
                <a:ext uri="{FF2B5EF4-FFF2-40B4-BE49-F238E27FC236}">
                  <a16:creationId xmlns:a16="http://schemas.microsoft.com/office/drawing/2014/main" id="{88F53EA1-2692-456B-881F-A0F6C975AA74}"/>
                </a:ext>
              </a:extLst>
            </p:cNvPr>
            <p:cNvSpPr txBox="1"/>
            <p:nvPr/>
          </p:nvSpPr>
          <p:spPr>
            <a:xfrm>
              <a:off x="6758548" y="4253770"/>
              <a:ext cx="476049" cy="221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grpSp>
        <p:nvGrpSpPr>
          <p:cNvPr id="79" name="グループ化 78">
            <a:extLst>
              <a:ext uri="{FF2B5EF4-FFF2-40B4-BE49-F238E27FC236}">
                <a16:creationId xmlns:a16="http://schemas.microsoft.com/office/drawing/2014/main" id="{094FAA66-D9B9-43FC-9336-FE6A68D2520A}"/>
              </a:ext>
            </a:extLst>
          </p:cNvPr>
          <p:cNvGrpSpPr/>
          <p:nvPr/>
        </p:nvGrpSpPr>
        <p:grpSpPr>
          <a:xfrm>
            <a:off x="6398579" y="2008162"/>
            <a:ext cx="392268" cy="183496"/>
            <a:chOff x="6398579" y="2008162"/>
            <a:chExt cx="392268" cy="183496"/>
          </a:xfrm>
        </p:grpSpPr>
        <p:sp>
          <p:nvSpPr>
            <p:cNvPr id="83" name="四角形: 角を丸くする 82">
              <a:extLst>
                <a:ext uri="{FF2B5EF4-FFF2-40B4-BE49-F238E27FC236}">
                  <a16:creationId xmlns:a16="http://schemas.microsoft.com/office/drawing/2014/main" id="{833EE922-E476-4159-934C-56BC5F144902}"/>
                </a:ext>
              </a:extLst>
            </p:cNvPr>
            <p:cNvSpPr/>
            <p:nvPr/>
          </p:nvSpPr>
          <p:spPr>
            <a:xfrm>
              <a:off x="6420048" y="2017977"/>
              <a:ext cx="288791" cy="15330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84" name="テキスト ボックス 83">
              <a:extLst>
                <a:ext uri="{FF2B5EF4-FFF2-40B4-BE49-F238E27FC236}">
                  <a16:creationId xmlns:a16="http://schemas.microsoft.com/office/drawing/2014/main" id="{43297551-E6C8-4F39-96F9-1A2727E25729}"/>
                </a:ext>
              </a:extLst>
            </p:cNvPr>
            <p:cNvSpPr txBox="1"/>
            <p:nvPr/>
          </p:nvSpPr>
          <p:spPr>
            <a:xfrm>
              <a:off x="6398579" y="2008162"/>
              <a:ext cx="392268" cy="183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grpSp>
        <p:nvGrpSpPr>
          <p:cNvPr id="85" name="グループ化 84">
            <a:extLst>
              <a:ext uri="{FF2B5EF4-FFF2-40B4-BE49-F238E27FC236}">
                <a16:creationId xmlns:a16="http://schemas.microsoft.com/office/drawing/2014/main" id="{0CDBC72A-F1EB-4684-A68F-CB58946DBC5E}"/>
              </a:ext>
            </a:extLst>
          </p:cNvPr>
          <p:cNvGrpSpPr/>
          <p:nvPr/>
        </p:nvGrpSpPr>
        <p:grpSpPr>
          <a:xfrm>
            <a:off x="6564443" y="7433712"/>
            <a:ext cx="481732" cy="221920"/>
            <a:chOff x="7898818" y="7419868"/>
            <a:chExt cx="481732" cy="221920"/>
          </a:xfrm>
        </p:grpSpPr>
        <p:sp>
          <p:nvSpPr>
            <p:cNvPr id="87" name="四角形: 角を丸くする 86">
              <a:extLst>
                <a:ext uri="{FF2B5EF4-FFF2-40B4-BE49-F238E27FC236}">
                  <a16:creationId xmlns:a16="http://schemas.microsoft.com/office/drawing/2014/main" id="{C486C9C6-BDB4-4B3D-BA05-9DBE898186E9}"/>
                </a:ext>
              </a:extLst>
            </p:cNvPr>
            <p:cNvSpPr/>
            <p:nvPr/>
          </p:nvSpPr>
          <p:spPr>
            <a:xfrm>
              <a:off x="7898818" y="7431546"/>
              <a:ext cx="388271" cy="18449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90" name="テキスト ボックス 89">
              <a:extLst>
                <a:ext uri="{FF2B5EF4-FFF2-40B4-BE49-F238E27FC236}">
                  <a16:creationId xmlns:a16="http://schemas.microsoft.com/office/drawing/2014/main" id="{D00DAD6F-9CAC-4455-B56B-946D394B16F9}"/>
                </a:ext>
              </a:extLst>
            </p:cNvPr>
            <p:cNvSpPr txBox="1"/>
            <p:nvPr/>
          </p:nvSpPr>
          <p:spPr>
            <a:xfrm>
              <a:off x="7904501" y="7419868"/>
              <a:ext cx="476049" cy="221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sp>
        <p:nvSpPr>
          <p:cNvPr id="103" name="テキスト ボックス 102">
            <a:extLst>
              <a:ext uri="{FF2B5EF4-FFF2-40B4-BE49-F238E27FC236}">
                <a16:creationId xmlns:a16="http://schemas.microsoft.com/office/drawing/2014/main" id="{5536B7D7-4F55-4973-A71F-4733CCA2CA9E}"/>
              </a:ext>
            </a:extLst>
          </p:cNvPr>
          <p:cNvSpPr txBox="1"/>
          <p:nvPr/>
        </p:nvSpPr>
        <p:spPr>
          <a:xfrm>
            <a:off x="1938773" y="1958432"/>
            <a:ext cx="90007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円 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(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)</a:t>
            </a:r>
            <a:endParaRPr kumimoji="1" lang="ja-JP" altLang="en-US" sz="10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111" name="グループ化 110">
            <a:extLst>
              <a:ext uri="{FF2B5EF4-FFF2-40B4-BE49-F238E27FC236}">
                <a16:creationId xmlns:a16="http://schemas.microsoft.com/office/drawing/2014/main" id="{5B0FEA69-45C9-4837-AB8E-AF2B52218591}"/>
              </a:ext>
            </a:extLst>
          </p:cNvPr>
          <p:cNvGrpSpPr/>
          <p:nvPr/>
        </p:nvGrpSpPr>
        <p:grpSpPr>
          <a:xfrm>
            <a:off x="776680" y="1984185"/>
            <a:ext cx="724955" cy="190091"/>
            <a:chOff x="776680" y="1984185"/>
            <a:chExt cx="724955" cy="190091"/>
          </a:xfrm>
        </p:grpSpPr>
        <p:sp>
          <p:nvSpPr>
            <p:cNvPr id="112" name="四角形: 角を丸くする 111">
              <a:extLst>
                <a:ext uri="{FF2B5EF4-FFF2-40B4-BE49-F238E27FC236}">
                  <a16:creationId xmlns:a16="http://schemas.microsoft.com/office/drawing/2014/main" id="{CEA52278-BC56-42D1-95A4-41AA10912C19}"/>
                </a:ext>
              </a:extLst>
            </p:cNvPr>
            <p:cNvSpPr/>
            <p:nvPr/>
          </p:nvSpPr>
          <p:spPr>
            <a:xfrm>
              <a:off x="814780" y="1984185"/>
              <a:ext cx="561722" cy="17535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13" name="テキスト ボックス 112">
              <a:extLst>
                <a:ext uri="{FF2B5EF4-FFF2-40B4-BE49-F238E27FC236}">
                  <a16:creationId xmlns:a16="http://schemas.microsoft.com/office/drawing/2014/main" id="{B8EA8F04-BE74-44AB-8617-425BB226516E}"/>
                </a:ext>
              </a:extLst>
            </p:cNvPr>
            <p:cNvSpPr txBox="1"/>
            <p:nvPr/>
          </p:nvSpPr>
          <p:spPr>
            <a:xfrm>
              <a:off x="776680" y="1989610"/>
              <a:ext cx="724955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>
                  <a:solidFill>
                    <a:srgbClr val="89162B"/>
                  </a:solidFill>
                  <a:latin typeface="+mn-ea"/>
                </a:rPr>
                <a:t>希望小売価格</a:t>
              </a:r>
            </a:p>
          </p:txBody>
        </p:sp>
      </p:grpSp>
      <p:grpSp>
        <p:nvGrpSpPr>
          <p:cNvPr id="114" name="グループ化 113">
            <a:extLst>
              <a:ext uri="{FF2B5EF4-FFF2-40B4-BE49-F238E27FC236}">
                <a16:creationId xmlns:a16="http://schemas.microsoft.com/office/drawing/2014/main" id="{7E44CCF2-B6B3-434B-847E-4A64577D04AC}"/>
              </a:ext>
            </a:extLst>
          </p:cNvPr>
          <p:cNvGrpSpPr/>
          <p:nvPr/>
        </p:nvGrpSpPr>
        <p:grpSpPr>
          <a:xfrm>
            <a:off x="886113" y="4111950"/>
            <a:ext cx="469661" cy="351506"/>
            <a:chOff x="860269" y="4063164"/>
            <a:chExt cx="469661" cy="351506"/>
          </a:xfrm>
        </p:grpSpPr>
        <p:sp>
          <p:nvSpPr>
            <p:cNvPr id="115" name="四角形: 角を丸くする 114">
              <a:extLst>
                <a:ext uri="{FF2B5EF4-FFF2-40B4-BE49-F238E27FC236}">
                  <a16:creationId xmlns:a16="http://schemas.microsoft.com/office/drawing/2014/main" id="{93E6FB78-A928-4D2D-85C2-643C910115D9}"/>
                </a:ext>
              </a:extLst>
            </p:cNvPr>
            <p:cNvSpPr/>
            <p:nvPr/>
          </p:nvSpPr>
          <p:spPr>
            <a:xfrm>
              <a:off x="932285" y="4072006"/>
              <a:ext cx="325630" cy="31170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16" name="テキスト ボックス 115">
              <a:extLst>
                <a:ext uri="{FF2B5EF4-FFF2-40B4-BE49-F238E27FC236}">
                  <a16:creationId xmlns:a16="http://schemas.microsoft.com/office/drawing/2014/main" id="{9C7A76A6-EC58-4DD0-9E78-5BF7D4CBC93B}"/>
                </a:ext>
              </a:extLst>
            </p:cNvPr>
            <p:cNvSpPr txBox="1"/>
            <p:nvPr/>
          </p:nvSpPr>
          <p:spPr>
            <a:xfrm>
              <a:off x="860269" y="4063164"/>
              <a:ext cx="469661" cy="3515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希望</a:t>
              </a:r>
              <a:endParaRPr kumimoji="1" lang="en-US" altLang="ja-JP" sz="842" b="1" dirty="0">
                <a:solidFill>
                  <a:srgbClr val="89162B"/>
                </a:solidFill>
                <a:latin typeface="+mn-ea"/>
              </a:endParaRPr>
            </a:p>
            <a:p>
              <a:pPr algn="ctr"/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小売</a:t>
              </a:r>
            </a:p>
          </p:txBody>
        </p:sp>
      </p:grpSp>
      <p:sp>
        <p:nvSpPr>
          <p:cNvPr id="117" name="テキスト ボックス 116">
            <a:extLst>
              <a:ext uri="{FF2B5EF4-FFF2-40B4-BE49-F238E27FC236}">
                <a16:creationId xmlns:a16="http://schemas.microsoft.com/office/drawing/2014/main" id="{CD6076C5-5CA5-4BC1-80CD-889CA44D37CF}"/>
              </a:ext>
            </a:extLst>
          </p:cNvPr>
          <p:cNvSpPr txBox="1"/>
          <p:nvPr/>
        </p:nvSpPr>
        <p:spPr>
          <a:xfrm>
            <a:off x="1307677" y="4120808"/>
            <a:ext cx="255445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900" b="1" dirty="0">
                <a:solidFill>
                  <a:schemeClr val="bg1"/>
                </a:solidFill>
                <a:latin typeface="+mn-ea"/>
              </a:rPr>
              <a:t>\2,600 (</a:t>
            </a:r>
            <a:r>
              <a:rPr kumimoji="1" lang="ja-JP" altLang="en-US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ja-JP" altLang="en-US" sz="1900" b="1" dirty="0">
                <a:solidFill>
                  <a:schemeClr val="bg1"/>
                </a:solidFill>
                <a:latin typeface="+mn-ea"/>
              </a:rPr>
              <a:t> </a:t>
            </a:r>
            <a:r>
              <a:rPr kumimoji="1" lang="en-US" altLang="ja-JP" sz="1900" b="1" dirty="0">
                <a:solidFill>
                  <a:schemeClr val="bg1"/>
                </a:solidFill>
                <a:latin typeface="+mn-ea"/>
              </a:rPr>
              <a:t>\2,860)</a:t>
            </a:r>
            <a:endParaRPr kumimoji="1" lang="ja-JP" altLang="en-US" sz="19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119" name="グループ化 118">
            <a:extLst>
              <a:ext uri="{FF2B5EF4-FFF2-40B4-BE49-F238E27FC236}">
                <a16:creationId xmlns:a16="http://schemas.microsoft.com/office/drawing/2014/main" id="{C42B0728-5491-4914-938A-291560525F22}"/>
              </a:ext>
            </a:extLst>
          </p:cNvPr>
          <p:cNvGrpSpPr/>
          <p:nvPr/>
        </p:nvGrpSpPr>
        <p:grpSpPr>
          <a:xfrm>
            <a:off x="1039691" y="7280622"/>
            <a:ext cx="632166" cy="400110"/>
            <a:chOff x="1039691" y="7280622"/>
            <a:chExt cx="632166" cy="400110"/>
          </a:xfrm>
        </p:grpSpPr>
        <p:sp>
          <p:nvSpPr>
            <p:cNvPr id="127" name="四角形: 角を丸くする 126">
              <a:extLst>
                <a:ext uri="{FF2B5EF4-FFF2-40B4-BE49-F238E27FC236}">
                  <a16:creationId xmlns:a16="http://schemas.microsoft.com/office/drawing/2014/main" id="{8C58A74A-C551-4F15-8F79-A34354D13D3C}"/>
                </a:ext>
              </a:extLst>
            </p:cNvPr>
            <p:cNvSpPr/>
            <p:nvPr/>
          </p:nvSpPr>
          <p:spPr>
            <a:xfrm>
              <a:off x="1159242" y="7286053"/>
              <a:ext cx="414408" cy="38891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28" name="テキスト ボックス 127">
              <a:extLst>
                <a:ext uri="{FF2B5EF4-FFF2-40B4-BE49-F238E27FC236}">
                  <a16:creationId xmlns:a16="http://schemas.microsoft.com/office/drawing/2014/main" id="{2EA36E13-B795-4CF1-8975-FC7C597226C1}"/>
                </a:ext>
              </a:extLst>
            </p:cNvPr>
            <p:cNvSpPr txBox="1"/>
            <p:nvPr/>
          </p:nvSpPr>
          <p:spPr>
            <a:xfrm>
              <a:off x="1039691" y="7280622"/>
              <a:ext cx="6321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000" b="1" dirty="0">
                  <a:solidFill>
                    <a:srgbClr val="89162B"/>
                  </a:solidFill>
                  <a:latin typeface="+mn-ea"/>
                </a:rPr>
                <a:t>希望</a:t>
              </a:r>
              <a:endParaRPr kumimoji="1" lang="en-US" altLang="ja-JP" sz="1000" b="1" dirty="0">
                <a:solidFill>
                  <a:srgbClr val="89162B"/>
                </a:solidFill>
                <a:latin typeface="+mn-ea"/>
              </a:endParaRPr>
            </a:p>
            <a:p>
              <a:pPr algn="ctr"/>
              <a:r>
                <a:rPr kumimoji="1" lang="ja-JP" altLang="en-US" sz="1000" b="1" dirty="0">
                  <a:solidFill>
                    <a:srgbClr val="89162B"/>
                  </a:solidFill>
                  <a:latin typeface="+mn-ea"/>
                </a:rPr>
                <a:t>小売</a:t>
              </a:r>
            </a:p>
          </p:txBody>
        </p:sp>
      </p:grpSp>
      <p:sp>
        <p:nvSpPr>
          <p:cNvPr id="129" name="テキスト ボックス 128">
            <a:extLst>
              <a:ext uri="{FF2B5EF4-FFF2-40B4-BE49-F238E27FC236}">
                <a16:creationId xmlns:a16="http://schemas.microsoft.com/office/drawing/2014/main" id="{98FCD062-DE96-4A65-B436-7E372DAF67DE}"/>
              </a:ext>
            </a:extLst>
          </p:cNvPr>
          <p:cNvSpPr txBox="1"/>
          <p:nvPr/>
        </p:nvSpPr>
        <p:spPr>
          <a:xfrm>
            <a:off x="1659118" y="7233451"/>
            <a:ext cx="3653827" cy="52322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kumimoji="1" lang="en-US" altLang="ja-JP" sz="2800" b="1" dirty="0">
                <a:solidFill>
                  <a:schemeClr val="bg1"/>
                </a:solidFill>
                <a:latin typeface="+mn-ea"/>
              </a:rPr>
              <a:t>\2,600 (</a:t>
            </a:r>
            <a:r>
              <a:rPr kumimoji="1" lang="ja-JP" altLang="en-US" sz="2400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ja-JP" altLang="en-US" sz="2800" b="1" dirty="0">
                <a:solidFill>
                  <a:schemeClr val="bg1"/>
                </a:solidFill>
                <a:latin typeface="+mn-ea"/>
              </a:rPr>
              <a:t> </a:t>
            </a:r>
            <a:r>
              <a:rPr kumimoji="1" lang="en-US" altLang="ja-JP" sz="2800" b="1" dirty="0">
                <a:solidFill>
                  <a:schemeClr val="bg1"/>
                </a:solidFill>
                <a:latin typeface="+mn-ea"/>
              </a:rPr>
              <a:t>\2,860)</a:t>
            </a:r>
          </a:p>
        </p:txBody>
      </p:sp>
      <p:sp>
        <p:nvSpPr>
          <p:cNvPr id="130" name="テキスト ボックス 129">
            <a:extLst>
              <a:ext uri="{FF2B5EF4-FFF2-40B4-BE49-F238E27FC236}">
                <a16:creationId xmlns:a16="http://schemas.microsoft.com/office/drawing/2014/main" id="{882889EF-2B67-4DFA-AF10-E061CB814FA2}"/>
              </a:ext>
            </a:extLst>
          </p:cNvPr>
          <p:cNvSpPr txBox="1"/>
          <p:nvPr/>
        </p:nvSpPr>
        <p:spPr>
          <a:xfrm>
            <a:off x="1416184" y="1856267"/>
            <a:ext cx="957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chemeClr val="bg1"/>
                </a:solidFill>
                <a:latin typeface="+mn-ea"/>
              </a:rPr>
              <a:t>2,860</a:t>
            </a:r>
            <a:endParaRPr kumimoji="1" lang="ja-JP" altLang="en-US" sz="2000" b="1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23872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1444</TotalTime>
  <Words>430</Words>
  <Application>Microsoft Office PowerPoint</Application>
  <PresentationFormat>ユーザー設定</PresentationFormat>
  <Paragraphs>56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游ゴシック</vt:lpstr>
      <vt:lpstr>游ゴシック Light</vt:lpstr>
      <vt:lpstr>游明朝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前田 淳</dc:creator>
  <cp:lastModifiedBy>Maeda, Jun</cp:lastModifiedBy>
  <cp:revision>101</cp:revision>
  <cp:lastPrinted>2022-06-14T09:02:18Z</cp:lastPrinted>
  <dcterms:created xsi:type="dcterms:W3CDTF">2021-10-01T15:02:20Z</dcterms:created>
  <dcterms:modified xsi:type="dcterms:W3CDTF">2023-09-24T15:41:05Z</dcterms:modified>
</cp:coreProperties>
</file>