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77500" y="694749"/>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90928" y="4704006"/>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42106" y="705525"/>
            <a:ext cx="2108850" cy="338554"/>
          </a:xfrm>
          <a:prstGeom prst="rect">
            <a:avLst/>
          </a:prstGeom>
          <a:noFill/>
        </p:spPr>
        <p:txBody>
          <a:bodyPr wrap="square" rtlCol="0">
            <a:spAutoFit/>
          </a:bodyPr>
          <a:lstStyle/>
          <a:p>
            <a:r>
              <a:rPr kumimoji="1" lang="ja-JP" altLang="en-US" sz="800" b="1" dirty="0">
                <a:solidFill>
                  <a:schemeClr val="bg1"/>
                </a:solidFill>
                <a:latin typeface="+mn-ea"/>
              </a:rPr>
              <a:t>レ・ロシェ・ノワール・ミュスカデ・セーヴル・エ・メーヌ・シュル・リー</a:t>
            </a:r>
            <a:endParaRPr kumimoji="1" lang="en-US" altLang="ja-JP" sz="8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36346" y="1339586"/>
            <a:ext cx="2181825" cy="584775"/>
          </a:xfrm>
          <a:prstGeom prst="rect">
            <a:avLst/>
          </a:prstGeom>
          <a:noFill/>
        </p:spPr>
        <p:txBody>
          <a:bodyPr wrap="square" rtlCol="0">
            <a:spAutoFit/>
          </a:bodyPr>
          <a:lstStyle/>
          <a:p>
            <a:r>
              <a:rPr kumimoji="1" lang="ja-JP" altLang="en-US" sz="800" b="1" dirty="0">
                <a:solidFill>
                  <a:schemeClr val="bg1"/>
                </a:solidFill>
                <a:latin typeface="+mn-ea"/>
              </a:rPr>
              <a:t>原産国：ﾌﾗﾝｽ</a:t>
            </a:r>
            <a:r>
              <a:rPr kumimoji="1" lang="en-US" altLang="ja-JP" sz="800" b="1" dirty="0">
                <a:solidFill>
                  <a:schemeClr val="bg1"/>
                </a:solidFill>
                <a:latin typeface="+mn-ea"/>
              </a:rPr>
              <a:t>/AOC </a:t>
            </a:r>
            <a:r>
              <a:rPr kumimoji="1" lang="ja-JP" altLang="en-US" sz="800" b="1" dirty="0">
                <a:solidFill>
                  <a:schemeClr val="bg1"/>
                </a:solidFill>
                <a:latin typeface="+mn-ea"/>
              </a:rPr>
              <a:t>ﾐｭｽｶﾃﾞ･ｾｰｳﾞﾙ･ｴ･ﾒｰﾇ</a:t>
            </a:r>
            <a:endParaRPr kumimoji="1" lang="en-US" altLang="ja-JP" sz="800" b="1" dirty="0">
              <a:solidFill>
                <a:schemeClr val="bg1"/>
              </a:solidFill>
              <a:latin typeface="+mn-ea"/>
            </a:endParaRPr>
          </a:p>
          <a:p>
            <a:r>
              <a:rPr kumimoji="1" lang="ja-JP" altLang="en-US" sz="800" b="1" dirty="0">
                <a:solidFill>
                  <a:schemeClr val="bg1"/>
                </a:solidFill>
                <a:latin typeface="+mn-ea"/>
              </a:rPr>
              <a:t>生産者：マルセル・マルタン</a:t>
            </a:r>
            <a:endParaRPr kumimoji="1" lang="en-US" altLang="ja-JP" sz="800" b="1" dirty="0">
              <a:solidFill>
                <a:schemeClr val="bg1"/>
              </a:solidFill>
              <a:latin typeface="+mn-ea"/>
            </a:endParaRPr>
          </a:p>
          <a:p>
            <a:r>
              <a:rPr kumimoji="1" lang="ja-JP" altLang="en-US" sz="800" b="1" dirty="0">
                <a:solidFill>
                  <a:schemeClr val="bg1"/>
                </a:solidFill>
                <a:latin typeface="+mn-ea"/>
              </a:rPr>
              <a:t>品種　：ﾑﾛﾝ・ﾄﾞ・ﾌﾞﾙｺﾞｰﾆｭ </a:t>
            </a:r>
            <a:r>
              <a:rPr kumimoji="1" lang="en-US" altLang="ja-JP" sz="800" b="1" dirty="0">
                <a:solidFill>
                  <a:schemeClr val="bg1"/>
                </a:solidFill>
                <a:latin typeface="+mn-ea"/>
              </a:rPr>
              <a:t>(</a:t>
            </a:r>
            <a:r>
              <a:rPr kumimoji="1" lang="ja-JP" altLang="en-US" sz="800" b="1" dirty="0">
                <a:solidFill>
                  <a:schemeClr val="bg1"/>
                </a:solidFill>
                <a:latin typeface="+mn-ea"/>
              </a:rPr>
              <a:t>ﾐｭｽｶﾃﾞ</a:t>
            </a:r>
            <a:r>
              <a:rPr kumimoji="1" lang="en-US" altLang="ja-JP" sz="800" b="1" dirty="0">
                <a:solidFill>
                  <a:schemeClr val="bg1"/>
                </a:solidFill>
                <a:latin typeface="+mn-ea"/>
              </a:rPr>
              <a:t>)</a:t>
            </a:r>
          </a:p>
          <a:p>
            <a:r>
              <a:rPr kumimoji="1" lang="ja-JP" altLang="en-US" sz="800" b="1" dirty="0">
                <a:solidFill>
                  <a:schemeClr val="bg1"/>
                </a:solidFill>
                <a:latin typeface="+mn-ea"/>
              </a:rPr>
              <a:t>味わい：白・辛口・ライトボディ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99739" y="1312944"/>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85785" y="5628057"/>
            <a:ext cx="4011745" cy="830997"/>
          </a:xfrm>
          <a:prstGeom prst="rect">
            <a:avLst/>
          </a:prstGeom>
          <a:noFill/>
        </p:spPr>
        <p:txBody>
          <a:bodyPr wrap="square" rtlCol="0">
            <a:spAutoFit/>
          </a:bodyPr>
          <a:lstStyle/>
          <a:p>
            <a:r>
              <a:rPr kumimoji="1" lang="ja-JP" altLang="en-US" sz="1200" dirty="0">
                <a:solidFill>
                  <a:schemeClr val="bg1"/>
                </a:solidFill>
                <a:latin typeface="+mn-ea"/>
              </a:rPr>
              <a:t>シャープで清々しいシトラスをはじめとした果実味を爽やかで新鮮な酸味が一層引き立てます。</a:t>
            </a:r>
          </a:p>
          <a:p>
            <a:r>
              <a:rPr kumimoji="1" lang="ja-JP" altLang="en-US" sz="1200" dirty="0">
                <a:solidFill>
                  <a:schemeClr val="bg1"/>
                </a:solidFill>
                <a:latin typeface="+mn-ea"/>
              </a:rPr>
              <a:t>現地でも海の幸とともに供される定番であるこのワインは素材の味を生かした日本食とも大変良く合います。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77039" y="5324557"/>
            <a:ext cx="4264031" cy="430887"/>
          </a:xfrm>
          <a:prstGeom prst="rect">
            <a:avLst/>
          </a:prstGeom>
          <a:noFill/>
        </p:spPr>
        <p:txBody>
          <a:bodyPr wrap="square" rtlCol="0">
            <a:spAutoFit/>
          </a:bodyPr>
          <a:lstStyle/>
          <a:p>
            <a:r>
              <a:rPr kumimoji="1" lang="ja-JP" altLang="en-US" sz="1100" b="1" dirty="0">
                <a:solidFill>
                  <a:schemeClr val="bg1"/>
                </a:solidFill>
                <a:latin typeface="+mn-ea"/>
              </a:rPr>
              <a:t>潮の香を思わせるロワール地方で最も代表的なワイン</a:t>
            </a:r>
          </a:p>
          <a:p>
            <a:endParaRPr kumimoji="1" lang="ja-JP" altLang="en-US" sz="1100" b="1" dirty="0">
              <a:solidFill>
                <a:schemeClr val="bg1"/>
              </a:solidFill>
              <a:latin typeface="+mn-ea"/>
            </a:endParaRP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7" y="5628057"/>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921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2355" y="4715929"/>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8108" y="5645871"/>
            <a:ext cx="4011745" cy="830997"/>
          </a:xfrm>
          <a:prstGeom prst="rect">
            <a:avLst/>
          </a:prstGeom>
          <a:noFill/>
        </p:spPr>
        <p:txBody>
          <a:bodyPr wrap="square" rtlCol="0">
            <a:spAutoFit/>
          </a:bodyPr>
          <a:lstStyle/>
          <a:p>
            <a:r>
              <a:rPr kumimoji="1" lang="ja-JP" altLang="en-US" sz="1200" dirty="0">
                <a:solidFill>
                  <a:schemeClr val="bg1"/>
                </a:solidFill>
                <a:latin typeface="+mn-ea"/>
              </a:rPr>
              <a:t>シャープで清々しいシトラスをはじめとした果実味を爽やかで新鮮な酸味が一層引き立てます。</a:t>
            </a:r>
          </a:p>
          <a:p>
            <a:r>
              <a:rPr kumimoji="1" lang="ja-JP" altLang="en-US" sz="1200" dirty="0">
                <a:solidFill>
                  <a:schemeClr val="bg1"/>
                </a:solidFill>
                <a:latin typeface="+mn-ea"/>
              </a:rPr>
              <a:t>現地でも海の幸とともに供される定番であるこのワインは素材の味を生かした日本食とも大変良く合います。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8109" y="5628057"/>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51661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3900" y="3247451"/>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651483" y="1005285"/>
            <a:ext cx="2360828" cy="338554"/>
          </a:xfrm>
          <a:prstGeom prst="rect">
            <a:avLst/>
          </a:prstGeom>
          <a:noFill/>
        </p:spPr>
        <p:txBody>
          <a:bodyPr wrap="square" rtlCol="0">
            <a:spAutoFit/>
          </a:bodyPr>
          <a:lstStyle/>
          <a:p>
            <a:r>
              <a:rPr kumimoji="1" lang="ja-JP" altLang="en-US" sz="800" b="1" dirty="0">
                <a:solidFill>
                  <a:schemeClr val="bg1"/>
                </a:solidFill>
                <a:latin typeface="+mn-ea"/>
              </a:rPr>
              <a:t>潮の香を思わせるロワール地方で</a:t>
            </a:r>
            <a:endParaRPr kumimoji="1" lang="en-US" altLang="ja-JP" sz="800" b="1" dirty="0">
              <a:solidFill>
                <a:schemeClr val="bg1"/>
              </a:solidFill>
              <a:latin typeface="+mn-ea"/>
            </a:endParaRPr>
          </a:p>
          <a:p>
            <a:r>
              <a:rPr kumimoji="1" lang="ja-JP" altLang="en-US" sz="800" b="1" dirty="0">
                <a:solidFill>
                  <a:schemeClr val="bg1"/>
                </a:solidFill>
                <a:latin typeface="+mn-ea"/>
              </a:rPr>
              <a:t>最も代表的なワイン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426636" y="5335210"/>
            <a:ext cx="4264031" cy="261610"/>
          </a:xfrm>
          <a:prstGeom prst="rect">
            <a:avLst/>
          </a:prstGeom>
          <a:noFill/>
        </p:spPr>
        <p:txBody>
          <a:bodyPr wrap="square" rtlCol="0">
            <a:spAutoFit/>
          </a:bodyPr>
          <a:lstStyle/>
          <a:p>
            <a:r>
              <a:rPr kumimoji="1" lang="ja-JP" altLang="en-US" sz="1100" b="1" dirty="0">
                <a:solidFill>
                  <a:schemeClr val="bg1"/>
                </a:solidFill>
                <a:latin typeface="+mn-ea"/>
              </a:rPr>
              <a:t>潮の香を思わせるロワール地方で最も代表的なワイン</a:t>
            </a:r>
          </a:p>
        </p:txBody>
      </p:sp>
      <p:sp>
        <p:nvSpPr>
          <p:cNvPr id="70" name="テキスト ボックス 69">
            <a:extLst>
              <a:ext uri="{FF2B5EF4-FFF2-40B4-BE49-F238E27FC236}">
                <a16:creationId xmlns:a16="http://schemas.microsoft.com/office/drawing/2014/main" id="{562E32DF-E0C9-4FB0-BB6F-2BAF19B79842}"/>
              </a:ext>
            </a:extLst>
          </p:cNvPr>
          <p:cNvSpPr txBox="1"/>
          <p:nvPr/>
        </p:nvSpPr>
        <p:spPr>
          <a:xfrm>
            <a:off x="6009278" y="738944"/>
            <a:ext cx="2108850" cy="338554"/>
          </a:xfrm>
          <a:prstGeom prst="rect">
            <a:avLst/>
          </a:prstGeom>
          <a:noFill/>
        </p:spPr>
        <p:txBody>
          <a:bodyPr wrap="square" rtlCol="0">
            <a:spAutoFit/>
          </a:bodyPr>
          <a:lstStyle/>
          <a:p>
            <a:r>
              <a:rPr kumimoji="1" lang="ja-JP" altLang="en-US" sz="800" b="1" dirty="0">
                <a:solidFill>
                  <a:schemeClr val="bg1"/>
                </a:solidFill>
                <a:latin typeface="+mn-ea"/>
              </a:rPr>
              <a:t>レ・ロシェ・ノワール・ミュスカデ・セーヴル・エ・メーヌ・シュル・リー</a:t>
            </a:r>
            <a:endParaRPr kumimoji="1" lang="en-US" altLang="ja-JP" sz="800" b="1" dirty="0">
              <a:solidFill>
                <a:schemeClr val="bg1"/>
              </a:solidFill>
              <a:latin typeface="+mn-ea"/>
            </a:endParaRPr>
          </a:p>
        </p:txBody>
      </p:sp>
      <p:sp>
        <p:nvSpPr>
          <p:cNvPr id="88" name="テキスト ボックス 87">
            <a:extLst>
              <a:ext uri="{FF2B5EF4-FFF2-40B4-BE49-F238E27FC236}">
                <a16:creationId xmlns:a16="http://schemas.microsoft.com/office/drawing/2014/main" id="{4DB3AABB-2ADA-48FB-B9C8-D0B869A32D09}"/>
              </a:ext>
            </a:extLst>
          </p:cNvPr>
          <p:cNvSpPr txBox="1"/>
          <p:nvPr/>
        </p:nvSpPr>
        <p:spPr>
          <a:xfrm>
            <a:off x="5994768" y="1043489"/>
            <a:ext cx="2360828" cy="338554"/>
          </a:xfrm>
          <a:prstGeom prst="rect">
            <a:avLst/>
          </a:prstGeom>
          <a:noFill/>
        </p:spPr>
        <p:txBody>
          <a:bodyPr wrap="square" rtlCol="0">
            <a:spAutoFit/>
          </a:bodyPr>
          <a:lstStyle/>
          <a:p>
            <a:r>
              <a:rPr kumimoji="1" lang="ja-JP" altLang="en-US" sz="800" b="1" dirty="0">
                <a:solidFill>
                  <a:schemeClr val="bg1"/>
                </a:solidFill>
                <a:latin typeface="+mn-ea"/>
              </a:rPr>
              <a:t>潮の香を思わせるロワール地方で</a:t>
            </a:r>
            <a:endParaRPr kumimoji="1" lang="en-US" altLang="ja-JP" sz="800" b="1" dirty="0">
              <a:solidFill>
                <a:schemeClr val="bg1"/>
              </a:solidFill>
              <a:latin typeface="+mn-ea"/>
            </a:endParaRPr>
          </a:p>
          <a:p>
            <a:r>
              <a:rPr kumimoji="1" lang="ja-JP" altLang="en-US" sz="800" b="1" dirty="0">
                <a:solidFill>
                  <a:schemeClr val="bg1"/>
                </a:solidFill>
                <a:latin typeface="+mn-ea"/>
              </a:rPr>
              <a:t>最も代表的なワイン</a:t>
            </a:r>
          </a:p>
        </p:txBody>
      </p:sp>
      <p:sp>
        <p:nvSpPr>
          <p:cNvPr id="94" name="テキスト ボックス 93">
            <a:extLst>
              <a:ext uri="{FF2B5EF4-FFF2-40B4-BE49-F238E27FC236}">
                <a16:creationId xmlns:a16="http://schemas.microsoft.com/office/drawing/2014/main" id="{1AABEE7D-BA4E-4B70-B4D8-DBE48ED21981}"/>
              </a:ext>
            </a:extLst>
          </p:cNvPr>
          <p:cNvSpPr txBox="1"/>
          <p:nvPr/>
        </p:nvSpPr>
        <p:spPr>
          <a:xfrm>
            <a:off x="5994768" y="1382268"/>
            <a:ext cx="2181825" cy="584775"/>
          </a:xfrm>
          <a:prstGeom prst="rect">
            <a:avLst/>
          </a:prstGeom>
          <a:noFill/>
        </p:spPr>
        <p:txBody>
          <a:bodyPr wrap="square" rtlCol="0">
            <a:spAutoFit/>
          </a:bodyPr>
          <a:lstStyle/>
          <a:p>
            <a:r>
              <a:rPr kumimoji="1" lang="ja-JP" altLang="en-US" sz="800" b="1" dirty="0">
                <a:solidFill>
                  <a:schemeClr val="bg1"/>
                </a:solidFill>
                <a:latin typeface="+mn-ea"/>
              </a:rPr>
              <a:t>原産国：ﾌﾗﾝｽ</a:t>
            </a:r>
            <a:r>
              <a:rPr kumimoji="1" lang="en-US" altLang="ja-JP" sz="800" b="1" dirty="0">
                <a:solidFill>
                  <a:schemeClr val="bg1"/>
                </a:solidFill>
                <a:latin typeface="+mn-ea"/>
              </a:rPr>
              <a:t>/AOC </a:t>
            </a:r>
            <a:r>
              <a:rPr kumimoji="1" lang="ja-JP" altLang="en-US" sz="800" b="1" dirty="0">
                <a:solidFill>
                  <a:schemeClr val="bg1"/>
                </a:solidFill>
                <a:latin typeface="+mn-ea"/>
              </a:rPr>
              <a:t>ﾐｭｽｶﾃﾞ･ｾｰｳﾞﾙ･ｴ･ﾒｰﾇ</a:t>
            </a:r>
            <a:endParaRPr kumimoji="1" lang="en-US" altLang="ja-JP" sz="800" b="1" dirty="0">
              <a:solidFill>
                <a:schemeClr val="bg1"/>
              </a:solidFill>
              <a:latin typeface="+mn-ea"/>
            </a:endParaRPr>
          </a:p>
          <a:p>
            <a:r>
              <a:rPr kumimoji="1" lang="ja-JP" altLang="en-US" sz="800" b="1" dirty="0">
                <a:solidFill>
                  <a:schemeClr val="bg1"/>
                </a:solidFill>
                <a:latin typeface="+mn-ea"/>
              </a:rPr>
              <a:t>生産者：マルセル・マルタン</a:t>
            </a:r>
            <a:endParaRPr kumimoji="1" lang="en-US" altLang="ja-JP" sz="800" b="1" dirty="0">
              <a:solidFill>
                <a:schemeClr val="bg1"/>
              </a:solidFill>
              <a:latin typeface="+mn-ea"/>
            </a:endParaRPr>
          </a:p>
          <a:p>
            <a:r>
              <a:rPr kumimoji="1" lang="ja-JP" altLang="en-US" sz="800" b="1" dirty="0">
                <a:solidFill>
                  <a:schemeClr val="bg1"/>
                </a:solidFill>
                <a:latin typeface="+mn-ea"/>
              </a:rPr>
              <a:t>品種　：ﾑﾛﾝ・ﾄﾞ・ﾌﾞﾙｺﾞｰﾆｭ </a:t>
            </a:r>
            <a:r>
              <a:rPr kumimoji="1" lang="en-US" altLang="ja-JP" sz="800" b="1" dirty="0">
                <a:solidFill>
                  <a:schemeClr val="bg1"/>
                </a:solidFill>
                <a:latin typeface="+mn-ea"/>
              </a:rPr>
              <a:t>(</a:t>
            </a:r>
            <a:r>
              <a:rPr kumimoji="1" lang="ja-JP" altLang="en-US" sz="800" b="1" dirty="0">
                <a:solidFill>
                  <a:schemeClr val="bg1"/>
                </a:solidFill>
                <a:latin typeface="+mn-ea"/>
              </a:rPr>
              <a:t>ﾐｭｽｶﾃﾞ</a:t>
            </a:r>
            <a:r>
              <a:rPr kumimoji="1" lang="en-US" altLang="ja-JP" sz="800" b="1" dirty="0">
                <a:solidFill>
                  <a:schemeClr val="bg1"/>
                </a:solidFill>
                <a:latin typeface="+mn-ea"/>
              </a:rPr>
              <a:t>)</a:t>
            </a:r>
          </a:p>
          <a:p>
            <a:r>
              <a:rPr kumimoji="1" lang="ja-JP" altLang="en-US" sz="800" b="1" dirty="0">
                <a:solidFill>
                  <a:schemeClr val="bg1"/>
                </a:solidFill>
                <a:latin typeface="+mn-ea"/>
              </a:rPr>
              <a:t>味わい：白・辛口・ライトボディ</a:t>
            </a:r>
          </a:p>
        </p:txBody>
      </p:sp>
      <p:sp>
        <p:nvSpPr>
          <p:cNvPr id="96" name="テキスト ボックス 95">
            <a:extLst>
              <a:ext uri="{FF2B5EF4-FFF2-40B4-BE49-F238E27FC236}">
                <a16:creationId xmlns:a16="http://schemas.microsoft.com/office/drawing/2014/main" id="{E34A4633-D0D1-4802-AE18-ED5ACE8F5D1A}"/>
              </a:ext>
            </a:extLst>
          </p:cNvPr>
          <p:cNvSpPr txBox="1"/>
          <p:nvPr/>
        </p:nvSpPr>
        <p:spPr>
          <a:xfrm>
            <a:off x="865373" y="2436233"/>
            <a:ext cx="2487987" cy="400110"/>
          </a:xfrm>
          <a:prstGeom prst="rect">
            <a:avLst/>
          </a:prstGeom>
          <a:noFill/>
        </p:spPr>
        <p:txBody>
          <a:bodyPr wrap="square" rtlCol="0">
            <a:spAutoFit/>
          </a:bodyPr>
          <a:lstStyle/>
          <a:p>
            <a:r>
              <a:rPr kumimoji="1" lang="ja-JP" altLang="en-US" sz="1000" b="1" dirty="0">
                <a:solidFill>
                  <a:schemeClr val="bg1"/>
                </a:solidFill>
                <a:latin typeface="+mn-ea"/>
              </a:rPr>
              <a:t>レ・ロシェ・ノワール・ミュスカデ・セーヴル・エ・メーヌ・シュル・リー</a:t>
            </a:r>
            <a:endParaRPr kumimoji="1" lang="en-US" altLang="ja-JP" sz="1000" b="1" dirty="0">
              <a:solidFill>
                <a:schemeClr val="bg1"/>
              </a:solidFill>
              <a:latin typeface="+mn-ea"/>
            </a:endParaRPr>
          </a:p>
        </p:txBody>
      </p:sp>
      <p:sp>
        <p:nvSpPr>
          <p:cNvPr id="101" name="テキスト ボックス 100">
            <a:extLst>
              <a:ext uri="{FF2B5EF4-FFF2-40B4-BE49-F238E27FC236}">
                <a16:creationId xmlns:a16="http://schemas.microsoft.com/office/drawing/2014/main" id="{65754E3B-191F-476C-BF7E-899969C0391A}"/>
              </a:ext>
            </a:extLst>
          </p:cNvPr>
          <p:cNvSpPr txBox="1"/>
          <p:nvPr/>
        </p:nvSpPr>
        <p:spPr>
          <a:xfrm>
            <a:off x="893900" y="2845985"/>
            <a:ext cx="2360828" cy="400110"/>
          </a:xfrm>
          <a:prstGeom prst="rect">
            <a:avLst/>
          </a:prstGeom>
          <a:noFill/>
        </p:spPr>
        <p:txBody>
          <a:bodyPr wrap="square" rtlCol="0">
            <a:spAutoFit/>
          </a:bodyPr>
          <a:lstStyle/>
          <a:p>
            <a:r>
              <a:rPr kumimoji="1" lang="ja-JP" altLang="en-US" sz="1000" b="1" dirty="0">
                <a:solidFill>
                  <a:schemeClr val="bg1"/>
                </a:solidFill>
                <a:latin typeface="+mn-ea"/>
              </a:rPr>
              <a:t>潮の香を思わせるロワール地方で</a:t>
            </a:r>
            <a:endParaRPr kumimoji="1" lang="en-US" altLang="ja-JP" sz="1000" b="1" dirty="0">
              <a:solidFill>
                <a:schemeClr val="bg1"/>
              </a:solidFill>
              <a:latin typeface="+mn-ea"/>
            </a:endParaRPr>
          </a:p>
          <a:p>
            <a:r>
              <a:rPr kumimoji="1" lang="ja-JP" altLang="en-US" sz="1000" b="1" dirty="0">
                <a:solidFill>
                  <a:schemeClr val="bg1"/>
                </a:solidFill>
                <a:latin typeface="+mn-ea"/>
              </a:rPr>
              <a:t>最も代表的なワイン</a:t>
            </a:r>
          </a:p>
        </p:txBody>
      </p:sp>
      <p:sp>
        <p:nvSpPr>
          <p:cNvPr id="102" name="テキスト ボックス 101">
            <a:extLst>
              <a:ext uri="{FF2B5EF4-FFF2-40B4-BE49-F238E27FC236}">
                <a16:creationId xmlns:a16="http://schemas.microsoft.com/office/drawing/2014/main" id="{23410D63-EE03-4153-AD48-5AF374E2EE1B}"/>
              </a:ext>
            </a:extLst>
          </p:cNvPr>
          <p:cNvSpPr txBox="1"/>
          <p:nvPr/>
        </p:nvSpPr>
        <p:spPr>
          <a:xfrm>
            <a:off x="865373" y="3308861"/>
            <a:ext cx="2927174" cy="769441"/>
          </a:xfrm>
          <a:prstGeom prst="rect">
            <a:avLst/>
          </a:prstGeom>
          <a:noFill/>
        </p:spPr>
        <p:txBody>
          <a:bodyPr wrap="square" rtlCol="0">
            <a:spAutoFit/>
          </a:bodyPr>
          <a:lstStyle/>
          <a:p>
            <a:r>
              <a:rPr kumimoji="1" lang="ja-JP" altLang="en-US" sz="1100" b="1" dirty="0">
                <a:solidFill>
                  <a:schemeClr val="bg1"/>
                </a:solidFill>
                <a:latin typeface="+mn-ea"/>
              </a:rPr>
              <a:t>原産国：ﾌﾗﾝｽ</a:t>
            </a:r>
            <a:r>
              <a:rPr kumimoji="1" lang="en-US" altLang="ja-JP" sz="1100" b="1" dirty="0">
                <a:solidFill>
                  <a:schemeClr val="bg1"/>
                </a:solidFill>
                <a:latin typeface="+mn-ea"/>
              </a:rPr>
              <a:t>/AOC </a:t>
            </a:r>
            <a:r>
              <a:rPr kumimoji="1" lang="ja-JP" altLang="en-US" sz="1100" b="1" dirty="0">
                <a:solidFill>
                  <a:schemeClr val="bg1"/>
                </a:solidFill>
                <a:latin typeface="+mn-ea"/>
              </a:rPr>
              <a:t>ﾐｭｽｶﾃﾞ･ｾｰｳﾞﾙ･ｴ･ﾒｰﾇ</a:t>
            </a:r>
            <a:endParaRPr kumimoji="1" lang="en-US" altLang="ja-JP" sz="1100" b="1" dirty="0">
              <a:solidFill>
                <a:schemeClr val="bg1"/>
              </a:solidFill>
              <a:latin typeface="+mn-ea"/>
            </a:endParaRPr>
          </a:p>
          <a:p>
            <a:r>
              <a:rPr kumimoji="1" lang="ja-JP" altLang="en-US" sz="1100" b="1" dirty="0">
                <a:solidFill>
                  <a:schemeClr val="bg1"/>
                </a:solidFill>
                <a:latin typeface="+mn-ea"/>
              </a:rPr>
              <a:t>生産者：マルセル・マルタン</a:t>
            </a:r>
            <a:endParaRPr kumimoji="1" lang="en-US" altLang="ja-JP" sz="1100" b="1" dirty="0">
              <a:solidFill>
                <a:schemeClr val="bg1"/>
              </a:solidFill>
              <a:latin typeface="+mn-ea"/>
            </a:endParaRPr>
          </a:p>
          <a:p>
            <a:r>
              <a:rPr kumimoji="1" lang="ja-JP" altLang="en-US" sz="1100" b="1" dirty="0">
                <a:solidFill>
                  <a:schemeClr val="bg1"/>
                </a:solidFill>
                <a:latin typeface="+mn-ea"/>
              </a:rPr>
              <a:t>品種　：ﾑﾛﾝ・ﾄﾞ・ﾌﾞﾙｺﾞｰﾆｭ </a:t>
            </a:r>
            <a:r>
              <a:rPr kumimoji="1" lang="en-US" altLang="ja-JP" sz="1100" b="1" dirty="0">
                <a:solidFill>
                  <a:schemeClr val="bg1"/>
                </a:solidFill>
                <a:latin typeface="+mn-ea"/>
              </a:rPr>
              <a:t>(</a:t>
            </a:r>
            <a:r>
              <a:rPr kumimoji="1" lang="ja-JP" altLang="en-US" sz="1100" b="1" dirty="0">
                <a:solidFill>
                  <a:schemeClr val="bg1"/>
                </a:solidFill>
                <a:latin typeface="+mn-ea"/>
              </a:rPr>
              <a:t>ﾐｭｽｶﾃﾞ</a:t>
            </a:r>
            <a:r>
              <a:rPr kumimoji="1" lang="en-US" altLang="ja-JP" sz="1100" b="1" dirty="0">
                <a:solidFill>
                  <a:schemeClr val="bg1"/>
                </a:solidFill>
                <a:latin typeface="+mn-ea"/>
              </a:rPr>
              <a:t>)</a:t>
            </a:r>
          </a:p>
          <a:p>
            <a:r>
              <a:rPr kumimoji="1" lang="ja-JP" altLang="en-US" sz="1100" b="1" dirty="0">
                <a:solidFill>
                  <a:schemeClr val="bg1"/>
                </a:solidFill>
                <a:latin typeface="+mn-ea"/>
              </a:rPr>
              <a:t>味わい：白・辛口・ライトボディ</a:t>
            </a:r>
          </a:p>
        </p:txBody>
      </p:sp>
      <p:sp>
        <p:nvSpPr>
          <p:cNvPr id="110" name="テキスト ボックス 109">
            <a:extLst>
              <a:ext uri="{FF2B5EF4-FFF2-40B4-BE49-F238E27FC236}">
                <a16:creationId xmlns:a16="http://schemas.microsoft.com/office/drawing/2014/main" id="{FEB77A5E-75C7-4E9C-921D-748842B83AF3}"/>
              </a:ext>
            </a:extLst>
          </p:cNvPr>
          <p:cNvSpPr txBox="1"/>
          <p:nvPr/>
        </p:nvSpPr>
        <p:spPr>
          <a:xfrm>
            <a:off x="6231836" y="2949438"/>
            <a:ext cx="2360828" cy="400110"/>
          </a:xfrm>
          <a:prstGeom prst="rect">
            <a:avLst/>
          </a:prstGeom>
          <a:noFill/>
        </p:spPr>
        <p:txBody>
          <a:bodyPr wrap="square" rtlCol="0">
            <a:spAutoFit/>
          </a:bodyPr>
          <a:lstStyle/>
          <a:p>
            <a:r>
              <a:rPr kumimoji="1" lang="ja-JP" altLang="en-US" sz="1000" b="1" dirty="0">
                <a:solidFill>
                  <a:schemeClr val="bg1"/>
                </a:solidFill>
                <a:latin typeface="+mn-ea"/>
              </a:rPr>
              <a:t>潮の香を思わせるロワール地方で</a:t>
            </a:r>
            <a:endParaRPr kumimoji="1" lang="en-US" altLang="ja-JP" sz="1000" b="1" dirty="0">
              <a:solidFill>
                <a:schemeClr val="bg1"/>
              </a:solidFill>
              <a:latin typeface="+mn-ea"/>
            </a:endParaRPr>
          </a:p>
          <a:p>
            <a:r>
              <a:rPr kumimoji="1" lang="ja-JP" altLang="en-US" sz="1000" b="1" dirty="0">
                <a:solidFill>
                  <a:schemeClr val="bg1"/>
                </a:solidFill>
                <a:latin typeface="+mn-ea"/>
              </a:rPr>
              <a:t>最も代表的なワイン</a:t>
            </a:r>
          </a:p>
        </p:txBody>
      </p:sp>
      <p:sp>
        <p:nvSpPr>
          <p:cNvPr id="120" name="テキスト ボックス 119">
            <a:extLst>
              <a:ext uri="{FF2B5EF4-FFF2-40B4-BE49-F238E27FC236}">
                <a16:creationId xmlns:a16="http://schemas.microsoft.com/office/drawing/2014/main" id="{AF142E90-755F-4F6D-BAE1-F3C4CA7C4510}"/>
              </a:ext>
            </a:extLst>
          </p:cNvPr>
          <p:cNvSpPr txBox="1"/>
          <p:nvPr/>
        </p:nvSpPr>
        <p:spPr>
          <a:xfrm>
            <a:off x="6213257" y="3380557"/>
            <a:ext cx="2927174" cy="769441"/>
          </a:xfrm>
          <a:prstGeom prst="rect">
            <a:avLst/>
          </a:prstGeom>
          <a:noFill/>
        </p:spPr>
        <p:txBody>
          <a:bodyPr wrap="square" rtlCol="0">
            <a:spAutoFit/>
          </a:bodyPr>
          <a:lstStyle/>
          <a:p>
            <a:r>
              <a:rPr kumimoji="1" lang="ja-JP" altLang="en-US" sz="1100" b="1" dirty="0">
                <a:solidFill>
                  <a:schemeClr val="bg1"/>
                </a:solidFill>
                <a:latin typeface="+mn-ea"/>
              </a:rPr>
              <a:t>原産国：ﾌﾗﾝｽ</a:t>
            </a:r>
            <a:r>
              <a:rPr kumimoji="1" lang="en-US" altLang="ja-JP" sz="1100" b="1" dirty="0">
                <a:solidFill>
                  <a:schemeClr val="bg1"/>
                </a:solidFill>
                <a:latin typeface="+mn-ea"/>
              </a:rPr>
              <a:t>/AOC </a:t>
            </a:r>
            <a:r>
              <a:rPr kumimoji="1" lang="ja-JP" altLang="en-US" sz="1100" b="1" dirty="0">
                <a:solidFill>
                  <a:schemeClr val="bg1"/>
                </a:solidFill>
                <a:latin typeface="+mn-ea"/>
              </a:rPr>
              <a:t>ﾐｭｽｶﾃﾞ･ｾｰｳﾞﾙ･ｴ･ﾒｰﾇ</a:t>
            </a:r>
            <a:endParaRPr kumimoji="1" lang="en-US" altLang="ja-JP" sz="1100" b="1" dirty="0">
              <a:solidFill>
                <a:schemeClr val="bg1"/>
              </a:solidFill>
              <a:latin typeface="+mn-ea"/>
            </a:endParaRPr>
          </a:p>
          <a:p>
            <a:r>
              <a:rPr kumimoji="1" lang="ja-JP" altLang="en-US" sz="1100" b="1" dirty="0">
                <a:solidFill>
                  <a:schemeClr val="bg1"/>
                </a:solidFill>
                <a:latin typeface="+mn-ea"/>
              </a:rPr>
              <a:t>生産者：マルセル・マルタン</a:t>
            </a:r>
            <a:endParaRPr kumimoji="1" lang="en-US" altLang="ja-JP" sz="1100" b="1" dirty="0">
              <a:solidFill>
                <a:schemeClr val="bg1"/>
              </a:solidFill>
              <a:latin typeface="+mn-ea"/>
            </a:endParaRPr>
          </a:p>
          <a:p>
            <a:r>
              <a:rPr kumimoji="1" lang="ja-JP" altLang="en-US" sz="1100" b="1" dirty="0">
                <a:solidFill>
                  <a:schemeClr val="bg1"/>
                </a:solidFill>
                <a:latin typeface="+mn-ea"/>
              </a:rPr>
              <a:t>品種　：ﾑﾛﾝ・ﾄﾞ・ﾌﾞﾙｺﾞｰﾆｭ </a:t>
            </a:r>
            <a:r>
              <a:rPr kumimoji="1" lang="en-US" altLang="ja-JP" sz="1100" b="1" dirty="0">
                <a:solidFill>
                  <a:schemeClr val="bg1"/>
                </a:solidFill>
                <a:latin typeface="+mn-ea"/>
              </a:rPr>
              <a:t>(</a:t>
            </a:r>
            <a:r>
              <a:rPr kumimoji="1" lang="ja-JP" altLang="en-US" sz="1100" b="1" dirty="0">
                <a:solidFill>
                  <a:schemeClr val="bg1"/>
                </a:solidFill>
                <a:latin typeface="+mn-ea"/>
              </a:rPr>
              <a:t>ﾐｭｽｶﾃﾞ</a:t>
            </a:r>
            <a:r>
              <a:rPr kumimoji="1" lang="en-US" altLang="ja-JP" sz="1100" b="1" dirty="0">
                <a:solidFill>
                  <a:schemeClr val="bg1"/>
                </a:solidFill>
                <a:latin typeface="+mn-ea"/>
              </a:rPr>
              <a:t>)</a:t>
            </a:r>
          </a:p>
          <a:p>
            <a:r>
              <a:rPr kumimoji="1" lang="ja-JP" altLang="en-US" sz="1100" b="1" dirty="0">
                <a:solidFill>
                  <a:schemeClr val="bg1"/>
                </a:solidFill>
                <a:latin typeface="+mn-ea"/>
              </a:rPr>
              <a:t>味わい：白・辛口・ライトボディ</a:t>
            </a:r>
          </a:p>
        </p:txBody>
      </p:sp>
      <p:sp>
        <p:nvSpPr>
          <p:cNvPr id="121" name="テキスト ボックス 120">
            <a:extLst>
              <a:ext uri="{FF2B5EF4-FFF2-40B4-BE49-F238E27FC236}">
                <a16:creationId xmlns:a16="http://schemas.microsoft.com/office/drawing/2014/main" id="{D87CAA5B-591F-4E82-9C81-60EC3DC3FA9E}"/>
              </a:ext>
            </a:extLst>
          </p:cNvPr>
          <p:cNvSpPr txBox="1"/>
          <p:nvPr/>
        </p:nvSpPr>
        <p:spPr>
          <a:xfrm>
            <a:off x="6232601" y="2497259"/>
            <a:ext cx="2487987" cy="400110"/>
          </a:xfrm>
          <a:prstGeom prst="rect">
            <a:avLst/>
          </a:prstGeom>
          <a:noFill/>
        </p:spPr>
        <p:txBody>
          <a:bodyPr wrap="square" rtlCol="0">
            <a:spAutoFit/>
          </a:bodyPr>
          <a:lstStyle/>
          <a:p>
            <a:r>
              <a:rPr kumimoji="1" lang="ja-JP" altLang="en-US" sz="1000" b="1" dirty="0">
                <a:solidFill>
                  <a:schemeClr val="bg1"/>
                </a:solidFill>
                <a:latin typeface="+mn-ea"/>
              </a:rPr>
              <a:t>レ・ロシェ・ノワール・ミュスカデ・セーヴル・エ・メーヌ・シュル・リー</a:t>
            </a:r>
            <a:endParaRPr kumimoji="1" lang="en-US" altLang="ja-JP" sz="1000" b="1" dirty="0">
              <a:solidFill>
                <a:schemeClr val="bg1"/>
              </a:solidFill>
              <a:latin typeface="+mn-ea"/>
            </a:endParaRPr>
          </a:p>
        </p:txBody>
      </p:sp>
      <p:sp>
        <p:nvSpPr>
          <p:cNvPr id="122" name="テキスト ボックス 121">
            <a:extLst>
              <a:ext uri="{FF2B5EF4-FFF2-40B4-BE49-F238E27FC236}">
                <a16:creationId xmlns:a16="http://schemas.microsoft.com/office/drawing/2014/main" id="{94B38875-2F10-44CD-A80A-0AEE4C565583}"/>
              </a:ext>
            </a:extLst>
          </p:cNvPr>
          <p:cNvSpPr txBox="1"/>
          <p:nvPr/>
        </p:nvSpPr>
        <p:spPr>
          <a:xfrm>
            <a:off x="1095641" y="4808441"/>
            <a:ext cx="3470375" cy="523220"/>
          </a:xfrm>
          <a:prstGeom prst="rect">
            <a:avLst/>
          </a:prstGeom>
          <a:noFill/>
        </p:spPr>
        <p:txBody>
          <a:bodyPr wrap="square" rtlCol="0">
            <a:spAutoFit/>
          </a:bodyPr>
          <a:lstStyle/>
          <a:p>
            <a:r>
              <a:rPr kumimoji="1" lang="ja-JP" altLang="en-US" sz="1400" b="1" dirty="0">
                <a:solidFill>
                  <a:schemeClr val="bg1"/>
                </a:solidFill>
                <a:latin typeface="+mn-ea"/>
              </a:rPr>
              <a:t>レ・ロシェ・ノワール・ミュスカデ・セーヴル・エ・メーヌ・シュル・リー</a:t>
            </a:r>
            <a:endParaRPr kumimoji="1" lang="en-US" altLang="ja-JP" sz="1400" b="1" dirty="0">
              <a:solidFill>
                <a:schemeClr val="bg1"/>
              </a:solidFill>
              <a:latin typeface="+mn-ea"/>
            </a:endParaRPr>
          </a:p>
        </p:txBody>
      </p:sp>
      <p:sp>
        <p:nvSpPr>
          <p:cNvPr id="123" name="テキスト ボックス 122">
            <a:extLst>
              <a:ext uri="{FF2B5EF4-FFF2-40B4-BE49-F238E27FC236}">
                <a16:creationId xmlns:a16="http://schemas.microsoft.com/office/drawing/2014/main" id="{22F722E0-6F50-48CA-BA6F-2DA271EAF211}"/>
              </a:ext>
            </a:extLst>
          </p:cNvPr>
          <p:cNvSpPr txBox="1"/>
          <p:nvPr/>
        </p:nvSpPr>
        <p:spPr>
          <a:xfrm>
            <a:off x="6398051" y="4839484"/>
            <a:ext cx="3470375" cy="523220"/>
          </a:xfrm>
          <a:prstGeom prst="rect">
            <a:avLst/>
          </a:prstGeom>
          <a:noFill/>
        </p:spPr>
        <p:txBody>
          <a:bodyPr wrap="square" rtlCol="0">
            <a:spAutoFit/>
          </a:bodyPr>
          <a:lstStyle/>
          <a:p>
            <a:r>
              <a:rPr kumimoji="1" lang="ja-JP" altLang="en-US" sz="1400" b="1" dirty="0">
                <a:solidFill>
                  <a:schemeClr val="bg1"/>
                </a:solidFill>
                <a:latin typeface="+mn-ea"/>
              </a:rPr>
              <a:t>レ・ロシェ・ノワール・ミュスカデ・セーヴル・エ・メーヌ・シュル・リー</a:t>
            </a:r>
            <a:endParaRPr kumimoji="1" lang="en-US" altLang="ja-JP" sz="1400" b="1" dirty="0">
              <a:solidFill>
                <a:schemeClr val="bg1"/>
              </a:solidFill>
              <a:latin typeface="+mn-ea"/>
            </a:endParaRPr>
          </a:p>
        </p:txBody>
      </p:sp>
      <p:sp>
        <p:nvSpPr>
          <p:cNvPr id="124" name="テキスト ボックス 123">
            <a:extLst>
              <a:ext uri="{FF2B5EF4-FFF2-40B4-BE49-F238E27FC236}">
                <a16:creationId xmlns:a16="http://schemas.microsoft.com/office/drawing/2014/main" id="{ABBBDE71-8383-4670-AD00-9B3B4FBF4E9A}"/>
              </a:ext>
            </a:extLst>
          </p:cNvPr>
          <p:cNvSpPr txBox="1"/>
          <p:nvPr/>
        </p:nvSpPr>
        <p:spPr>
          <a:xfrm>
            <a:off x="1099041" y="6498698"/>
            <a:ext cx="4264031" cy="830997"/>
          </a:xfrm>
          <a:prstGeom prst="rect">
            <a:avLst/>
          </a:prstGeom>
          <a:noFill/>
        </p:spPr>
        <p:txBody>
          <a:bodyPr wrap="square" rtlCol="0">
            <a:spAutoFit/>
          </a:bodyPr>
          <a:lstStyle/>
          <a:p>
            <a:r>
              <a:rPr kumimoji="1" lang="ja-JP" altLang="en-US" sz="1200" b="1" dirty="0">
                <a:solidFill>
                  <a:schemeClr val="bg1"/>
                </a:solidFill>
                <a:latin typeface="+mn-ea"/>
              </a:rPr>
              <a:t>原産国：フランス／ミュスカデ・セーヴル・エ・メーヌ</a:t>
            </a:r>
            <a:endParaRPr kumimoji="1" lang="en-US" altLang="ja-JP" sz="1200" b="1" dirty="0">
              <a:solidFill>
                <a:schemeClr val="bg1"/>
              </a:solidFill>
              <a:latin typeface="+mn-ea"/>
            </a:endParaRPr>
          </a:p>
          <a:p>
            <a:r>
              <a:rPr kumimoji="1" lang="ja-JP" altLang="en-US" sz="1200" b="1" dirty="0">
                <a:solidFill>
                  <a:schemeClr val="bg1"/>
                </a:solidFill>
                <a:latin typeface="+mn-ea"/>
              </a:rPr>
              <a:t>生産者：マルセル・マルタン</a:t>
            </a:r>
            <a:endParaRPr kumimoji="1" lang="en-US" altLang="ja-JP" sz="1200" b="1" dirty="0">
              <a:solidFill>
                <a:schemeClr val="bg1"/>
              </a:solidFill>
              <a:latin typeface="+mn-ea"/>
            </a:endParaRPr>
          </a:p>
          <a:p>
            <a:r>
              <a:rPr kumimoji="1" lang="ja-JP" altLang="en-US" sz="1200" b="1" dirty="0">
                <a:solidFill>
                  <a:schemeClr val="bg1"/>
                </a:solidFill>
                <a:latin typeface="+mn-ea"/>
              </a:rPr>
              <a:t>品種　：ムロン・ド・ブルゴーニュ（ミュスカデ）</a:t>
            </a:r>
            <a:endParaRPr kumimoji="1" lang="en-US" altLang="ja-JP" sz="1200" b="1" dirty="0">
              <a:solidFill>
                <a:schemeClr val="bg1"/>
              </a:solidFill>
              <a:latin typeface="+mn-ea"/>
            </a:endParaRPr>
          </a:p>
          <a:p>
            <a:r>
              <a:rPr kumimoji="1" lang="ja-JP" altLang="en-US" sz="1200" b="1" dirty="0">
                <a:solidFill>
                  <a:schemeClr val="bg1"/>
                </a:solidFill>
                <a:latin typeface="+mn-ea"/>
              </a:rPr>
              <a:t>味わい：白・辛口・ライトボディ</a:t>
            </a:r>
          </a:p>
        </p:txBody>
      </p:sp>
      <p:sp>
        <p:nvSpPr>
          <p:cNvPr id="126" name="テキスト ボックス 125">
            <a:extLst>
              <a:ext uri="{FF2B5EF4-FFF2-40B4-BE49-F238E27FC236}">
                <a16:creationId xmlns:a16="http://schemas.microsoft.com/office/drawing/2014/main" id="{D2541D24-DA14-4B4B-9AF8-2EB1E6D321F9}"/>
              </a:ext>
            </a:extLst>
          </p:cNvPr>
          <p:cNvSpPr txBox="1"/>
          <p:nvPr/>
        </p:nvSpPr>
        <p:spPr>
          <a:xfrm>
            <a:off x="6448307" y="6536038"/>
            <a:ext cx="4168477" cy="830997"/>
          </a:xfrm>
          <a:prstGeom prst="rect">
            <a:avLst/>
          </a:prstGeom>
          <a:noFill/>
        </p:spPr>
        <p:txBody>
          <a:bodyPr wrap="square" rtlCol="0">
            <a:spAutoFit/>
          </a:bodyPr>
          <a:lstStyle/>
          <a:p>
            <a:r>
              <a:rPr kumimoji="1" lang="ja-JP" altLang="en-US" sz="1200" b="1" dirty="0">
                <a:solidFill>
                  <a:schemeClr val="bg1"/>
                </a:solidFill>
                <a:latin typeface="+mn-ea"/>
              </a:rPr>
              <a:t>原産国：フランス／ミュスカデ・セーヴル・エ・メーヌ</a:t>
            </a:r>
            <a:endParaRPr kumimoji="1" lang="en-US" altLang="ja-JP" sz="1200" b="1" dirty="0">
              <a:solidFill>
                <a:schemeClr val="bg1"/>
              </a:solidFill>
              <a:latin typeface="+mn-ea"/>
            </a:endParaRPr>
          </a:p>
          <a:p>
            <a:r>
              <a:rPr kumimoji="1" lang="ja-JP" altLang="en-US" sz="1200" b="1" dirty="0">
                <a:solidFill>
                  <a:schemeClr val="bg1"/>
                </a:solidFill>
                <a:latin typeface="+mn-ea"/>
              </a:rPr>
              <a:t>生産者：マルセル・マルタン</a:t>
            </a:r>
            <a:endParaRPr kumimoji="1" lang="en-US" altLang="ja-JP" sz="1200" b="1" dirty="0">
              <a:solidFill>
                <a:schemeClr val="bg1"/>
              </a:solidFill>
              <a:latin typeface="+mn-ea"/>
            </a:endParaRPr>
          </a:p>
          <a:p>
            <a:r>
              <a:rPr kumimoji="1" lang="ja-JP" altLang="en-US" sz="1200" b="1" dirty="0">
                <a:solidFill>
                  <a:schemeClr val="bg1"/>
                </a:solidFill>
                <a:latin typeface="+mn-ea"/>
              </a:rPr>
              <a:t>品種　：ムロン・ド・ブルゴーニュ（ミュスカデ）</a:t>
            </a:r>
            <a:endParaRPr kumimoji="1" lang="en-US" altLang="ja-JP" sz="1200" b="1" dirty="0">
              <a:solidFill>
                <a:schemeClr val="bg1"/>
              </a:solidFill>
              <a:latin typeface="+mn-ea"/>
            </a:endParaRPr>
          </a:p>
          <a:p>
            <a:r>
              <a:rPr kumimoji="1" lang="ja-JP" altLang="en-US" sz="1200" b="1" dirty="0">
                <a:solidFill>
                  <a:schemeClr val="bg1"/>
                </a:solidFill>
                <a:latin typeface="+mn-ea"/>
              </a:rPr>
              <a:t>味わい：白・辛口・ライトボディ</a:t>
            </a:r>
          </a:p>
        </p:txBody>
      </p:sp>
      <p:pic>
        <p:nvPicPr>
          <p:cNvPr id="4" name="図 3">
            <a:extLst>
              <a:ext uri="{FF2B5EF4-FFF2-40B4-BE49-F238E27FC236}">
                <a16:creationId xmlns:a16="http://schemas.microsoft.com/office/drawing/2014/main" id="{4D521041-8E6F-450F-845C-9651E2220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88" y="4821750"/>
            <a:ext cx="2113923" cy="2818564"/>
          </a:xfrm>
          <a:prstGeom prst="rect">
            <a:avLst/>
          </a:prstGeom>
        </p:spPr>
      </p:pic>
      <p:pic>
        <p:nvPicPr>
          <p:cNvPr id="75" name="図 74">
            <a:extLst>
              <a:ext uri="{FF2B5EF4-FFF2-40B4-BE49-F238E27FC236}">
                <a16:creationId xmlns:a16="http://schemas.microsoft.com/office/drawing/2014/main" id="{1B41FB5E-6721-43ED-BC2F-32874F4E6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504" y="4841798"/>
            <a:ext cx="2113923" cy="2818564"/>
          </a:xfrm>
          <a:prstGeom prst="rect">
            <a:avLst/>
          </a:prstGeom>
        </p:spPr>
      </p:pic>
      <p:pic>
        <p:nvPicPr>
          <p:cNvPr id="86" name="図 85">
            <a:extLst>
              <a:ext uri="{FF2B5EF4-FFF2-40B4-BE49-F238E27FC236}">
                <a16:creationId xmlns:a16="http://schemas.microsoft.com/office/drawing/2014/main" id="{B10B52D6-438B-458B-B9F8-5EB5DCE49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58" y="2451117"/>
            <a:ext cx="1541289" cy="2055052"/>
          </a:xfrm>
          <a:prstGeom prst="rect">
            <a:avLst/>
          </a:prstGeom>
        </p:spPr>
      </p:pic>
      <p:pic>
        <p:nvPicPr>
          <p:cNvPr id="89" name="図 88">
            <a:extLst>
              <a:ext uri="{FF2B5EF4-FFF2-40B4-BE49-F238E27FC236}">
                <a16:creationId xmlns:a16="http://schemas.microsoft.com/office/drawing/2014/main" id="{E611B8C1-5124-4FC8-9F3B-029CD2A22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0262" y="2471165"/>
            <a:ext cx="1541289" cy="2055052"/>
          </a:xfrm>
          <a:prstGeom prst="rect">
            <a:avLst/>
          </a:prstGeom>
        </p:spPr>
      </p:pic>
      <p:pic>
        <p:nvPicPr>
          <p:cNvPr id="91" name="図 90">
            <a:extLst>
              <a:ext uri="{FF2B5EF4-FFF2-40B4-BE49-F238E27FC236}">
                <a16:creationId xmlns:a16="http://schemas.microsoft.com/office/drawing/2014/main" id="{D0135649-F5D4-49AB-8B05-1B26F47F1F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08" y="741020"/>
            <a:ext cx="1060625" cy="1414167"/>
          </a:xfrm>
          <a:prstGeom prst="rect">
            <a:avLst/>
          </a:prstGeom>
        </p:spPr>
      </p:pic>
      <p:pic>
        <p:nvPicPr>
          <p:cNvPr id="98" name="図 97">
            <a:extLst>
              <a:ext uri="{FF2B5EF4-FFF2-40B4-BE49-F238E27FC236}">
                <a16:creationId xmlns:a16="http://schemas.microsoft.com/office/drawing/2014/main" id="{FD42805B-441D-4A83-8EF0-5A5D4FBD5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6112" y="761068"/>
            <a:ext cx="1060625" cy="1414167"/>
          </a:xfrm>
          <a:prstGeom prst="rect">
            <a:avLst/>
          </a:prstGeom>
        </p:spPr>
      </p:pic>
      <p:grpSp>
        <p:nvGrpSpPr>
          <p:cNvPr id="66" name="グループ化 65">
            <a:extLst>
              <a:ext uri="{FF2B5EF4-FFF2-40B4-BE49-F238E27FC236}">
                <a16:creationId xmlns:a16="http://schemas.microsoft.com/office/drawing/2014/main" id="{ADE3463C-4F04-40A8-8BA1-E1860338E04B}"/>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031F5418-15BB-495B-85B0-9608CB65128D}"/>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8" name="テキスト ボックス 67">
              <a:extLst>
                <a:ext uri="{FF2B5EF4-FFF2-40B4-BE49-F238E27FC236}">
                  <a16:creationId xmlns:a16="http://schemas.microsoft.com/office/drawing/2014/main" id="{94C79F17-B448-4560-9B9E-8D9F973AA650}"/>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9" name="グループ化 78">
            <a:extLst>
              <a:ext uri="{FF2B5EF4-FFF2-40B4-BE49-F238E27FC236}">
                <a16:creationId xmlns:a16="http://schemas.microsoft.com/office/drawing/2014/main" id="{8A7F9484-D190-4AF7-8F35-0D8F108F1040}"/>
              </a:ext>
            </a:extLst>
          </p:cNvPr>
          <p:cNvGrpSpPr/>
          <p:nvPr/>
        </p:nvGrpSpPr>
        <p:grpSpPr>
          <a:xfrm>
            <a:off x="6398579" y="2008162"/>
            <a:ext cx="392268" cy="183496"/>
            <a:chOff x="6398579" y="2008162"/>
            <a:chExt cx="392268" cy="183496"/>
          </a:xfrm>
        </p:grpSpPr>
        <p:sp>
          <p:nvSpPr>
            <p:cNvPr id="83" name="四角形: 角を丸くする 82">
              <a:extLst>
                <a:ext uri="{FF2B5EF4-FFF2-40B4-BE49-F238E27FC236}">
                  <a16:creationId xmlns:a16="http://schemas.microsoft.com/office/drawing/2014/main" id="{3FC61A99-70D4-4975-95D4-57928834DDB0}"/>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4" name="テキスト ボックス 83">
              <a:extLst>
                <a:ext uri="{FF2B5EF4-FFF2-40B4-BE49-F238E27FC236}">
                  <a16:creationId xmlns:a16="http://schemas.microsoft.com/office/drawing/2014/main" id="{571316F2-CECB-4EBA-8C60-EA641D6E6B2D}"/>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85" name="グループ化 84">
            <a:extLst>
              <a:ext uri="{FF2B5EF4-FFF2-40B4-BE49-F238E27FC236}">
                <a16:creationId xmlns:a16="http://schemas.microsoft.com/office/drawing/2014/main" id="{1EF47FB6-CEDC-4F3F-BAF2-B44E2D31788F}"/>
              </a:ext>
            </a:extLst>
          </p:cNvPr>
          <p:cNvGrpSpPr/>
          <p:nvPr/>
        </p:nvGrpSpPr>
        <p:grpSpPr>
          <a:xfrm>
            <a:off x="6564443" y="7433712"/>
            <a:ext cx="481732" cy="221920"/>
            <a:chOff x="7898818" y="7419868"/>
            <a:chExt cx="481732" cy="221920"/>
          </a:xfrm>
        </p:grpSpPr>
        <p:sp>
          <p:nvSpPr>
            <p:cNvPr id="87" name="四角形: 角を丸くする 86">
              <a:extLst>
                <a:ext uri="{FF2B5EF4-FFF2-40B4-BE49-F238E27FC236}">
                  <a16:creationId xmlns:a16="http://schemas.microsoft.com/office/drawing/2014/main" id="{5E04074B-6EE2-4735-9487-6AD982071ABD}"/>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0" name="テキスト ボックス 89">
              <a:extLst>
                <a:ext uri="{FF2B5EF4-FFF2-40B4-BE49-F238E27FC236}">
                  <a16:creationId xmlns:a16="http://schemas.microsoft.com/office/drawing/2014/main" id="{B67AB777-5173-4333-A958-60A191C6C82B}"/>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03" name="テキスト ボックス 102">
            <a:extLst>
              <a:ext uri="{FF2B5EF4-FFF2-40B4-BE49-F238E27FC236}">
                <a16:creationId xmlns:a16="http://schemas.microsoft.com/office/drawing/2014/main" id="{4BBEB719-94E0-4070-9845-535AF205D7E2}"/>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1" name="グループ化 110">
            <a:extLst>
              <a:ext uri="{FF2B5EF4-FFF2-40B4-BE49-F238E27FC236}">
                <a16:creationId xmlns:a16="http://schemas.microsoft.com/office/drawing/2014/main" id="{AC33C901-4B2A-4009-B943-CDBF91077BA1}"/>
              </a:ext>
            </a:extLst>
          </p:cNvPr>
          <p:cNvGrpSpPr/>
          <p:nvPr/>
        </p:nvGrpSpPr>
        <p:grpSpPr>
          <a:xfrm>
            <a:off x="776680" y="1984185"/>
            <a:ext cx="724955" cy="190091"/>
            <a:chOff x="776680" y="1984185"/>
            <a:chExt cx="724955" cy="190091"/>
          </a:xfrm>
        </p:grpSpPr>
        <p:sp>
          <p:nvSpPr>
            <p:cNvPr id="112" name="四角形: 角を丸くする 111">
              <a:extLst>
                <a:ext uri="{FF2B5EF4-FFF2-40B4-BE49-F238E27FC236}">
                  <a16:creationId xmlns:a16="http://schemas.microsoft.com/office/drawing/2014/main" id="{1BFA6863-E7D5-47E8-BF44-5CF10AF8C2B9}"/>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3" name="テキスト ボックス 112">
              <a:extLst>
                <a:ext uri="{FF2B5EF4-FFF2-40B4-BE49-F238E27FC236}">
                  <a16:creationId xmlns:a16="http://schemas.microsoft.com/office/drawing/2014/main" id="{03C7952C-A053-4880-AB8F-A4C1480ADEF2}"/>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4" name="グループ化 113">
            <a:extLst>
              <a:ext uri="{FF2B5EF4-FFF2-40B4-BE49-F238E27FC236}">
                <a16:creationId xmlns:a16="http://schemas.microsoft.com/office/drawing/2014/main" id="{74EF5B34-B81C-46D0-81F7-9EBA752252FB}"/>
              </a:ext>
            </a:extLst>
          </p:cNvPr>
          <p:cNvGrpSpPr/>
          <p:nvPr/>
        </p:nvGrpSpPr>
        <p:grpSpPr>
          <a:xfrm>
            <a:off x="886113" y="4111950"/>
            <a:ext cx="469661" cy="351506"/>
            <a:chOff x="860269" y="4063164"/>
            <a:chExt cx="469661" cy="351506"/>
          </a:xfrm>
        </p:grpSpPr>
        <p:sp>
          <p:nvSpPr>
            <p:cNvPr id="115" name="四角形: 角を丸くする 114">
              <a:extLst>
                <a:ext uri="{FF2B5EF4-FFF2-40B4-BE49-F238E27FC236}">
                  <a16:creationId xmlns:a16="http://schemas.microsoft.com/office/drawing/2014/main" id="{6899D398-ABB2-4C1E-8086-CF6FC1C50809}"/>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6" name="テキスト ボックス 115">
              <a:extLst>
                <a:ext uri="{FF2B5EF4-FFF2-40B4-BE49-F238E27FC236}">
                  <a16:creationId xmlns:a16="http://schemas.microsoft.com/office/drawing/2014/main" id="{2DA09994-11B0-4829-A7A9-E549B0D9C85F}"/>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17" name="テキスト ボックス 116">
            <a:extLst>
              <a:ext uri="{FF2B5EF4-FFF2-40B4-BE49-F238E27FC236}">
                <a16:creationId xmlns:a16="http://schemas.microsoft.com/office/drawing/2014/main" id="{1ADB60B3-C7E6-445A-B3C1-07CB60F1CA35}"/>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\2,600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\2,860)</a:t>
            </a:r>
            <a:endParaRPr kumimoji="1" lang="ja-JP" altLang="en-US" sz="1900" b="1" dirty="0">
              <a:solidFill>
                <a:schemeClr val="bg1"/>
              </a:solidFill>
              <a:latin typeface="+mn-ea"/>
            </a:endParaRPr>
          </a:p>
        </p:txBody>
      </p:sp>
      <p:grpSp>
        <p:nvGrpSpPr>
          <p:cNvPr id="119" name="グループ化 118">
            <a:extLst>
              <a:ext uri="{FF2B5EF4-FFF2-40B4-BE49-F238E27FC236}">
                <a16:creationId xmlns:a16="http://schemas.microsoft.com/office/drawing/2014/main" id="{8308C36E-0408-4FE7-BAAB-C4D747FE5E8C}"/>
              </a:ext>
            </a:extLst>
          </p:cNvPr>
          <p:cNvGrpSpPr/>
          <p:nvPr/>
        </p:nvGrpSpPr>
        <p:grpSpPr>
          <a:xfrm>
            <a:off x="1039691" y="7280622"/>
            <a:ext cx="632166" cy="400110"/>
            <a:chOff x="1039691" y="7280622"/>
            <a:chExt cx="632166" cy="400110"/>
          </a:xfrm>
        </p:grpSpPr>
        <p:sp>
          <p:nvSpPr>
            <p:cNvPr id="127" name="四角形: 角を丸くする 126">
              <a:extLst>
                <a:ext uri="{FF2B5EF4-FFF2-40B4-BE49-F238E27FC236}">
                  <a16:creationId xmlns:a16="http://schemas.microsoft.com/office/drawing/2014/main" id="{4E54FB66-EF03-4534-B006-96B6E6356FDD}"/>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8" name="テキスト ボックス 127">
              <a:extLst>
                <a:ext uri="{FF2B5EF4-FFF2-40B4-BE49-F238E27FC236}">
                  <a16:creationId xmlns:a16="http://schemas.microsoft.com/office/drawing/2014/main" id="{BAB9D9EC-CCAF-4ED1-973D-65D5A926DE52}"/>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9" name="テキスト ボックス 128">
            <a:extLst>
              <a:ext uri="{FF2B5EF4-FFF2-40B4-BE49-F238E27FC236}">
                <a16:creationId xmlns:a16="http://schemas.microsoft.com/office/drawing/2014/main" id="{7148A190-A5A1-407B-BD2D-0984704AF8D4}"/>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\2,600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\2,860)</a:t>
            </a:r>
          </a:p>
        </p:txBody>
      </p:sp>
      <p:sp>
        <p:nvSpPr>
          <p:cNvPr id="130" name="テキスト ボックス 129">
            <a:extLst>
              <a:ext uri="{FF2B5EF4-FFF2-40B4-BE49-F238E27FC236}">
                <a16:creationId xmlns:a16="http://schemas.microsoft.com/office/drawing/2014/main" id="{C75ED535-FD70-4178-B114-F9A1B6E23781}"/>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2,860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TotalTime>
  <Words>510</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99</cp:revision>
  <cp:lastPrinted>2022-06-14T09:02:18Z</cp:lastPrinted>
  <dcterms:created xsi:type="dcterms:W3CDTF">2021-10-01T15:02:20Z</dcterms:created>
  <dcterms:modified xsi:type="dcterms:W3CDTF">2023-09-24T15:39:56Z</dcterms:modified>
</cp:coreProperties>
</file>