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90928" y="4704006"/>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09183" y="777147"/>
            <a:ext cx="2108850" cy="246221"/>
          </a:xfrm>
          <a:prstGeom prst="rect">
            <a:avLst/>
          </a:prstGeom>
          <a:noFill/>
        </p:spPr>
        <p:txBody>
          <a:bodyPr wrap="square" rtlCol="0">
            <a:spAutoFit/>
          </a:bodyPr>
          <a:lstStyle/>
          <a:p>
            <a:r>
              <a:rPr kumimoji="1" lang="ja-JP" altLang="en-US" sz="1000" b="1" dirty="0">
                <a:solidFill>
                  <a:schemeClr val="bg1"/>
                </a:solidFill>
                <a:latin typeface="+mn-ea"/>
              </a:rPr>
              <a:t>コート・デュ・ローヌ・ルージュ</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en-US" altLang="ja-JP" sz="700" b="1" dirty="0">
                <a:solidFill>
                  <a:schemeClr val="bg1"/>
                </a:solidFill>
                <a:latin typeface="+mn-ea"/>
              </a:rPr>
              <a:t>AOC </a:t>
            </a:r>
            <a:r>
              <a:rPr kumimoji="1" lang="ja-JP" altLang="en-US" sz="700" b="1" dirty="0">
                <a:solidFill>
                  <a:schemeClr val="bg1"/>
                </a:solidFill>
                <a:latin typeface="+mn-ea"/>
              </a:rPr>
              <a:t>コート・デュ・ローヌ</a:t>
            </a:r>
            <a:endParaRPr kumimoji="1" lang="en-US" altLang="ja-JP" sz="700" b="1" dirty="0">
              <a:solidFill>
                <a:schemeClr val="bg1"/>
              </a:solidFill>
              <a:latin typeface="+mn-ea"/>
            </a:endParaRPr>
          </a:p>
          <a:p>
            <a:r>
              <a:rPr kumimoji="1" lang="ja-JP" altLang="en-US" sz="800" b="1" dirty="0">
                <a:solidFill>
                  <a:schemeClr val="bg1"/>
                </a:solidFill>
                <a:latin typeface="+mn-ea"/>
              </a:rPr>
              <a:t>生産者：ポン・デュ・ローヌ</a:t>
            </a:r>
            <a:endParaRPr kumimoji="1" lang="en-US" altLang="ja-JP" sz="800" b="1" dirty="0">
              <a:solidFill>
                <a:schemeClr val="bg1"/>
              </a:solidFill>
              <a:latin typeface="+mn-ea"/>
            </a:endParaRPr>
          </a:p>
          <a:p>
            <a:r>
              <a:rPr kumimoji="1" lang="ja-JP" altLang="en-US" sz="800" b="1" dirty="0">
                <a:solidFill>
                  <a:schemeClr val="bg1"/>
                </a:solidFill>
                <a:latin typeface="+mn-ea"/>
              </a:rPr>
              <a:t>品種　：グルナッシュ主体</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85785" y="5555865"/>
            <a:ext cx="4011745" cy="830997"/>
          </a:xfrm>
          <a:prstGeom prst="rect">
            <a:avLst/>
          </a:prstGeom>
          <a:noFill/>
        </p:spPr>
        <p:txBody>
          <a:bodyPr wrap="square" rtlCol="0">
            <a:spAutoFit/>
          </a:bodyPr>
          <a:lstStyle/>
          <a:p>
            <a:r>
              <a:rPr kumimoji="1" lang="ja-JP" altLang="en-US" sz="1200" dirty="0">
                <a:solidFill>
                  <a:schemeClr val="bg1"/>
                </a:solidFill>
                <a:latin typeface="+mn-ea"/>
              </a:rPr>
              <a:t>果実味にあふれた典型的なローヌワイン。柔らかな口当たりの渋みと熟れた果実のアロマが飽きることなく楽しめます。牛肉との相性が良く、ヒレ肉のグリルから煮込み料理まで調理法は問いません。</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54603" y="5216812"/>
            <a:ext cx="4264031" cy="261610"/>
          </a:xfrm>
          <a:prstGeom prst="rect">
            <a:avLst/>
          </a:prstGeom>
          <a:noFill/>
        </p:spPr>
        <p:txBody>
          <a:bodyPr wrap="square" rtlCol="0">
            <a:spAutoFit/>
          </a:bodyPr>
          <a:lstStyle/>
          <a:p>
            <a:r>
              <a:rPr kumimoji="1" lang="ja-JP" altLang="en-US" sz="1100" b="1" dirty="0">
                <a:solidFill>
                  <a:schemeClr val="bg1"/>
                </a:solidFill>
                <a:latin typeface="+mn-ea"/>
              </a:rPr>
              <a:t>歴史深いローヌ地方の神髄を伝えるワイン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49038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0795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6916" y="5542396"/>
            <a:ext cx="4011745" cy="830997"/>
          </a:xfrm>
          <a:prstGeom prst="rect">
            <a:avLst/>
          </a:prstGeom>
          <a:noFill/>
        </p:spPr>
        <p:txBody>
          <a:bodyPr wrap="square" rtlCol="0">
            <a:spAutoFit/>
          </a:bodyPr>
          <a:lstStyle/>
          <a:p>
            <a:r>
              <a:rPr kumimoji="1" lang="ja-JP" altLang="en-US" sz="1200" dirty="0">
                <a:solidFill>
                  <a:schemeClr val="bg1"/>
                </a:solidFill>
                <a:latin typeface="+mn-ea"/>
              </a:rPr>
              <a:t>果実味にあふれた典型的なローヌワイン。柔らかな口当たりの渋みと熟れた果実のアロマが飽きることなく楽しめます。牛肉との相性が良く、ヒレ肉のグリルから煮込み料理まで調理法は問いません。</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46714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/AOC </a:t>
            </a:r>
            <a:r>
              <a:rPr kumimoji="1" lang="ja-JP" altLang="en-US" sz="1100" b="1" dirty="0">
                <a:solidFill>
                  <a:schemeClr val="bg1"/>
                </a:solidFill>
                <a:latin typeface="+mn-ea"/>
              </a:rPr>
              <a:t>コート・デュ・ローヌ生産者　：ポン・デュ・ローヌ</a:t>
            </a:r>
            <a:endParaRPr kumimoji="1" lang="en-US" altLang="ja-JP" sz="1100" b="1" dirty="0">
              <a:solidFill>
                <a:schemeClr val="bg1"/>
              </a:solidFill>
              <a:latin typeface="+mn-ea"/>
            </a:endParaRPr>
          </a:p>
          <a:p>
            <a:r>
              <a:rPr kumimoji="1" lang="ja-JP" altLang="en-US" sz="1100" b="1" dirty="0">
                <a:solidFill>
                  <a:schemeClr val="bg1"/>
                </a:solidFill>
                <a:latin typeface="+mn-ea"/>
              </a:rPr>
              <a:t>品種　　：グルナッシュ主体</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42035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en-US" altLang="ja-JP" sz="900" b="1" dirty="0">
                <a:solidFill>
                  <a:schemeClr val="bg1"/>
                </a:solidFill>
                <a:latin typeface="+mn-ea"/>
              </a:rPr>
              <a:t>AOC </a:t>
            </a:r>
            <a:r>
              <a:rPr kumimoji="1" lang="ja-JP" altLang="en-US" sz="900" b="1" dirty="0">
                <a:solidFill>
                  <a:schemeClr val="bg1"/>
                </a:solidFill>
                <a:latin typeface="+mn-ea"/>
              </a:rPr>
              <a:t>コート・デュ・ローヌ</a:t>
            </a:r>
            <a:r>
              <a:rPr kumimoji="1" lang="ja-JP" altLang="en-US" sz="1000" b="1" dirty="0">
                <a:solidFill>
                  <a:schemeClr val="bg1"/>
                </a:solidFill>
                <a:latin typeface="+mn-ea"/>
              </a:rPr>
              <a:t>生産者　：ポン・デュ・ローヌ</a:t>
            </a:r>
            <a:endParaRPr kumimoji="1" lang="en-US" altLang="ja-JP" sz="1000" b="1" dirty="0">
              <a:solidFill>
                <a:schemeClr val="bg1"/>
              </a:solidFill>
              <a:latin typeface="+mn-ea"/>
            </a:endParaRPr>
          </a:p>
          <a:p>
            <a:r>
              <a:rPr kumimoji="1" lang="ja-JP" altLang="en-US" sz="1000" b="1" dirty="0">
                <a:solidFill>
                  <a:schemeClr val="bg1"/>
                </a:solidFill>
                <a:latin typeface="+mn-ea"/>
              </a:rPr>
              <a:t>品種　　：グルナッシュ主体</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en-US" altLang="ja-JP" sz="700" b="1" dirty="0">
                <a:solidFill>
                  <a:schemeClr val="bg1"/>
                </a:solidFill>
                <a:latin typeface="+mn-ea"/>
              </a:rPr>
              <a:t>AOC </a:t>
            </a:r>
            <a:r>
              <a:rPr kumimoji="1" lang="ja-JP" altLang="en-US" sz="700" b="1" dirty="0">
                <a:solidFill>
                  <a:schemeClr val="bg1"/>
                </a:solidFill>
                <a:latin typeface="+mn-ea"/>
              </a:rPr>
              <a:t>コート・デュ・ローヌ</a:t>
            </a:r>
            <a:endParaRPr kumimoji="1" lang="en-US" altLang="ja-JP" sz="700" b="1" dirty="0">
              <a:solidFill>
                <a:schemeClr val="bg1"/>
              </a:solidFill>
              <a:latin typeface="+mn-ea"/>
            </a:endParaRPr>
          </a:p>
          <a:p>
            <a:r>
              <a:rPr kumimoji="1" lang="ja-JP" altLang="en-US" sz="800" b="1" dirty="0">
                <a:solidFill>
                  <a:schemeClr val="bg1"/>
                </a:solidFill>
                <a:latin typeface="+mn-ea"/>
              </a:rPr>
              <a:t>生産者：ポン・デュ・ローヌ</a:t>
            </a:r>
            <a:endParaRPr kumimoji="1" lang="en-US" altLang="ja-JP" sz="800" b="1" dirty="0">
              <a:solidFill>
                <a:schemeClr val="bg1"/>
              </a:solidFill>
              <a:latin typeface="+mn-ea"/>
            </a:endParaRPr>
          </a:p>
          <a:p>
            <a:r>
              <a:rPr kumimoji="1" lang="ja-JP" altLang="en-US" sz="800" b="1" dirty="0">
                <a:solidFill>
                  <a:schemeClr val="bg1"/>
                </a:solidFill>
                <a:latin typeface="+mn-ea"/>
              </a:rPr>
              <a:t>品種　：グルナッシュ主体</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en-US" altLang="ja-JP" sz="900" b="1" dirty="0">
                <a:solidFill>
                  <a:schemeClr val="bg1"/>
                </a:solidFill>
                <a:latin typeface="+mn-ea"/>
              </a:rPr>
              <a:t>AOC </a:t>
            </a:r>
            <a:r>
              <a:rPr kumimoji="1" lang="ja-JP" altLang="en-US" sz="900" b="1" dirty="0">
                <a:solidFill>
                  <a:schemeClr val="bg1"/>
                </a:solidFill>
                <a:latin typeface="+mn-ea"/>
              </a:rPr>
              <a:t>コート・デュ・ローヌ</a:t>
            </a:r>
            <a:r>
              <a:rPr kumimoji="1" lang="ja-JP" altLang="en-US" sz="1000" b="1" dirty="0">
                <a:solidFill>
                  <a:schemeClr val="bg1"/>
                </a:solidFill>
                <a:latin typeface="+mn-ea"/>
              </a:rPr>
              <a:t>生産者　：ポン・デュ・ローヌ</a:t>
            </a:r>
            <a:endParaRPr kumimoji="1" lang="en-US" altLang="ja-JP" sz="1000" b="1" dirty="0">
              <a:solidFill>
                <a:schemeClr val="bg1"/>
              </a:solidFill>
              <a:latin typeface="+mn-ea"/>
            </a:endParaRPr>
          </a:p>
          <a:p>
            <a:r>
              <a:rPr kumimoji="1" lang="ja-JP" altLang="en-US" sz="1000" b="1" dirty="0">
                <a:solidFill>
                  <a:schemeClr val="bg1"/>
                </a:solidFill>
                <a:latin typeface="+mn-ea"/>
              </a:rPr>
              <a:t>品種　　：グルナッシュ主体</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6" y="6487484"/>
            <a:ext cx="3329091"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/AOC </a:t>
            </a:r>
            <a:r>
              <a:rPr kumimoji="1" lang="ja-JP" altLang="en-US" sz="1100" b="1" dirty="0">
                <a:solidFill>
                  <a:schemeClr val="bg1"/>
                </a:solidFill>
                <a:latin typeface="+mn-ea"/>
              </a:rPr>
              <a:t>コート・デュ・ローヌ生産者　：ポン・デュ・ローヌ</a:t>
            </a:r>
            <a:endParaRPr kumimoji="1" lang="en-US" altLang="ja-JP" sz="1100" b="1" dirty="0">
              <a:solidFill>
                <a:schemeClr val="bg1"/>
              </a:solidFill>
              <a:latin typeface="+mn-ea"/>
            </a:endParaRPr>
          </a:p>
          <a:p>
            <a:r>
              <a:rPr kumimoji="1" lang="ja-JP" altLang="en-US" sz="1100" b="1" dirty="0">
                <a:solidFill>
                  <a:schemeClr val="bg1"/>
                </a:solidFill>
                <a:latin typeface="+mn-ea"/>
              </a:rPr>
              <a:t>品種　　：グルナッシュ主体</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1063789" y="4908844"/>
            <a:ext cx="4381879" cy="307777"/>
          </a:xfrm>
          <a:prstGeom prst="rect">
            <a:avLst/>
          </a:prstGeom>
          <a:noFill/>
        </p:spPr>
        <p:txBody>
          <a:bodyPr wrap="square" rtlCol="0">
            <a:spAutoFit/>
          </a:bodyPr>
          <a:lstStyle/>
          <a:p>
            <a:r>
              <a:rPr kumimoji="1" lang="ja-JP" altLang="en-US" sz="1400" b="1" dirty="0">
                <a:solidFill>
                  <a:schemeClr val="bg1"/>
                </a:solidFill>
                <a:latin typeface="+mn-ea"/>
              </a:rPr>
              <a:t>コート・デュ・ローヌ・ルージュ</a:t>
            </a:r>
            <a:endParaRPr kumimoji="1" lang="en-US" altLang="ja-JP" sz="1400" b="1" dirty="0">
              <a:solidFill>
                <a:schemeClr val="bg1"/>
              </a:solidFill>
              <a:latin typeface="+mn-ea"/>
            </a:endParaRP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563961" y="1064068"/>
            <a:ext cx="2360828" cy="223138"/>
          </a:xfrm>
          <a:prstGeom prst="rect">
            <a:avLst/>
          </a:prstGeom>
          <a:noFill/>
        </p:spPr>
        <p:txBody>
          <a:bodyPr wrap="square" rtlCol="0">
            <a:spAutoFit/>
          </a:bodyPr>
          <a:lstStyle/>
          <a:p>
            <a:r>
              <a:rPr kumimoji="1" lang="ja-JP" altLang="en-US" sz="850" b="1" dirty="0">
                <a:solidFill>
                  <a:schemeClr val="bg1"/>
                </a:solidFill>
                <a:latin typeface="+mn-ea"/>
              </a:rPr>
              <a:t>歴史深いローヌ地方の神髄を伝えるワイン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5926261" y="1078292"/>
            <a:ext cx="2360828" cy="223138"/>
          </a:xfrm>
          <a:prstGeom prst="rect">
            <a:avLst/>
          </a:prstGeom>
          <a:noFill/>
        </p:spPr>
        <p:txBody>
          <a:bodyPr wrap="square" rtlCol="0">
            <a:spAutoFit/>
          </a:bodyPr>
          <a:lstStyle/>
          <a:p>
            <a:r>
              <a:rPr kumimoji="1" lang="ja-JP" altLang="en-US" sz="850" b="1">
                <a:solidFill>
                  <a:schemeClr val="bg1"/>
                </a:solidFill>
                <a:latin typeface="+mn-ea"/>
              </a:rPr>
              <a:t>歴史深いローヌ地方の神髄を伝えるワイン</a:t>
            </a:r>
            <a:endParaRPr kumimoji="1" lang="ja-JP" altLang="en-US" sz="850" b="1" dirty="0">
              <a:solidFill>
                <a:schemeClr val="bg1"/>
              </a:solidFill>
              <a:latin typeface="+mn-ea"/>
            </a:endParaRP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182074" y="2985841"/>
            <a:ext cx="2893049" cy="261610"/>
          </a:xfrm>
          <a:prstGeom prst="rect">
            <a:avLst/>
          </a:prstGeom>
          <a:noFill/>
        </p:spPr>
        <p:txBody>
          <a:bodyPr wrap="square" rtlCol="0">
            <a:spAutoFit/>
          </a:bodyPr>
          <a:lstStyle/>
          <a:p>
            <a:r>
              <a:rPr kumimoji="1" lang="ja-JP" altLang="en-US" sz="1100" b="1" dirty="0">
                <a:solidFill>
                  <a:schemeClr val="bg1"/>
                </a:solidFill>
                <a:latin typeface="+mn-ea"/>
              </a:rPr>
              <a:t>歴史深いローヌ地方の神髄を伝えるワイン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45861" y="3003227"/>
            <a:ext cx="2894251" cy="261610"/>
          </a:xfrm>
          <a:prstGeom prst="rect">
            <a:avLst/>
          </a:prstGeom>
          <a:noFill/>
        </p:spPr>
        <p:txBody>
          <a:bodyPr wrap="square" rtlCol="0">
            <a:spAutoFit/>
          </a:bodyPr>
          <a:lstStyle/>
          <a:p>
            <a:r>
              <a:rPr kumimoji="1" lang="ja-JP" altLang="en-US" sz="1100" b="1" dirty="0">
                <a:solidFill>
                  <a:schemeClr val="bg1"/>
                </a:solidFill>
                <a:latin typeface="+mn-ea"/>
              </a:rPr>
              <a:t>歴史深いローヌ地方の神髄を伝えるワイン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96916" y="5174028"/>
            <a:ext cx="4264031" cy="261610"/>
          </a:xfrm>
          <a:prstGeom prst="rect">
            <a:avLst/>
          </a:prstGeom>
          <a:noFill/>
        </p:spPr>
        <p:txBody>
          <a:bodyPr wrap="square" rtlCol="0">
            <a:spAutoFit/>
          </a:bodyPr>
          <a:lstStyle/>
          <a:p>
            <a:r>
              <a:rPr kumimoji="1" lang="ja-JP" altLang="en-US" sz="1100" b="1" dirty="0">
                <a:solidFill>
                  <a:schemeClr val="bg1"/>
                </a:solidFill>
                <a:latin typeface="+mn-ea"/>
              </a:rPr>
              <a:t>歴史深いローヌ地方の神髄を伝えるワイン</a:t>
            </a:r>
          </a:p>
        </p:txBody>
      </p:sp>
      <p:sp>
        <p:nvSpPr>
          <p:cNvPr id="116" name="テキスト ボックス 115">
            <a:extLst>
              <a:ext uri="{FF2B5EF4-FFF2-40B4-BE49-F238E27FC236}">
                <a16:creationId xmlns:a16="http://schemas.microsoft.com/office/drawing/2014/main" id="{28BA61C8-5745-45CC-98E7-38C269FF06B7}"/>
              </a:ext>
            </a:extLst>
          </p:cNvPr>
          <p:cNvSpPr txBox="1"/>
          <p:nvPr/>
        </p:nvSpPr>
        <p:spPr>
          <a:xfrm>
            <a:off x="814780" y="2581528"/>
            <a:ext cx="2865262" cy="307777"/>
          </a:xfrm>
          <a:prstGeom prst="rect">
            <a:avLst/>
          </a:prstGeom>
          <a:noFill/>
        </p:spPr>
        <p:txBody>
          <a:bodyPr wrap="square" rtlCol="0">
            <a:spAutoFit/>
          </a:bodyPr>
          <a:lstStyle/>
          <a:p>
            <a:r>
              <a:rPr kumimoji="1" lang="ja-JP" altLang="en-US" sz="1400" b="1" dirty="0">
                <a:solidFill>
                  <a:schemeClr val="bg1"/>
                </a:solidFill>
                <a:latin typeface="+mn-ea"/>
              </a:rPr>
              <a:t>コート・デュ・ローヌ・ルージュ</a:t>
            </a:r>
            <a:endParaRPr kumimoji="1" lang="en-US" altLang="ja-JP" sz="1400" b="1" dirty="0">
              <a:solidFill>
                <a:schemeClr val="bg1"/>
              </a:solidFill>
              <a:latin typeface="+mn-ea"/>
            </a:endParaRPr>
          </a:p>
        </p:txBody>
      </p:sp>
      <p:sp>
        <p:nvSpPr>
          <p:cNvPr id="117" name="テキスト ボックス 116">
            <a:extLst>
              <a:ext uri="{FF2B5EF4-FFF2-40B4-BE49-F238E27FC236}">
                <a16:creationId xmlns:a16="http://schemas.microsoft.com/office/drawing/2014/main" id="{0F8F15FD-C1A3-441C-8E68-9A2BBEF698A2}"/>
              </a:ext>
            </a:extLst>
          </p:cNvPr>
          <p:cNvSpPr txBox="1"/>
          <p:nvPr/>
        </p:nvSpPr>
        <p:spPr>
          <a:xfrm>
            <a:off x="6115949" y="2605016"/>
            <a:ext cx="2893049" cy="307777"/>
          </a:xfrm>
          <a:prstGeom prst="rect">
            <a:avLst/>
          </a:prstGeom>
          <a:noFill/>
        </p:spPr>
        <p:txBody>
          <a:bodyPr wrap="square" rtlCol="0">
            <a:spAutoFit/>
          </a:bodyPr>
          <a:lstStyle/>
          <a:p>
            <a:r>
              <a:rPr kumimoji="1" lang="ja-JP" altLang="en-US" sz="1400" b="1" dirty="0">
                <a:solidFill>
                  <a:schemeClr val="bg1"/>
                </a:solidFill>
                <a:latin typeface="+mn-ea"/>
              </a:rPr>
              <a:t>コート・デュ・ローヌ・ルージュ</a:t>
            </a:r>
            <a:endParaRPr kumimoji="1" lang="en-US" altLang="ja-JP" sz="1400" b="1" dirty="0">
              <a:solidFill>
                <a:schemeClr val="bg1"/>
              </a:solidFill>
              <a:latin typeface="+mn-ea"/>
            </a:endParaRPr>
          </a:p>
        </p:txBody>
      </p:sp>
      <p:sp>
        <p:nvSpPr>
          <p:cNvPr id="119" name="テキスト ボックス 118">
            <a:extLst>
              <a:ext uri="{FF2B5EF4-FFF2-40B4-BE49-F238E27FC236}">
                <a16:creationId xmlns:a16="http://schemas.microsoft.com/office/drawing/2014/main" id="{0C93C24A-9BAF-4596-B05C-767C7E63BD2C}"/>
              </a:ext>
            </a:extLst>
          </p:cNvPr>
          <p:cNvSpPr txBox="1"/>
          <p:nvPr/>
        </p:nvSpPr>
        <p:spPr>
          <a:xfrm>
            <a:off x="6366950" y="4869314"/>
            <a:ext cx="4381879" cy="307777"/>
          </a:xfrm>
          <a:prstGeom prst="rect">
            <a:avLst/>
          </a:prstGeom>
          <a:noFill/>
        </p:spPr>
        <p:txBody>
          <a:bodyPr wrap="square" rtlCol="0">
            <a:spAutoFit/>
          </a:bodyPr>
          <a:lstStyle/>
          <a:p>
            <a:r>
              <a:rPr kumimoji="1" lang="ja-JP" altLang="en-US" sz="1400" b="1" dirty="0">
                <a:solidFill>
                  <a:schemeClr val="bg1"/>
                </a:solidFill>
                <a:latin typeface="+mn-ea"/>
              </a:rPr>
              <a:t>コート・デュ・ローヌ・ルージュ</a:t>
            </a:r>
            <a:endParaRPr kumimoji="1" lang="en-US" altLang="ja-JP" sz="1400" b="1" dirty="0">
              <a:solidFill>
                <a:schemeClr val="bg1"/>
              </a:solidFill>
              <a:latin typeface="+mn-ea"/>
            </a:endParaRPr>
          </a:p>
        </p:txBody>
      </p:sp>
      <p:sp>
        <p:nvSpPr>
          <p:cNvPr id="75" name="テキスト ボックス 74">
            <a:extLst>
              <a:ext uri="{FF2B5EF4-FFF2-40B4-BE49-F238E27FC236}">
                <a16:creationId xmlns:a16="http://schemas.microsoft.com/office/drawing/2014/main" id="{783EA65D-ED75-42EB-B74F-0B4157BDA50D}"/>
              </a:ext>
            </a:extLst>
          </p:cNvPr>
          <p:cNvSpPr txBox="1"/>
          <p:nvPr/>
        </p:nvSpPr>
        <p:spPr>
          <a:xfrm>
            <a:off x="5966650" y="798669"/>
            <a:ext cx="2108850" cy="246221"/>
          </a:xfrm>
          <a:prstGeom prst="rect">
            <a:avLst/>
          </a:prstGeom>
          <a:noFill/>
        </p:spPr>
        <p:txBody>
          <a:bodyPr wrap="square" rtlCol="0">
            <a:spAutoFit/>
          </a:bodyPr>
          <a:lstStyle/>
          <a:p>
            <a:r>
              <a:rPr kumimoji="1" lang="ja-JP" altLang="en-US" sz="1000" b="1" dirty="0">
                <a:solidFill>
                  <a:schemeClr val="bg1"/>
                </a:solidFill>
                <a:latin typeface="+mn-ea"/>
              </a:rPr>
              <a:t>コート・デュ・ローヌ・ルージュ</a:t>
            </a:r>
            <a:endParaRPr kumimoji="1" lang="en-US" altLang="ja-JP" sz="1000" b="1" dirty="0">
              <a:solidFill>
                <a:schemeClr val="bg1"/>
              </a:solidFill>
              <a:latin typeface="+mn-ea"/>
            </a:endParaRPr>
          </a:p>
        </p:txBody>
      </p:sp>
      <p:pic>
        <p:nvPicPr>
          <p:cNvPr id="3" name="図 2">
            <a:extLst>
              <a:ext uri="{FF2B5EF4-FFF2-40B4-BE49-F238E27FC236}">
                <a16:creationId xmlns:a16="http://schemas.microsoft.com/office/drawing/2014/main" id="{2E3466F1-4C7A-45B8-AA69-9B43603E1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140" y="4926545"/>
            <a:ext cx="2126493" cy="2835324"/>
          </a:xfrm>
          <a:prstGeom prst="rect">
            <a:avLst/>
          </a:prstGeom>
        </p:spPr>
      </p:pic>
      <p:pic>
        <p:nvPicPr>
          <p:cNvPr id="79" name="図 78">
            <a:extLst>
              <a:ext uri="{FF2B5EF4-FFF2-40B4-BE49-F238E27FC236}">
                <a16:creationId xmlns:a16="http://schemas.microsoft.com/office/drawing/2014/main" id="{6097A2D3-52F6-4AA2-A911-0CEE3AB71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920" y="4869314"/>
            <a:ext cx="2126493" cy="2835324"/>
          </a:xfrm>
          <a:prstGeom prst="rect">
            <a:avLst/>
          </a:prstGeom>
        </p:spPr>
      </p:pic>
      <p:pic>
        <p:nvPicPr>
          <p:cNvPr id="83" name="図 82">
            <a:extLst>
              <a:ext uri="{FF2B5EF4-FFF2-40B4-BE49-F238E27FC236}">
                <a16:creationId xmlns:a16="http://schemas.microsoft.com/office/drawing/2014/main" id="{9230D997-E685-4E3A-A88E-88E64274F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6731" y="2581528"/>
            <a:ext cx="1400247" cy="1866995"/>
          </a:xfrm>
          <a:prstGeom prst="rect">
            <a:avLst/>
          </a:prstGeom>
        </p:spPr>
      </p:pic>
      <p:pic>
        <p:nvPicPr>
          <p:cNvPr id="84" name="図 83">
            <a:extLst>
              <a:ext uri="{FF2B5EF4-FFF2-40B4-BE49-F238E27FC236}">
                <a16:creationId xmlns:a16="http://schemas.microsoft.com/office/drawing/2014/main" id="{859CD1B4-A3B4-4328-93E9-8829CB686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51" y="2635185"/>
            <a:ext cx="1400247" cy="1866995"/>
          </a:xfrm>
          <a:prstGeom prst="rect">
            <a:avLst/>
          </a:prstGeom>
        </p:spPr>
      </p:pic>
      <p:pic>
        <p:nvPicPr>
          <p:cNvPr id="85" name="図 84">
            <a:extLst>
              <a:ext uri="{FF2B5EF4-FFF2-40B4-BE49-F238E27FC236}">
                <a16:creationId xmlns:a16="http://schemas.microsoft.com/office/drawing/2014/main" id="{5B718EEE-BCE6-4978-8A9A-3EA4D0950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248" y="823892"/>
            <a:ext cx="1033040" cy="1377386"/>
          </a:xfrm>
          <a:prstGeom prst="rect">
            <a:avLst/>
          </a:prstGeom>
        </p:spPr>
      </p:pic>
      <p:pic>
        <p:nvPicPr>
          <p:cNvPr id="114" name="図 113">
            <a:extLst>
              <a:ext uri="{FF2B5EF4-FFF2-40B4-BE49-F238E27FC236}">
                <a16:creationId xmlns:a16="http://schemas.microsoft.com/office/drawing/2014/main" id="{CE8D9852-E9A6-47AA-B5B0-C4952DF98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2" y="821537"/>
            <a:ext cx="959643" cy="1279523"/>
          </a:xfrm>
          <a:prstGeom prst="rect">
            <a:avLst/>
          </a:prstGeom>
        </p:spPr>
      </p:pic>
      <p:grpSp>
        <p:nvGrpSpPr>
          <p:cNvPr id="66" name="グループ化 65">
            <a:extLst>
              <a:ext uri="{FF2B5EF4-FFF2-40B4-BE49-F238E27FC236}">
                <a16:creationId xmlns:a16="http://schemas.microsoft.com/office/drawing/2014/main" id="{50A4BB3F-8515-4504-90EE-9BD7BFEC4B5E}"/>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ECDAF0A1-1EE2-47CD-8C3F-0B9F6AE6CA67}"/>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558F4B38-5516-468E-ABBB-9F223BAA63DF}"/>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CDC6040B-E8A6-43E7-88BE-3784210685F0}"/>
              </a:ext>
            </a:extLst>
          </p:cNvPr>
          <p:cNvGrpSpPr/>
          <p:nvPr/>
        </p:nvGrpSpPr>
        <p:grpSpPr>
          <a:xfrm>
            <a:off x="6398579" y="2008162"/>
            <a:ext cx="392268" cy="183496"/>
            <a:chOff x="6398579" y="2008162"/>
            <a:chExt cx="392268" cy="183496"/>
          </a:xfrm>
        </p:grpSpPr>
        <p:sp>
          <p:nvSpPr>
            <p:cNvPr id="87" name="四角形: 角を丸くする 86">
              <a:extLst>
                <a:ext uri="{FF2B5EF4-FFF2-40B4-BE49-F238E27FC236}">
                  <a16:creationId xmlns:a16="http://schemas.microsoft.com/office/drawing/2014/main" id="{C79E5D5E-157C-4163-BF24-1A201D49C0DF}"/>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35D2930A-E412-4273-BBB9-57F33FECC721}"/>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0" name="グループ化 89">
            <a:extLst>
              <a:ext uri="{FF2B5EF4-FFF2-40B4-BE49-F238E27FC236}">
                <a16:creationId xmlns:a16="http://schemas.microsoft.com/office/drawing/2014/main" id="{54E0D440-6298-4920-A56E-403843809D68}"/>
              </a:ext>
            </a:extLst>
          </p:cNvPr>
          <p:cNvGrpSpPr/>
          <p:nvPr/>
        </p:nvGrpSpPr>
        <p:grpSpPr>
          <a:xfrm>
            <a:off x="6564443" y="7433712"/>
            <a:ext cx="481732" cy="221920"/>
            <a:chOff x="7898818" y="7419868"/>
            <a:chExt cx="481732" cy="221920"/>
          </a:xfrm>
        </p:grpSpPr>
        <p:sp>
          <p:nvSpPr>
            <p:cNvPr id="94" name="四角形: 角を丸くする 93">
              <a:extLst>
                <a:ext uri="{FF2B5EF4-FFF2-40B4-BE49-F238E27FC236}">
                  <a16:creationId xmlns:a16="http://schemas.microsoft.com/office/drawing/2014/main" id="{FFE9733D-B0FB-4BFF-B38C-3F5209BD3223}"/>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6" name="テキスト ボックス 95">
              <a:extLst>
                <a:ext uri="{FF2B5EF4-FFF2-40B4-BE49-F238E27FC236}">
                  <a16:creationId xmlns:a16="http://schemas.microsoft.com/office/drawing/2014/main" id="{94DC9D1F-71F7-4C57-83B4-7DA0367847DD}"/>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1" name="テキスト ボックス 100">
            <a:extLst>
              <a:ext uri="{FF2B5EF4-FFF2-40B4-BE49-F238E27FC236}">
                <a16:creationId xmlns:a16="http://schemas.microsoft.com/office/drawing/2014/main" id="{8E8D7EB0-735D-4341-BD4B-945C00C593A6}"/>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14BCB109-9868-406E-AFB9-A257EF517A6E}"/>
              </a:ext>
            </a:extLst>
          </p:cNvPr>
          <p:cNvGrpSpPr/>
          <p:nvPr/>
        </p:nvGrpSpPr>
        <p:grpSpPr>
          <a:xfrm>
            <a:off x="776680" y="1984185"/>
            <a:ext cx="724955" cy="190091"/>
            <a:chOff x="776680" y="1984185"/>
            <a:chExt cx="724955" cy="190091"/>
          </a:xfrm>
        </p:grpSpPr>
        <p:sp>
          <p:nvSpPr>
            <p:cNvPr id="110" name="四角形: 角を丸くする 109">
              <a:extLst>
                <a:ext uri="{FF2B5EF4-FFF2-40B4-BE49-F238E27FC236}">
                  <a16:creationId xmlns:a16="http://schemas.microsoft.com/office/drawing/2014/main" id="{E0689508-C7F3-45A4-86FE-1A7CCAF1B99C}"/>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1" name="テキスト ボックス 110">
              <a:extLst>
                <a:ext uri="{FF2B5EF4-FFF2-40B4-BE49-F238E27FC236}">
                  <a16:creationId xmlns:a16="http://schemas.microsoft.com/office/drawing/2014/main" id="{7E47E0F8-F561-4721-BC49-9DBAC1266318}"/>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391E84B4-A775-46D4-A404-DD64853C42A9}"/>
              </a:ext>
            </a:extLst>
          </p:cNvPr>
          <p:cNvGrpSpPr/>
          <p:nvPr/>
        </p:nvGrpSpPr>
        <p:grpSpPr>
          <a:xfrm>
            <a:off x="886113" y="4111950"/>
            <a:ext cx="469661" cy="351506"/>
            <a:chOff x="860269" y="4063164"/>
            <a:chExt cx="469661" cy="351506"/>
          </a:xfrm>
        </p:grpSpPr>
        <p:sp>
          <p:nvSpPr>
            <p:cNvPr id="121" name="四角形: 角を丸くする 120">
              <a:extLst>
                <a:ext uri="{FF2B5EF4-FFF2-40B4-BE49-F238E27FC236}">
                  <a16:creationId xmlns:a16="http://schemas.microsoft.com/office/drawing/2014/main" id="{B9A33E0B-92C0-42E6-9D04-C4B8CAF2067C}"/>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D2C61BD0-5316-499D-83C2-81049B982384}"/>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F843C6D5-7620-4B55-82D9-233F86F756D1}"/>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\2,400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\2,640)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BBC36D81-FA12-4E33-AA2C-956FE1507782}"/>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C01C98ED-A007-4EF8-8CA1-26192B445652}"/>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BA786133-89B8-45B3-8564-51FC3FAD155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26D3DB68-2B66-4C9B-A672-712465FF06E9}"/>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\2,400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\2,640)</a:t>
            </a:r>
          </a:p>
        </p:txBody>
      </p:sp>
      <p:sp>
        <p:nvSpPr>
          <p:cNvPr id="129" name="テキスト ボックス 128">
            <a:extLst>
              <a:ext uri="{FF2B5EF4-FFF2-40B4-BE49-F238E27FC236}">
                <a16:creationId xmlns:a16="http://schemas.microsoft.com/office/drawing/2014/main" id="{59341396-9051-49B8-8218-8C517ABE3699}"/>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2,640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1413</TotalTime>
  <Words>412</Words>
  <Application>Microsoft Office PowerPoint</Application>
  <PresentationFormat>ユーザー設定</PresentationFormat>
  <Paragraphs>48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96</cp:revision>
  <cp:lastPrinted>2022-06-14T09:02:18Z</cp:lastPrinted>
  <dcterms:created xsi:type="dcterms:W3CDTF">2021-10-01T15:02:20Z</dcterms:created>
  <dcterms:modified xsi:type="dcterms:W3CDTF">2023-09-24T15:38:36Z</dcterms:modified>
</cp:coreProperties>
</file>