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10907713" cy="77755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9" userDrawn="1">
          <p15:clr>
            <a:srgbClr val="A4A3A4"/>
          </p15:clr>
        </p15:guide>
        <p15:guide id="2" pos="34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162B"/>
    <a:srgbClr val="000000"/>
    <a:srgbClr val="500A0E"/>
    <a:srgbClr val="440000"/>
    <a:srgbClr val="BCA7A8"/>
    <a:srgbClr val="8F3F63"/>
    <a:srgbClr val="9C3A4C"/>
    <a:srgbClr val="1002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28" autoAdjust="0"/>
    <p:restoredTop sz="93436" autoAdjust="0"/>
  </p:normalViewPr>
  <p:slideViewPr>
    <p:cSldViewPr snapToGrid="0" showGuides="1">
      <p:cViewPr varScale="1">
        <p:scale>
          <a:sx n="55" d="100"/>
          <a:sy n="55" d="100"/>
        </p:scale>
        <p:origin x="1196" y="28"/>
      </p:cViewPr>
      <p:guideLst>
        <p:guide orient="horz" pos="2449"/>
        <p:guide pos="34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38745B7-0997-4672-9AB8-A968540C890D}" type="datetimeFigureOut">
              <a:rPr kumimoji="1" lang="ja-JP" altLang="en-US" smtClean="0"/>
              <a:t>2025/2/27</a:t>
            </a:fld>
            <a:endParaRPr kumimoji="1" lang="ja-JP" altLang="en-US"/>
          </a:p>
        </p:txBody>
      </p:sp>
      <p:sp>
        <p:nvSpPr>
          <p:cNvPr id="4" name="スライド イメージ プレースホルダー 3"/>
          <p:cNvSpPr>
            <a:spLocks noGrp="1" noRot="1" noChangeAspect="1"/>
          </p:cNvSpPr>
          <p:nvPr>
            <p:ph type="sldImg" idx="2"/>
          </p:nvPr>
        </p:nvSpPr>
        <p:spPr>
          <a:xfrm>
            <a:off x="1050925" y="1243013"/>
            <a:ext cx="47053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6921C12-2774-4F35-AFA4-2D0BCC23F4C5}" type="slidenum">
              <a:rPr kumimoji="1" lang="ja-JP" altLang="en-US" smtClean="0"/>
              <a:t>‹#›</a:t>
            </a:fld>
            <a:endParaRPr kumimoji="1" lang="ja-JP" altLang="en-US"/>
          </a:p>
        </p:txBody>
      </p:sp>
    </p:spTree>
    <p:extLst>
      <p:ext uri="{BB962C8B-B14F-4D97-AF65-F5344CB8AC3E}">
        <p14:creationId xmlns:p14="http://schemas.microsoft.com/office/powerpoint/2010/main" val="26963265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0925" y="1243013"/>
            <a:ext cx="47053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6921C12-2774-4F35-AFA4-2D0BCC23F4C5}" type="slidenum">
              <a:rPr kumimoji="1" lang="ja-JP" altLang="en-US" smtClean="0"/>
              <a:t>1</a:t>
            </a:fld>
            <a:endParaRPr kumimoji="1" lang="ja-JP" altLang="en-US"/>
          </a:p>
        </p:txBody>
      </p:sp>
    </p:spTree>
    <p:extLst>
      <p:ext uri="{BB962C8B-B14F-4D97-AF65-F5344CB8AC3E}">
        <p14:creationId xmlns:p14="http://schemas.microsoft.com/office/powerpoint/2010/main" val="60616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18079" y="1272531"/>
            <a:ext cx="9271556" cy="2707052"/>
          </a:xfrm>
        </p:spPr>
        <p:txBody>
          <a:bodyPr anchor="b"/>
          <a:lstStyle>
            <a:lvl1pPr algn="ctr">
              <a:defRPr sz="6803"/>
            </a:lvl1pPr>
          </a:lstStyle>
          <a:p>
            <a:r>
              <a:rPr lang="ja-JP" altLang="en-US"/>
              <a:t>マスター タイトルの書式設定</a:t>
            </a:r>
            <a:endParaRPr lang="en-US" dirty="0"/>
          </a:p>
        </p:txBody>
      </p:sp>
      <p:sp>
        <p:nvSpPr>
          <p:cNvPr id="3" name="Subtitle 2"/>
          <p:cNvSpPr>
            <a:spLocks noGrp="1"/>
          </p:cNvSpPr>
          <p:nvPr>
            <p:ph type="subTitle" idx="1"/>
          </p:nvPr>
        </p:nvSpPr>
        <p:spPr>
          <a:xfrm>
            <a:off x="1363464" y="4083977"/>
            <a:ext cx="8180785" cy="1877297"/>
          </a:xfrm>
        </p:spPr>
        <p:txBody>
          <a:bodyPr/>
          <a:lstStyle>
            <a:lvl1pPr marL="0" indent="0" algn="ctr">
              <a:buNone/>
              <a:defRPr sz="2721"/>
            </a:lvl1pPr>
            <a:lvl2pPr marL="518373" indent="0" algn="ctr">
              <a:buNone/>
              <a:defRPr sz="2268"/>
            </a:lvl2pPr>
            <a:lvl3pPr marL="1036747" indent="0" algn="ctr">
              <a:buNone/>
              <a:defRPr sz="2041"/>
            </a:lvl3pPr>
            <a:lvl4pPr marL="1555120" indent="0" algn="ctr">
              <a:buNone/>
              <a:defRPr sz="1814"/>
            </a:lvl4pPr>
            <a:lvl5pPr marL="2073493" indent="0" algn="ctr">
              <a:buNone/>
              <a:defRPr sz="1814"/>
            </a:lvl5pPr>
            <a:lvl6pPr marL="2591867" indent="0" algn="ctr">
              <a:buNone/>
              <a:defRPr sz="1814"/>
            </a:lvl6pPr>
            <a:lvl7pPr marL="3110240" indent="0" algn="ctr">
              <a:buNone/>
              <a:defRPr sz="1814"/>
            </a:lvl7pPr>
            <a:lvl8pPr marL="3628614" indent="0" algn="ctr">
              <a:buNone/>
              <a:defRPr sz="1814"/>
            </a:lvl8pPr>
            <a:lvl9pPr marL="4146987" indent="0" algn="ctr">
              <a:buNone/>
              <a:defRPr sz="181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54449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00618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05833" y="413978"/>
            <a:ext cx="2351976" cy="658944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49906" y="413978"/>
            <a:ext cx="6919580" cy="658944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2384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88321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44225" y="1938496"/>
            <a:ext cx="9407902" cy="3234423"/>
          </a:xfrm>
        </p:spPr>
        <p:txBody>
          <a:bodyPr anchor="b"/>
          <a:lstStyle>
            <a:lvl1pPr>
              <a:defRPr sz="680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44225" y="5203518"/>
            <a:ext cx="9407902" cy="1700906"/>
          </a:xfrm>
        </p:spPr>
        <p:txBody>
          <a:bodyPr/>
          <a:lstStyle>
            <a:lvl1pPr marL="0" indent="0">
              <a:buNone/>
              <a:defRPr sz="2721">
                <a:solidFill>
                  <a:schemeClr val="tx1"/>
                </a:solidFill>
              </a:defRPr>
            </a:lvl1pPr>
            <a:lvl2pPr marL="518373" indent="0">
              <a:buNone/>
              <a:defRPr sz="2268">
                <a:solidFill>
                  <a:schemeClr val="tx1">
                    <a:tint val="75000"/>
                  </a:schemeClr>
                </a:solidFill>
              </a:defRPr>
            </a:lvl2pPr>
            <a:lvl3pPr marL="1036747" indent="0">
              <a:buNone/>
              <a:defRPr sz="2041">
                <a:solidFill>
                  <a:schemeClr val="tx1">
                    <a:tint val="75000"/>
                  </a:schemeClr>
                </a:solidFill>
              </a:defRPr>
            </a:lvl3pPr>
            <a:lvl4pPr marL="1555120" indent="0">
              <a:buNone/>
              <a:defRPr sz="1814">
                <a:solidFill>
                  <a:schemeClr val="tx1">
                    <a:tint val="75000"/>
                  </a:schemeClr>
                </a:solidFill>
              </a:defRPr>
            </a:lvl4pPr>
            <a:lvl5pPr marL="2073493" indent="0">
              <a:buNone/>
              <a:defRPr sz="1814">
                <a:solidFill>
                  <a:schemeClr val="tx1">
                    <a:tint val="75000"/>
                  </a:schemeClr>
                </a:solidFill>
              </a:defRPr>
            </a:lvl5pPr>
            <a:lvl6pPr marL="2591867" indent="0">
              <a:buNone/>
              <a:defRPr sz="1814">
                <a:solidFill>
                  <a:schemeClr val="tx1">
                    <a:tint val="75000"/>
                  </a:schemeClr>
                </a:solidFill>
              </a:defRPr>
            </a:lvl6pPr>
            <a:lvl7pPr marL="3110240" indent="0">
              <a:buNone/>
              <a:defRPr sz="1814">
                <a:solidFill>
                  <a:schemeClr val="tx1">
                    <a:tint val="75000"/>
                  </a:schemeClr>
                </a:solidFill>
              </a:defRPr>
            </a:lvl7pPr>
            <a:lvl8pPr marL="3628614" indent="0">
              <a:buNone/>
              <a:defRPr sz="1814">
                <a:solidFill>
                  <a:schemeClr val="tx1">
                    <a:tint val="75000"/>
                  </a:schemeClr>
                </a:solidFill>
              </a:defRPr>
            </a:lvl8pPr>
            <a:lvl9pPr marL="4146987" indent="0">
              <a:buNone/>
              <a:defRPr sz="181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28147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49905"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522030"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2025/2/27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02813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51326" y="413979"/>
            <a:ext cx="9407902" cy="150291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51327" y="1906097"/>
            <a:ext cx="4614473"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4" name="Content Placeholder 3"/>
          <p:cNvSpPr>
            <a:spLocks noGrp="1"/>
          </p:cNvSpPr>
          <p:nvPr>
            <p:ph sz="half" idx="2"/>
          </p:nvPr>
        </p:nvSpPr>
        <p:spPr>
          <a:xfrm>
            <a:off x="751327" y="2840245"/>
            <a:ext cx="4614473"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522030" y="1906097"/>
            <a:ext cx="4637199"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6" name="Content Placeholder 5"/>
          <p:cNvSpPr>
            <a:spLocks noGrp="1"/>
          </p:cNvSpPr>
          <p:nvPr>
            <p:ph sz="quarter" idx="4"/>
          </p:nvPr>
        </p:nvSpPr>
        <p:spPr>
          <a:xfrm>
            <a:off x="5522030" y="2840245"/>
            <a:ext cx="4637199"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B1C7BE-8019-43D9-B368-3FDAAFBDBBB5}" type="datetimeFigureOut">
              <a:rPr kumimoji="1" lang="ja-JP" altLang="en-US" smtClean="0"/>
              <a:t>2025/2/27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39692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B1C7BE-8019-43D9-B368-3FDAAFBDBBB5}" type="datetimeFigureOut">
              <a:rPr kumimoji="1" lang="ja-JP" altLang="en-US" smtClean="0"/>
              <a:t>2025/2/27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66487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1C7BE-8019-43D9-B368-3FDAAFBDBBB5}" type="datetimeFigureOut">
              <a:rPr kumimoji="1" lang="ja-JP" altLang="en-US" smtClean="0"/>
              <a:t>2025/2/27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43923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Content Placeholder 2"/>
          <p:cNvSpPr>
            <a:spLocks noGrp="1"/>
          </p:cNvSpPr>
          <p:nvPr>
            <p:ph idx="1"/>
          </p:nvPr>
        </p:nvSpPr>
        <p:spPr>
          <a:xfrm>
            <a:off x="4637199" y="1119540"/>
            <a:ext cx="5522030" cy="5525698"/>
          </a:xfrm>
        </p:spPr>
        <p:txBody>
          <a:bodyPr/>
          <a:lstStyle>
            <a:lvl1pPr>
              <a:defRPr sz="3628"/>
            </a:lvl1pPr>
            <a:lvl2pPr>
              <a:defRPr sz="3175"/>
            </a:lvl2pPr>
            <a:lvl3pPr>
              <a:defRPr sz="2721"/>
            </a:lvl3pPr>
            <a:lvl4pPr>
              <a:defRPr sz="2268"/>
            </a:lvl4pPr>
            <a:lvl5pPr>
              <a:defRPr sz="2268"/>
            </a:lvl5pPr>
            <a:lvl6pPr>
              <a:defRPr sz="2268"/>
            </a:lvl6pPr>
            <a:lvl7pPr>
              <a:defRPr sz="2268"/>
            </a:lvl7pPr>
            <a:lvl8pPr>
              <a:defRPr sz="2268"/>
            </a:lvl8pPr>
            <a:lvl9pPr>
              <a:defRPr sz="226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2025/2/27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87938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637199" y="1119540"/>
            <a:ext cx="5522030" cy="5525698"/>
          </a:xfrm>
        </p:spPr>
        <p:txBody>
          <a:bodyPr anchor="t"/>
          <a:lstStyle>
            <a:lvl1pPr marL="0" indent="0">
              <a:buNone/>
              <a:defRPr sz="3628"/>
            </a:lvl1pPr>
            <a:lvl2pPr marL="518373" indent="0">
              <a:buNone/>
              <a:defRPr sz="3175"/>
            </a:lvl2pPr>
            <a:lvl3pPr marL="1036747" indent="0">
              <a:buNone/>
              <a:defRPr sz="2721"/>
            </a:lvl3pPr>
            <a:lvl4pPr marL="1555120" indent="0">
              <a:buNone/>
              <a:defRPr sz="2268"/>
            </a:lvl4pPr>
            <a:lvl5pPr marL="2073493" indent="0">
              <a:buNone/>
              <a:defRPr sz="2268"/>
            </a:lvl5pPr>
            <a:lvl6pPr marL="2591867" indent="0">
              <a:buNone/>
              <a:defRPr sz="2268"/>
            </a:lvl6pPr>
            <a:lvl7pPr marL="3110240" indent="0">
              <a:buNone/>
              <a:defRPr sz="2268"/>
            </a:lvl7pPr>
            <a:lvl8pPr marL="3628614" indent="0">
              <a:buNone/>
              <a:defRPr sz="2268"/>
            </a:lvl8pPr>
            <a:lvl9pPr marL="4146987" indent="0">
              <a:buNone/>
              <a:defRPr sz="226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2025/2/27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4456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9906" y="413979"/>
            <a:ext cx="9407902" cy="150291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49906" y="2069887"/>
            <a:ext cx="9407902" cy="493353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9905" y="7206808"/>
            <a:ext cx="2454235" cy="413977"/>
          </a:xfrm>
          <a:prstGeom prst="rect">
            <a:avLst/>
          </a:prstGeom>
        </p:spPr>
        <p:txBody>
          <a:bodyPr vert="horz" lIns="91440" tIns="45720" rIns="91440" bIns="45720" rtlCol="0" anchor="ctr"/>
          <a:lstStyle>
            <a:lvl1pPr algn="l">
              <a:defRPr sz="1361">
                <a:solidFill>
                  <a:schemeClr val="tx1">
                    <a:tint val="75000"/>
                  </a:schemeClr>
                </a:solidFill>
              </a:defRPr>
            </a:lvl1pPr>
          </a:lstStyle>
          <a:p>
            <a:fld id="{48B1C7BE-8019-43D9-B368-3FDAAFBDBBB5}" type="datetimeFigureOut">
              <a:rPr kumimoji="1" lang="ja-JP" altLang="en-US" smtClean="0"/>
              <a:t>2025/2/27</a:t>
            </a:fld>
            <a:endParaRPr kumimoji="1" lang="ja-JP" altLang="en-US"/>
          </a:p>
        </p:txBody>
      </p:sp>
      <p:sp>
        <p:nvSpPr>
          <p:cNvPr id="5" name="Footer Placeholder 4"/>
          <p:cNvSpPr>
            <a:spLocks noGrp="1"/>
          </p:cNvSpPr>
          <p:nvPr>
            <p:ph type="ftr" sz="quarter" idx="3"/>
          </p:nvPr>
        </p:nvSpPr>
        <p:spPr>
          <a:xfrm>
            <a:off x="3613180" y="7206808"/>
            <a:ext cx="3681353" cy="413977"/>
          </a:xfrm>
          <a:prstGeom prst="rect">
            <a:avLst/>
          </a:prstGeom>
        </p:spPr>
        <p:txBody>
          <a:bodyPr vert="horz" lIns="91440" tIns="45720" rIns="91440" bIns="45720" rtlCol="0" anchor="ctr"/>
          <a:lstStyle>
            <a:lvl1pPr algn="ctr">
              <a:defRPr sz="136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703573" y="7206808"/>
            <a:ext cx="2454235" cy="413977"/>
          </a:xfrm>
          <a:prstGeom prst="rect">
            <a:avLst/>
          </a:prstGeom>
        </p:spPr>
        <p:txBody>
          <a:bodyPr vert="horz" lIns="91440" tIns="45720" rIns="91440" bIns="45720" rtlCol="0" anchor="ctr"/>
          <a:lstStyle>
            <a:lvl1pPr algn="r">
              <a:defRPr sz="1361">
                <a:solidFill>
                  <a:schemeClr val="tx1">
                    <a:tint val="75000"/>
                  </a:schemeClr>
                </a:solidFill>
              </a:defRPr>
            </a:lvl1p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1184092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36747" rtl="0" eaLnBrk="1" latinLnBrk="0" hangingPunct="1">
        <a:lnSpc>
          <a:spcPct val="90000"/>
        </a:lnSpc>
        <a:spcBef>
          <a:spcPct val="0"/>
        </a:spcBef>
        <a:buNone/>
        <a:defRPr kumimoji="1" sz="4989" kern="1200">
          <a:solidFill>
            <a:schemeClr val="tx1"/>
          </a:solidFill>
          <a:latin typeface="+mj-lt"/>
          <a:ea typeface="+mj-ea"/>
          <a:cs typeface="+mj-cs"/>
        </a:defRPr>
      </a:lvl1pPr>
    </p:titleStyle>
    <p:bodyStyle>
      <a:lvl1pPr marL="259187" indent="-259187" algn="l" defTabSz="1036747" rtl="0" eaLnBrk="1" latinLnBrk="0" hangingPunct="1">
        <a:lnSpc>
          <a:spcPct val="90000"/>
        </a:lnSpc>
        <a:spcBef>
          <a:spcPts val="1134"/>
        </a:spcBef>
        <a:buFont typeface="Arial" panose="020B0604020202020204" pitchFamily="34" charset="0"/>
        <a:buChar char="•"/>
        <a:defRPr kumimoji="1" sz="3175" kern="1200">
          <a:solidFill>
            <a:schemeClr val="tx1"/>
          </a:solidFill>
          <a:latin typeface="+mn-lt"/>
          <a:ea typeface="+mn-ea"/>
          <a:cs typeface="+mn-cs"/>
        </a:defRPr>
      </a:lvl1pPr>
      <a:lvl2pPr marL="777560" indent="-259187" algn="l" defTabSz="1036747" rtl="0" eaLnBrk="1" latinLnBrk="0" hangingPunct="1">
        <a:lnSpc>
          <a:spcPct val="90000"/>
        </a:lnSpc>
        <a:spcBef>
          <a:spcPts val="567"/>
        </a:spcBef>
        <a:buFont typeface="Arial" panose="020B0604020202020204" pitchFamily="34" charset="0"/>
        <a:buChar char="•"/>
        <a:defRPr kumimoji="1" sz="2721" kern="1200">
          <a:solidFill>
            <a:schemeClr val="tx1"/>
          </a:solidFill>
          <a:latin typeface="+mn-lt"/>
          <a:ea typeface="+mn-ea"/>
          <a:cs typeface="+mn-cs"/>
        </a:defRPr>
      </a:lvl2pPr>
      <a:lvl3pPr marL="1295933" indent="-259187" algn="l" defTabSz="1036747" rtl="0" eaLnBrk="1" latinLnBrk="0" hangingPunct="1">
        <a:lnSpc>
          <a:spcPct val="90000"/>
        </a:lnSpc>
        <a:spcBef>
          <a:spcPts val="567"/>
        </a:spcBef>
        <a:buFont typeface="Arial" panose="020B0604020202020204" pitchFamily="34" charset="0"/>
        <a:buChar char="•"/>
        <a:defRPr kumimoji="1" sz="2268" kern="1200">
          <a:solidFill>
            <a:schemeClr val="tx1"/>
          </a:solidFill>
          <a:latin typeface="+mn-lt"/>
          <a:ea typeface="+mn-ea"/>
          <a:cs typeface="+mn-cs"/>
        </a:defRPr>
      </a:lvl3pPr>
      <a:lvl4pPr marL="181430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4pPr>
      <a:lvl5pPr marL="233268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9pPr>
    </p:bodyStyle>
    <p:otherStyle>
      <a:defPPr>
        <a:defRPr lang="en-US"/>
      </a:defPPr>
      <a:lvl1pPr marL="0" algn="l" defTabSz="1036747" rtl="0" eaLnBrk="1" latinLnBrk="0" hangingPunct="1">
        <a:defRPr kumimoji="1" sz="2041" kern="1200">
          <a:solidFill>
            <a:schemeClr val="tx1"/>
          </a:solidFill>
          <a:latin typeface="+mn-lt"/>
          <a:ea typeface="+mn-ea"/>
          <a:cs typeface="+mn-cs"/>
        </a:defRPr>
      </a:lvl1pPr>
      <a:lvl2pPr marL="518373" algn="l" defTabSz="1036747" rtl="0" eaLnBrk="1" latinLnBrk="0" hangingPunct="1">
        <a:defRPr kumimoji="1" sz="2041" kern="1200">
          <a:solidFill>
            <a:schemeClr val="tx1"/>
          </a:solidFill>
          <a:latin typeface="+mn-lt"/>
          <a:ea typeface="+mn-ea"/>
          <a:cs typeface="+mn-cs"/>
        </a:defRPr>
      </a:lvl2pPr>
      <a:lvl3pPr marL="1036747" algn="l" defTabSz="1036747" rtl="0" eaLnBrk="1" latinLnBrk="0" hangingPunct="1">
        <a:defRPr kumimoji="1" sz="2041" kern="1200">
          <a:solidFill>
            <a:schemeClr val="tx1"/>
          </a:solidFill>
          <a:latin typeface="+mn-lt"/>
          <a:ea typeface="+mn-ea"/>
          <a:cs typeface="+mn-cs"/>
        </a:defRPr>
      </a:lvl3pPr>
      <a:lvl4pPr marL="1555120" algn="l" defTabSz="1036747" rtl="0" eaLnBrk="1" latinLnBrk="0" hangingPunct="1">
        <a:defRPr kumimoji="1" sz="2041" kern="1200">
          <a:solidFill>
            <a:schemeClr val="tx1"/>
          </a:solidFill>
          <a:latin typeface="+mn-lt"/>
          <a:ea typeface="+mn-ea"/>
          <a:cs typeface="+mn-cs"/>
        </a:defRPr>
      </a:lvl4pPr>
      <a:lvl5pPr marL="2073493" algn="l" defTabSz="1036747" rtl="0" eaLnBrk="1" latinLnBrk="0" hangingPunct="1">
        <a:defRPr kumimoji="1" sz="2041" kern="1200">
          <a:solidFill>
            <a:schemeClr val="tx1"/>
          </a:solidFill>
          <a:latin typeface="+mn-lt"/>
          <a:ea typeface="+mn-ea"/>
          <a:cs typeface="+mn-cs"/>
        </a:defRPr>
      </a:lvl5pPr>
      <a:lvl6pPr marL="2591867" algn="l" defTabSz="1036747" rtl="0" eaLnBrk="1" latinLnBrk="0" hangingPunct="1">
        <a:defRPr kumimoji="1" sz="2041" kern="1200">
          <a:solidFill>
            <a:schemeClr val="tx1"/>
          </a:solidFill>
          <a:latin typeface="+mn-lt"/>
          <a:ea typeface="+mn-ea"/>
          <a:cs typeface="+mn-cs"/>
        </a:defRPr>
      </a:lvl6pPr>
      <a:lvl7pPr marL="3110240" algn="l" defTabSz="1036747" rtl="0" eaLnBrk="1" latinLnBrk="0" hangingPunct="1">
        <a:defRPr kumimoji="1" sz="2041" kern="1200">
          <a:solidFill>
            <a:schemeClr val="tx1"/>
          </a:solidFill>
          <a:latin typeface="+mn-lt"/>
          <a:ea typeface="+mn-ea"/>
          <a:cs typeface="+mn-cs"/>
        </a:defRPr>
      </a:lvl7pPr>
      <a:lvl8pPr marL="3628614" algn="l" defTabSz="1036747" rtl="0" eaLnBrk="1" latinLnBrk="0" hangingPunct="1">
        <a:defRPr kumimoji="1" sz="2041" kern="1200">
          <a:solidFill>
            <a:schemeClr val="tx1"/>
          </a:solidFill>
          <a:latin typeface="+mn-lt"/>
          <a:ea typeface="+mn-ea"/>
          <a:cs typeface="+mn-cs"/>
        </a:defRPr>
      </a:lvl8pPr>
      <a:lvl9pPr marL="4146987" algn="l" defTabSz="1036747" rtl="0" eaLnBrk="1" latinLnBrk="0" hangingPunct="1">
        <a:defRPr kumimoji="1" sz="20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図 63" descr="背景パターン&#10;&#10;低い精度で自動的に生成された説明">
            <a:extLst>
              <a:ext uri="{FF2B5EF4-FFF2-40B4-BE49-F238E27FC236}">
                <a16:creationId xmlns:a16="http://schemas.microsoft.com/office/drawing/2014/main" id="{21B0F02A-424A-4D6E-899B-B26FA90C4B6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2407089"/>
            <a:ext cx="3535100" cy="2121061"/>
          </a:xfrm>
          <a:prstGeom prst="rect">
            <a:avLst/>
          </a:prstGeom>
        </p:spPr>
        <p:style>
          <a:lnRef idx="2">
            <a:schemeClr val="dk1"/>
          </a:lnRef>
          <a:fillRef idx="1">
            <a:schemeClr val="lt1"/>
          </a:fillRef>
          <a:effectRef idx="0">
            <a:schemeClr val="dk1"/>
          </a:effectRef>
          <a:fontRef idx="minor">
            <a:schemeClr val="dk1"/>
          </a:fontRef>
        </p:style>
      </p:pic>
      <p:pic>
        <p:nvPicPr>
          <p:cNvPr id="23" name="図 22" descr="背景パターン&#10;&#10;低い精度で自動的に生成された説明">
            <a:extLst>
              <a:ext uri="{FF2B5EF4-FFF2-40B4-BE49-F238E27FC236}">
                <a16:creationId xmlns:a16="http://schemas.microsoft.com/office/drawing/2014/main" id="{8D0204FA-5FEC-4A30-8A2E-F07FE04C0C2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664465"/>
            <a:ext cx="2520000" cy="1512001"/>
          </a:xfrm>
          <a:prstGeom prst="rect">
            <a:avLst/>
          </a:prstGeom>
        </p:spPr>
        <p:style>
          <a:lnRef idx="2">
            <a:schemeClr val="dk1"/>
          </a:lnRef>
          <a:fillRef idx="1">
            <a:schemeClr val="lt1"/>
          </a:fillRef>
          <a:effectRef idx="0">
            <a:schemeClr val="dk1"/>
          </a:effectRef>
          <a:fontRef idx="minor">
            <a:schemeClr val="dk1"/>
          </a:fontRef>
        </p:style>
      </p:pic>
      <p:sp>
        <p:nvSpPr>
          <p:cNvPr id="16" name="正方形/長方形 15">
            <a:extLst>
              <a:ext uri="{FF2B5EF4-FFF2-40B4-BE49-F238E27FC236}">
                <a16:creationId xmlns:a16="http://schemas.microsoft.com/office/drawing/2014/main" id="{16BF3C69-291F-4D48-89EA-9E5AC0792C6C}"/>
              </a:ext>
            </a:extLst>
          </p:cNvPr>
          <p:cNvSpPr/>
          <p:nvPr/>
        </p:nvSpPr>
        <p:spPr>
          <a:xfrm>
            <a:off x="267786" y="4704335"/>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21" name="図 20" descr="背景パターン&#10;&#10;低い精度で自動的に生成された説明">
            <a:extLst>
              <a:ext uri="{FF2B5EF4-FFF2-40B4-BE49-F238E27FC236}">
                <a16:creationId xmlns:a16="http://schemas.microsoft.com/office/drawing/2014/main" id="{FD66B37C-68C8-4DFA-B400-09864E0DD94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66073" y="4704663"/>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25" name="テキスト ボックス 24">
            <a:extLst>
              <a:ext uri="{FF2B5EF4-FFF2-40B4-BE49-F238E27FC236}">
                <a16:creationId xmlns:a16="http://schemas.microsoft.com/office/drawing/2014/main" id="{5299F615-C5C7-4C79-93E4-13C32E59FF9F}"/>
              </a:ext>
            </a:extLst>
          </p:cNvPr>
          <p:cNvSpPr txBox="1"/>
          <p:nvPr/>
        </p:nvSpPr>
        <p:spPr>
          <a:xfrm>
            <a:off x="668597" y="697187"/>
            <a:ext cx="2040845" cy="400110"/>
          </a:xfrm>
          <a:prstGeom prst="rect">
            <a:avLst/>
          </a:prstGeom>
          <a:noFill/>
        </p:spPr>
        <p:txBody>
          <a:bodyPr wrap="square" rtlCol="0">
            <a:spAutoFit/>
          </a:bodyPr>
          <a:lstStyle/>
          <a:p>
            <a:r>
              <a:rPr kumimoji="1" lang="ja-JP" altLang="en-US" sz="1000" b="1" dirty="0">
                <a:solidFill>
                  <a:schemeClr val="bg1"/>
                </a:solidFill>
                <a:latin typeface="+mn-ea"/>
              </a:rPr>
              <a:t>ジャン・バルモン </a:t>
            </a:r>
            <a:endParaRPr kumimoji="1" lang="en-US" altLang="ja-JP" sz="1000" b="1" dirty="0">
              <a:solidFill>
                <a:schemeClr val="bg1"/>
              </a:solidFill>
              <a:latin typeface="+mn-ea"/>
            </a:endParaRPr>
          </a:p>
          <a:p>
            <a:r>
              <a:rPr kumimoji="1" lang="ja-JP" altLang="en-US" sz="1000" b="1" dirty="0">
                <a:solidFill>
                  <a:schemeClr val="bg1"/>
                </a:solidFill>
                <a:latin typeface="+mn-ea"/>
              </a:rPr>
              <a:t>プレミアム・ピノ・ノワール</a:t>
            </a:r>
            <a:endParaRPr kumimoji="1" lang="en-US" altLang="ja-JP" sz="1000" b="1" dirty="0">
              <a:solidFill>
                <a:schemeClr val="bg1"/>
              </a:solidFill>
              <a:latin typeface="+mn-ea"/>
            </a:endParaRPr>
          </a:p>
        </p:txBody>
      </p:sp>
      <p:sp>
        <p:nvSpPr>
          <p:cNvPr id="29" name="テキスト ボックス 28">
            <a:extLst>
              <a:ext uri="{FF2B5EF4-FFF2-40B4-BE49-F238E27FC236}">
                <a16:creationId xmlns:a16="http://schemas.microsoft.com/office/drawing/2014/main" id="{0CAF158D-104B-4A5F-BCF9-A3C7797ABF3C}"/>
              </a:ext>
            </a:extLst>
          </p:cNvPr>
          <p:cNvSpPr txBox="1"/>
          <p:nvPr/>
        </p:nvSpPr>
        <p:spPr>
          <a:xfrm>
            <a:off x="627377" y="1359480"/>
            <a:ext cx="2181825" cy="584775"/>
          </a:xfrm>
          <a:prstGeom prst="rect">
            <a:avLst/>
          </a:prstGeom>
          <a:noFill/>
        </p:spPr>
        <p:txBody>
          <a:bodyPr wrap="square" rtlCol="0">
            <a:spAutoFit/>
          </a:bodyPr>
          <a:lstStyle/>
          <a:p>
            <a:r>
              <a:rPr kumimoji="1" lang="ja-JP" altLang="en-US" sz="800" b="1" dirty="0">
                <a:solidFill>
                  <a:schemeClr val="bg1"/>
                </a:solidFill>
                <a:latin typeface="+mn-ea"/>
              </a:rPr>
              <a:t>原産国：フランス</a:t>
            </a:r>
            <a:r>
              <a:rPr kumimoji="1" lang="en-US" altLang="ja-JP" sz="800" b="1" dirty="0">
                <a:solidFill>
                  <a:schemeClr val="bg1"/>
                </a:solidFill>
                <a:latin typeface="+mn-ea"/>
              </a:rPr>
              <a:t>/</a:t>
            </a:r>
            <a:r>
              <a:rPr kumimoji="1" lang="ja-JP" altLang="en-US" sz="800" b="1" dirty="0">
                <a:solidFill>
                  <a:schemeClr val="bg1"/>
                </a:solidFill>
                <a:latin typeface="+mn-ea"/>
              </a:rPr>
              <a:t>ヴァン・ド・フランス</a:t>
            </a:r>
            <a:endParaRPr kumimoji="1" lang="en-US" altLang="ja-JP" sz="800" b="1" dirty="0">
              <a:solidFill>
                <a:schemeClr val="bg1"/>
              </a:solidFill>
              <a:latin typeface="+mn-ea"/>
            </a:endParaRPr>
          </a:p>
          <a:p>
            <a:r>
              <a:rPr kumimoji="1" lang="ja-JP" altLang="en-US" sz="800" b="1" dirty="0">
                <a:solidFill>
                  <a:schemeClr val="bg1"/>
                </a:solidFill>
                <a:latin typeface="+mn-ea"/>
              </a:rPr>
              <a:t>生産者：ジャン・バルモン</a:t>
            </a:r>
            <a:endParaRPr kumimoji="1" lang="en-US" altLang="ja-JP" sz="800" b="1" dirty="0">
              <a:solidFill>
                <a:schemeClr val="bg1"/>
              </a:solidFill>
              <a:latin typeface="+mn-ea"/>
            </a:endParaRPr>
          </a:p>
          <a:p>
            <a:r>
              <a:rPr kumimoji="1" lang="ja-JP" altLang="en-US" sz="800" b="1" dirty="0">
                <a:solidFill>
                  <a:schemeClr val="bg1"/>
                </a:solidFill>
                <a:latin typeface="+mn-ea"/>
              </a:rPr>
              <a:t>品種　：ピノ・ノワール</a:t>
            </a:r>
            <a:endParaRPr kumimoji="1" lang="en-US" altLang="ja-JP" sz="800" b="1" dirty="0">
              <a:solidFill>
                <a:schemeClr val="bg1"/>
              </a:solidFill>
              <a:latin typeface="+mn-ea"/>
            </a:endParaRPr>
          </a:p>
          <a:p>
            <a:r>
              <a:rPr kumimoji="1" lang="ja-JP" altLang="en-US" sz="800" b="1" dirty="0">
                <a:solidFill>
                  <a:schemeClr val="bg1"/>
                </a:solidFill>
                <a:latin typeface="+mn-ea"/>
              </a:rPr>
              <a:t>味わい：赤・やや辛口・ミディアムボディ</a:t>
            </a:r>
          </a:p>
        </p:txBody>
      </p:sp>
      <p:cxnSp>
        <p:nvCxnSpPr>
          <p:cNvPr id="30" name="直線コネクタ 29">
            <a:extLst>
              <a:ext uri="{FF2B5EF4-FFF2-40B4-BE49-F238E27FC236}">
                <a16:creationId xmlns:a16="http://schemas.microsoft.com/office/drawing/2014/main" id="{0EC50E4F-DF45-4D08-A237-7635DA85A2EB}"/>
              </a:ext>
            </a:extLst>
          </p:cNvPr>
          <p:cNvCxnSpPr>
            <a:cxnSpLocks/>
          </p:cNvCxnSpPr>
          <p:nvPr/>
        </p:nvCxnSpPr>
        <p:spPr>
          <a:xfrm>
            <a:off x="674638" y="1324000"/>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B7221AE6-6356-4A60-A415-4E1C44915E8C}"/>
              </a:ext>
            </a:extLst>
          </p:cNvPr>
          <p:cNvSpPr txBox="1"/>
          <p:nvPr/>
        </p:nvSpPr>
        <p:spPr>
          <a:xfrm>
            <a:off x="1064519" y="5467145"/>
            <a:ext cx="4011745" cy="1061829"/>
          </a:xfrm>
          <a:prstGeom prst="rect">
            <a:avLst/>
          </a:prstGeom>
          <a:noFill/>
        </p:spPr>
        <p:txBody>
          <a:bodyPr wrap="square" rtlCol="0">
            <a:spAutoFit/>
          </a:bodyPr>
          <a:lstStyle/>
          <a:p>
            <a:r>
              <a:rPr kumimoji="1" lang="ja-JP" altLang="en-US" sz="1050" dirty="0">
                <a:solidFill>
                  <a:schemeClr val="bg1"/>
                </a:solidFill>
                <a:latin typeface="+mn-ea"/>
              </a:rPr>
              <a:t>繊細な風味を損なわないよう、葡萄の収穫は早朝に行われます。厳密な温度管理下で発酵後、数日間オーク材とコンタクトさせ複雑味を出しています。果実味があり酸味が柔らかく、やや軽やかな飲み口のため、少し冷やして飲むのもお勧めです。しっかりとした出汁の効いた和食や鴨など風味のあるお肉とよく合います。</a:t>
            </a:r>
          </a:p>
        </p:txBody>
      </p:sp>
      <p:sp>
        <p:nvSpPr>
          <p:cNvPr id="34" name="テキスト ボックス 33">
            <a:extLst>
              <a:ext uri="{FF2B5EF4-FFF2-40B4-BE49-F238E27FC236}">
                <a16:creationId xmlns:a16="http://schemas.microsoft.com/office/drawing/2014/main" id="{07774A64-6E86-4CCE-A1BF-DAD49DC28686}"/>
              </a:ext>
            </a:extLst>
          </p:cNvPr>
          <p:cNvSpPr txBox="1"/>
          <p:nvPr/>
        </p:nvSpPr>
        <p:spPr>
          <a:xfrm>
            <a:off x="995116" y="5216841"/>
            <a:ext cx="4264031" cy="261610"/>
          </a:xfrm>
          <a:prstGeom prst="rect">
            <a:avLst/>
          </a:prstGeom>
          <a:noFill/>
        </p:spPr>
        <p:txBody>
          <a:bodyPr wrap="square" rtlCol="0">
            <a:spAutoFit/>
          </a:bodyPr>
          <a:lstStyle/>
          <a:p>
            <a:r>
              <a:rPr kumimoji="1" lang="ja-JP" altLang="en-US" sz="1100" b="1" dirty="0">
                <a:solidFill>
                  <a:schemeClr val="bg1"/>
                </a:solidFill>
                <a:latin typeface="+mn-ea"/>
              </a:rPr>
              <a:t>コストパフォーマンスに優れた、当社が誇るベストバイワイン！</a:t>
            </a:r>
          </a:p>
        </p:txBody>
      </p:sp>
      <p:cxnSp>
        <p:nvCxnSpPr>
          <p:cNvPr id="35" name="直線コネクタ 34">
            <a:extLst>
              <a:ext uri="{FF2B5EF4-FFF2-40B4-BE49-F238E27FC236}">
                <a16:creationId xmlns:a16="http://schemas.microsoft.com/office/drawing/2014/main" id="{3D1A2442-A4DE-44C0-905F-D305EA6DCA59}"/>
              </a:ext>
            </a:extLst>
          </p:cNvPr>
          <p:cNvCxnSpPr>
            <a:cxnSpLocks/>
          </p:cNvCxnSpPr>
          <p:nvPr/>
        </p:nvCxnSpPr>
        <p:spPr>
          <a:xfrm>
            <a:off x="1096337" y="5490389"/>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31F81AC-7686-4FAE-BC92-2236A713A276}"/>
              </a:ext>
            </a:extLst>
          </p:cNvPr>
          <p:cNvCxnSpPr>
            <a:cxnSpLocks/>
          </p:cNvCxnSpPr>
          <p:nvPr/>
        </p:nvCxnSpPr>
        <p:spPr>
          <a:xfrm>
            <a:off x="1096337" y="6492179"/>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D072D629-508C-424F-8080-62CEE613C503}"/>
              </a:ext>
            </a:extLst>
          </p:cNvPr>
          <p:cNvCxnSpPr>
            <a:cxnSpLocks/>
          </p:cNvCxnSpPr>
          <p:nvPr/>
        </p:nvCxnSpPr>
        <p:spPr>
          <a:xfrm>
            <a:off x="6231836" y="3346243"/>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正方形/長方形 91">
            <a:extLst>
              <a:ext uri="{FF2B5EF4-FFF2-40B4-BE49-F238E27FC236}">
                <a16:creationId xmlns:a16="http://schemas.microsoft.com/office/drawing/2014/main" id="{BE7D20EF-9EE9-4A25-A3A4-46986C47272F}"/>
              </a:ext>
            </a:extLst>
          </p:cNvPr>
          <p:cNvSpPr/>
          <p:nvPr/>
        </p:nvSpPr>
        <p:spPr>
          <a:xfrm>
            <a:off x="5591498" y="4704007"/>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93" name="図 92" descr="背景パターン&#10;&#10;低い精度で自動的に生成された説明">
            <a:extLst>
              <a:ext uri="{FF2B5EF4-FFF2-40B4-BE49-F238E27FC236}">
                <a16:creationId xmlns:a16="http://schemas.microsoft.com/office/drawing/2014/main" id="{85F5142F-32B7-4C30-B57A-E10E0F352653}"/>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4704335"/>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95" name="テキスト ボックス 94">
            <a:extLst>
              <a:ext uri="{FF2B5EF4-FFF2-40B4-BE49-F238E27FC236}">
                <a16:creationId xmlns:a16="http://schemas.microsoft.com/office/drawing/2014/main" id="{3C64BEBB-8716-412D-AA26-E06F52C3EC53}"/>
              </a:ext>
            </a:extLst>
          </p:cNvPr>
          <p:cNvSpPr txBox="1"/>
          <p:nvPr/>
        </p:nvSpPr>
        <p:spPr>
          <a:xfrm>
            <a:off x="6396916" y="5446140"/>
            <a:ext cx="4011745" cy="1061829"/>
          </a:xfrm>
          <a:prstGeom prst="rect">
            <a:avLst/>
          </a:prstGeom>
          <a:noFill/>
        </p:spPr>
        <p:txBody>
          <a:bodyPr wrap="square" rtlCol="0">
            <a:spAutoFit/>
          </a:bodyPr>
          <a:lstStyle/>
          <a:p>
            <a:r>
              <a:rPr kumimoji="1" lang="ja-JP" altLang="en-US" sz="1050" dirty="0">
                <a:solidFill>
                  <a:schemeClr val="bg1"/>
                </a:solidFill>
                <a:latin typeface="+mn-ea"/>
              </a:rPr>
              <a:t>繊細な風味を損なわないよう、葡萄の収穫は早朝に行われます。厳密な温度管理下で発酵後、数日間オーク材とコンタクトさせ複雑味を出しています。果実味があり酸味が柔らかく、やや軽やかな飲み口のため、少し冷やして飲むのもお勧めです。しっかりとした出汁の効いた和食や鴨など風味のあるお肉とよく合います。</a:t>
            </a:r>
          </a:p>
        </p:txBody>
      </p:sp>
      <p:cxnSp>
        <p:nvCxnSpPr>
          <p:cNvPr id="97" name="直線コネクタ 96">
            <a:extLst>
              <a:ext uri="{FF2B5EF4-FFF2-40B4-BE49-F238E27FC236}">
                <a16:creationId xmlns:a16="http://schemas.microsoft.com/office/drawing/2014/main" id="{82C9AB9D-7B3F-4D19-93B2-2D790C7748FF}"/>
              </a:ext>
            </a:extLst>
          </p:cNvPr>
          <p:cNvCxnSpPr>
            <a:cxnSpLocks/>
          </p:cNvCxnSpPr>
          <p:nvPr/>
        </p:nvCxnSpPr>
        <p:spPr>
          <a:xfrm>
            <a:off x="6420049" y="5467145"/>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8" name="テキスト ボックス 97">
            <a:extLst>
              <a:ext uri="{FF2B5EF4-FFF2-40B4-BE49-F238E27FC236}">
                <a16:creationId xmlns:a16="http://schemas.microsoft.com/office/drawing/2014/main" id="{65781FEC-268F-47BB-8A83-D7458B77EBBC}"/>
              </a:ext>
            </a:extLst>
          </p:cNvPr>
          <p:cNvSpPr txBox="1"/>
          <p:nvPr/>
        </p:nvSpPr>
        <p:spPr>
          <a:xfrm>
            <a:off x="6407636" y="6516612"/>
            <a:ext cx="3295954" cy="769441"/>
          </a:xfrm>
          <a:prstGeom prst="rect">
            <a:avLst/>
          </a:prstGeom>
          <a:noFill/>
        </p:spPr>
        <p:txBody>
          <a:bodyPr wrap="square" rtlCol="0">
            <a:spAutoFit/>
          </a:bodyPr>
          <a:lstStyle/>
          <a:p>
            <a:r>
              <a:rPr kumimoji="1" lang="ja-JP" altLang="en-US" sz="1100" b="1" dirty="0">
                <a:solidFill>
                  <a:schemeClr val="bg1"/>
                </a:solidFill>
                <a:latin typeface="+mn-ea"/>
              </a:rPr>
              <a:t>原産国　：フランス</a:t>
            </a:r>
            <a:r>
              <a:rPr kumimoji="1" lang="en-US" altLang="ja-JP" sz="1100" b="1" dirty="0">
                <a:solidFill>
                  <a:schemeClr val="bg1"/>
                </a:solidFill>
                <a:latin typeface="+mn-ea"/>
              </a:rPr>
              <a:t>/</a:t>
            </a:r>
            <a:r>
              <a:rPr kumimoji="1" lang="ja-JP" altLang="en-US" sz="1100" b="1" dirty="0">
                <a:solidFill>
                  <a:schemeClr val="bg1"/>
                </a:solidFill>
                <a:latin typeface="+mn-ea"/>
              </a:rPr>
              <a:t>ヴァン・ド・フランス</a:t>
            </a:r>
            <a:endParaRPr kumimoji="1" lang="en-US" altLang="ja-JP" sz="1100" b="1" dirty="0">
              <a:solidFill>
                <a:schemeClr val="bg1"/>
              </a:solidFill>
              <a:latin typeface="+mn-ea"/>
            </a:endParaRPr>
          </a:p>
          <a:p>
            <a:r>
              <a:rPr kumimoji="1" lang="ja-JP" altLang="en-US" sz="1100" b="1" dirty="0">
                <a:solidFill>
                  <a:schemeClr val="bg1"/>
                </a:solidFill>
                <a:latin typeface="+mn-ea"/>
              </a:rPr>
              <a:t>生産者　：ジャン・バルモン</a:t>
            </a:r>
            <a:endParaRPr kumimoji="1" lang="en-US" altLang="ja-JP" sz="1100" b="1" dirty="0">
              <a:solidFill>
                <a:schemeClr val="bg1"/>
              </a:solidFill>
              <a:latin typeface="+mn-ea"/>
            </a:endParaRPr>
          </a:p>
          <a:p>
            <a:r>
              <a:rPr kumimoji="1" lang="ja-JP" altLang="en-US" sz="1100" b="1" dirty="0">
                <a:solidFill>
                  <a:schemeClr val="bg1"/>
                </a:solidFill>
                <a:latin typeface="+mn-ea"/>
              </a:rPr>
              <a:t>品種　　：ピノ・ノワール</a:t>
            </a:r>
            <a:endParaRPr kumimoji="1" lang="en-US" altLang="ja-JP" sz="1100" b="1" dirty="0">
              <a:solidFill>
                <a:schemeClr val="bg1"/>
              </a:solidFill>
              <a:latin typeface="+mn-ea"/>
            </a:endParaRPr>
          </a:p>
          <a:p>
            <a:r>
              <a:rPr kumimoji="1" lang="ja-JP" altLang="en-US" sz="1100" b="1" dirty="0">
                <a:solidFill>
                  <a:schemeClr val="bg1"/>
                </a:solidFill>
                <a:latin typeface="+mn-ea"/>
              </a:rPr>
              <a:t>味わい　：赤・やや辛口・ミディアムボディ</a:t>
            </a:r>
          </a:p>
        </p:txBody>
      </p:sp>
      <p:cxnSp>
        <p:nvCxnSpPr>
          <p:cNvPr id="99" name="直線コネクタ 98">
            <a:extLst>
              <a:ext uri="{FF2B5EF4-FFF2-40B4-BE49-F238E27FC236}">
                <a16:creationId xmlns:a16="http://schemas.microsoft.com/office/drawing/2014/main" id="{C034C689-8E5A-4E60-8D9C-B70DD798254F}"/>
              </a:ext>
            </a:extLst>
          </p:cNvPr>
          <p:cNvCxnSpPr>
            <a:cxnSpLocks/>
          </p:cNvCxnSpPr>
          <p:nvPr/>
        </p:nvCxnSpPr>
        <p:spPr>
          <a:xfrm>
            <a:off x="6340554" y="6516612"/>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BF597B99-1C7D-4332-A5CB-D2AE6E85537D}"/>
              </a:ext>
            </a:extLst>
          </p:cNvPr>
          <p:cNvSpPr txBox="1"/>
          <p:nvPr/>
        </p:nvSpPr>
        <p:spPr>
          <a:xfrm>
            <a:off x="151427" y="196722"/>
            <a:ext cx="1824725" cy="369332"/>
          </a:xfrm>
          <a:prstGeom prst="rect">
            <a:avLst/>
          </a:prstGeom>
          <a:noFill/>
        </p:spPr>
        <p:txBody>
          <a:bodyPr wrap="square" rtlCol="0">
            <a:spAutoFit/>
          </a:bodyPr>
          <a:lstStyle/>
          <a:p>
            <a:r>
              <a:rPr kumimoji="1" lang="ja-JP" altLang="en-US" dirty="0">
                <a:ea typeface="游明朝" panose="02020400000000000000" pitchFamily="18" charset="-128"/>
              </a:rPr>
              <a:t>■</a:t>
            </a:r>
            <a:r>
              <a:rPr kumimoji="1" lang="en-US" altLang="ja-JP" dirty="0">
                <a:ea typeface="游明朝" panose="02020400000000000000" pitchFamily="18" charset="-128"/>
              </a:rPr>
              <a:t>PRICE CARD</a:t>
            </a:r>
            <a:endParaRPr kumimoji="1" lang="ja-JP" altLang="en-US" dirty="0">
              <a:ea typeface="游明朝" panose="02020400000000000000" pitchFamily="18" charset="-128"/>
            </a:endParaRPr>
          </a:p>
        </p:txBody>
      </p:sp>
      <p:pic>
        <p:nvPicPr>
          <p:cNvPr id="51" name="図 50" descr="背景パターン&#10;&#10;低い精度で自動的に生成された説明">
            <a:extLst>
              <a:ext uri="{FF2B5EF4-FFF2-40B4-BE49-F238E27FC236}">
                <a16:creationId xmlns:a16="http://schemas.microsoft.com/office/drawing/2014/main" id="{3333404C-FDE0-41EE-A888-F494C6DE7CA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2391534"/>
            <a:ext cx="3535100" cy="2121061"/>
          </a:xfrm>
          <a:prstGeom prst="rect">
            <a:avLst/>
          </a:prstGeom>
        </p:spPr>
        <p:style>
          <a:lnRef idx="2">
            <a:schemeClr val="dk1"/>
          </a:lnRef>
          <a:fillRef idx="1">
            <a:schemeClr val="lt1"/>
          </a:fillRef>
          <a:effectRef idx="0">
            <a:schemeClr val="dk1"/>
          </a:effectRef>
          <a:fontRef idx="minor">
            <a:schemeClr val="dk1"/>
          </a:fontRef>
        </p:style>
      </p:pic>
      <p:sp>
        <p:nvSpPr>
          <p:cNvPr id="56" name="テキスト ボックス 55">
            <a:extLst>
              <a:ext uri="{FF2B5EF4-FFF2-40B4-BE49-F238E27FC236}">
                <a16:creationId xmlns:a16="http://schemas.microsoft.com/office/drawing/2014/main" id="{55D5600E-3FBA-477E-980B-7ED18E1B1DD3}"/>
              </a:ext>
            </a:extLst>
          </p:cNvPr>
          <p:cNvSpPr txBox="1"/>
          <p:nvPr/>
        </p:nvSpPr>
        <p:spPr>
          <a:xfrm>
            <a:off x="899498" y="3401219"/>
            <a:ext cx="2824237" cy="707886"/>
          </a:xfrm>
          <a:prstGeom prst="rect">
            <a:avLst/>
          </a:prstGeom>
          <a:noFill/>
        </p:spPr>
        <p:txBody>
          <a:bodyPr wrap="square" rtlCol="0">
            <a:spAutoFit/>
          </a:bodyPr>
          <a:lstStyle/>
          <a:p>
            <a:r>
              <a:rPr kumimoji="1" lang="ja-JP" altLang="en-US" sz="1000" b="1" dirty="0">
                <a:solidFill>
                  <a:schemeClr val="bg1"/>
                </a:solidFill>
                <a:latin typeface="+mn-ea"/>
              </a:rPr>
              <a:t>原産国　：フランス</a:t>
            </a:r>
            <a:r>
              <a:rPr kumimoji="1" lang="en-US" altLang="ja-JP" sz="1000" b="1" dirty="0">
                <a:solidFill>
                  <a:schemeClr val="bg1"/>
                </a:solidFill>
                <a:latin typeface="+mn-ea"/>
              </a:rPr>
              <a:t>/</a:t>
            </a:r>
            <a:r>
              <a:rPr kumimoji="1" lang="ja-JP" altLang="en-US" sz="1000" b="1" dirty="0">
                <a:solidFill>
                  <a:schemeClr val="bg1"/>
                </a:solidFill>
                <a:latin typeface="+mn-ea"/>
              </a:rPr>
              <a:t>ヴァン・ド・フランス</a:t>
            </a:r>
            <a:endParaRPr kumimoji="1" lang="en-US" altLang="ja-JP" sz="1000" b="1" dirty="0">
              <a:solidFill>
                <a:schemeClr val="bg1"/>
              </a:solidFill>
              <a:latin typeface="+mn-ea"/>
            </a:endParaRPr>
          </a:p>
          <a:p>
            <a:r>
              <a:rPr kumimoji="1" lang="ja-JP" altLang="en-US" sz="1000" b="1" dirty="0">
                <a:solidFill>
                  <a:schemeClr val="bg1"/>
                </a:solidFill>
                <a:latin typeface="+mn-ea"/>
              </a:rPr>
              <a:t>生産者　：ジャン・バルモン</a:t>
            </a:r>
            <a:endParaRPr kumimoji="1" lang="en-US" altLang="ja-JP" sz="1000" b="1" dirty="0">
              <a:solidFill>
                <a:schemeClr val="bg1"/>
              </a:solidFill>
              <a:latin typeface="+mn-ea"/>
            </a:endParaRPr>
          </a:p>
          <a:p>
            <a:r>
              <a:rPr kumimoji="1" lang="ja-JP" altLang="en-US" sz="1000" b="1" dirty="0">
                <a:solidFill>
                  <a:schemeClr val="bg1"/>
                </a:solidFill>
                <a:latin typeface="+mn-ea"/>
              </a:rPr>
              <a:t>品種　　：ピノ・ノワール</a:t>
            </a:r>
            <a:endParaRPr kumimoji="1" lang="en-US" altLang="ja-JP" sz="1000" b="1" dirty="0">
              <a:solidFill>
                <a:schemeClr val="bg1"/>
              </a:solidFill>
              <a:latin typeface="+mn-ea"/>
            </a:endParaRPr>
          </a:p>
          <a:p>
            <a:r>
              <a:rPr kumimoji="1" lang="ja-JP" altLang="en-US" sz="1000" b="1" dirty="0">
                <a:solidFill>
                  <a:schemeClr val="bg1"/>
                </a:solidFill>
                <a:latin typeface="+mn-ea"/>
              </a:rPr>
              <a:t>味わい　：赤・やや辛口・ミディアムボディ</a:t>
            </a:r>
          </a:p>
        </p:txBody>
      </p:sp>
      <p:cxnSp>
        <p:nvCxnSpPr>
          <p:cNvPr id="57" name="直線コネクタ 56">
            <a:extLst>
              <a:ext uri="{FF2B5EF4-FFF2-40B4-BE49-F238E27FC236}">
                <a16:creationId xmlns:a16="http://schemas.microsoft.com/office/drawing/2014/main" id="{5BAFEDF1-4BC4-40B4-910B-2D9B1FCED67B}"/>
              </a:ext>
            </a:extLst>
          </p:cNvPr>
          <p:cNvCxnSpPr>
            <a:cxnSpLocks/>
          </p:cNvCxnSpPr>
          <p:nvPr/>
        </p:nvCxnSpPr>
        <p:spPr>
          <a:xfrm>
            <a:off x="899498" y="3320264"/>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60" name="図 59" descr="背景パターン&#10;&#10;低い精度で自動的に生成された説明">
            <a:extLst>
              <a:ext uri="{FF2B5EF4-FFF2-40B4-BE49-F238E27FC236}">
                <a16:creationId xmlns:a16="http://schemas.microsoft.com/office/drawing/2014/main" id="{24B2E7EA-970C-4650-8634-E599B18C58D1}"/>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698257"/>
            <a:ext cx="2520000" cy="1512001"/>
          </a:xfrm>
          <a:prstGeom prst="rect">
            <a:avLst/>
          </a:prstGeom>
        </p:spPr>
        <p:style>
          <a:lnRef idx="2">
            <a:schemeClr val="dk1"/>
          </a:lnRef>
          <a:fillRef idx="1">
            <a:schemeClr val="lt1"/>
          </a:fillRef>
          <a:effectRef idx="0">
            <a:schemeClr val="dk1"/>
          </a:effectRef>
          <a:fontRef idx="minor">
            <a:schemeClr val="dk1"/>
          </a:fontRef>
        </p:style>
      </p:pic>
      <p:cxnSp>
        <p:nvCxnSpPr>
          <p:cNvPr id="80" name="直線コネクタ 79">
            <a:extLst>
              <a:ext uri="{FF2B5EF4-FFF2-40B4-BE49-F238E27FC236}">
                <a16:creationId xmlns:a16="http://schemas.microsoft.com/office/drawing/2014/main" id="{45075B9D-4D48-49F5-B269-3B4A7D48236B}"/>
              </a:ext>
            </a:extLst>
          </p:cNvPr>
          <p:cNvCxnSpPr>
            <a:cxnSpLocks/>
          </p:cNvCxnSpPr>
          <p:nvPr/>
        </p:nvCxnSpPr>
        <p:spPr>
          <a:xfrm>
            <a:off x="6006976" y="1357792"/>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テキスト ボックス 85">
            <a:extLst>
              <a:ext uri="{FF2B5EF4-FFF2-40B4-BE49-F238E27FC236}">
                <a16:creationId xmlns:a16="http://schemas.microsoft.com/office/drawing/2014/main" id="{45D62681-F825-4613-AE24-58D6DE309C4C}"/>
              </a:ext>
            </a:extLst>
          </p:cNvPr>
          <p:cNvSpPr txBox="1"/>
          <p:nvPr/>
        </p:nvSpPr>
        <p:spPr>
          <a:xfrm>
            <a:off x="5982665" y="1390909"/>
            <a:ext cx="2181825" cy="584775"/>
          </a:xfrm>
          <a:prstGeom prst="rect">
            <a:avLst/>
          </a:prstGeom>
          <a:noFill/>
        </p:spPr>
        <p:txBody>
          <a:bodyPr wrap="square" rtlCol="0">
            <a:spAutoFit/>
          </a:bodyPr>
          <a:lstStyle/>
          <a:p>
            <a:r>
              <a:rPr kumimoji="1" lang="ja-JP" altLang="en-US" sz="800" b="1" dirty="0">
                <a:solidFill>
                  <a:schemeClr val="bg1"/>
                </a:solidFill>
                <a:latin typeface="+mn-ea"/>
              </a:rPr>
              <a:t>原産国：フランス</a:t>
            </a:r>
            <a:r>
              <a:rPr kumimoji="1" lang="en-US" altLang="ja-JP" sz="800" b="1" dirty="0">
                <a:solidFill>
                  <a:schemeClr val="bg1"/>
                </a:solidFill>
                <a:latin typeface="+mn-ea"/>
              </a:rPr>
              <a:t>/</a:t>
            </a:r>
            <a:r>
              <a:rPr kumimoji="1" lang="ja-JP" altLang="en-US" sz="800" b="1" dirty="0">
                <a:solidFill>
                  <a:schemeClr val="bg1"/>
                </a:solidFill>
                <a:latin typeface="+mn-ea"/>
              </a:rPr>
              <a:t>ヴァン・ド・フランス</a:t>
            </a:r>
            <a:endParaRPr kumimoji="1" lang="en-US" altLang="ja-JP" sz="800" b="1" dirty="0">
              <a:solidFill>
                <a:schemeClr val="bg1"/>
              </a:solidFill>
              <a:latin typeface="+mn-ea"/>
            </a:endParaRPr>
          </a:p>
          <a:p>
            <a:r>
              <a:rPr kumimoji="1" lang="ja-JP" altLang="en-US" sz="800" b="1" dirty="0">
                <a:solidFill>
                  <a:schemeClr val="bg1"/>
                </a:solidFill>
                <a:latin typeface="+mn-ea"/>
              </a:rPr>
              <a:t>生産者：ジャン・バルモン</a:t>
            </a:r>
            <a:endParaRPr kumimoji="1" lang="en-US" altLang="ja-JP" sz="800" b="1" dirty="0">
              <a:solidFill>
                <a:schemeClr val="bg1"/>
              </a:solidFill>
              <a:latin typeface="+mn-ea"/>
            </a:endParaRPr>
          </a:p>
          <a:p>
            <a:r>
              <a:rPr kumimoji="1" lang="ja-JP" altLang="en-US" sz="800" b="1" dirty="0">
                <a:solidFill>
                  <a:schemeClr val="bg1"/>
                </a:solidFill>
                <a:latin typeface="+mn-ea"/>
              </a:rPr>
              <a:t>品種　：ピノ・ノワール</a:t>
            </a:r>
            <a:endParaRPr kumimoji="1" lang="en-US" altLang="ja-JP" sz="800" b="1" dirty="0">
              <a:solidFill>
                <a:schemeClr val="bg1"/>
              </a:solidFill>
              <a:latin typeface="+mn-ea"/>
            </a:endParaRPr>
          </a:p>
          <a:p>
            <a:r>
              <a:rPr kumimoji="1" lang="ja-JP" altLang="en-US" sz="800" b="1" dirty="0">
                <a:solidFill>
                  <a:schemeClr val="bg1"/>
                </a:solidFill>
                <a:latin typeface="+mn-ea"/>
              </a:rPr>
              <a:t>味わい：赤・やや辛口・ミディアムボディ</a:t>
            </a:r>
          </a:p>
        </p:txBody>
      </p:sp>
      <p:sp>
        <p:nvSpPr>
          <p:cNvPr id="91" name="テキスト ボックス 90">
            <a:extLst>
              <a:ext uri="{FF2B5EF4-FFF2-40B4-BE49-F238E27FC236}">
                <a16:creationId xmlns:a16="http://schemas.microsoft.com/office/drawing/2014/main" id="{053DE38B-9090-44E9-B335-9C8270383A7C}"/>
              </a:ext>
            </a:extLst>
          </p:cNvPr>
          <p:cNvSpPr txBox="1"/>
          <p:nvPr/>
        </p:nvSpPr>
        <p:spPr>
          <a:xfrm>
            <a:off x="6220165" y="3422294"/>
            <a:ext cx="2824237" cy="707886"/>
          </a:xfrm>
          <a:prstGeom prst="rect">
            <a:avLst/>
          </a:prstGeom>
          <a:noFill/>
        </p:spPr>
        <p:txBody>
          <a:bodyPr wrap="square" rtlCol="0">
            <a:spAutoFit/>
          </a:bodyPr>
          <a:lstStyle/>
          <a:p>
            <a:r>
              <a:rPr kumimoji="1" lang="ja-JP" altLang="en-US" sz="1000" b="1" dirty="0">
                <a:solidFill>
                  <a:schemeClr val="bg1"/>
                </a:solidFill>
                <a:latin typeface="+mn-ea"/>
              </a:rPr>
              <a:t>原産国　：フランス</a:t>
            </a:r>
            <a:r>
              <a:rPr kumimoji="1" lang="en-US" altLang="ja-JP" sz="1000" b="1" dirty="0">
                <a:solidFill>
                  <a:schemeClr val="bg1"/>
                </a:solidFill>
                <a:latin typeface="+mn-ea"/>
              </a:rPr>
              <a:t>/</a:t>
            </a:r>
            <a:r>
              <a:rPr kumimoji="1" lang="ja-JP" altLang="en-US" sz="1000" b="1" dirty="0">
                <a:solidFill>
                  <a:schemeClr val="bg1"/>
                </a:solidFill>
                <a:latin typeface="+mn-ea"/>
              </a:rPr>
              <a:t>ヴァン・ド・フランス</a:t>
            </a:r>
            <a:endParaRPr kumimoji="1" lang="en-US" altLang="ja-JP" sz="1000" b="1" dirty="0">
              <a:solidFill>
                <a:schemeClr val="bg1"/>
              </a:solidFill>
              <a:latin typeface="+mn-ea"/>
            </a:endParaRPr>
          </a:p>
          <a:p>
            <a:r>
              <a:rPr kumimoji="1" lang="ja-JP" altLang="en-US" sz="1000" b="1" dirty="0">
                <a:solidFill>
                  <a:schemeClr val="bg1"/>
                </a:solidFill>
                <a:latin typeface="+mn-ea"/>
              </a:rPr>
              <a:t>生産者　：ジャン・バルモン</a:t>
            </a:r>
            <a:endParaRPr kumimoji="1" lang="en-US" altLang="ja-JP" sz="1000" b="1" dirty="0">
              <a:solidFill>
                <a:schemeClr val="bg1"/>
              </a:solidFill>
              <a:latin typeface="+mn-ea"/>
            </a:endParaRPr>
          </a:p>
          <a:p>
            <a:r>
              <a:rPr kumimoji="1" lang="ja-JP" altLang="en-US" sz="1000" b="1" dirty="0">
                <a:solidFill>
                  <a:schemeClr val="bg1"/>
                </a:solidFill>
                <a:latin typeface="+mn-ea"/>
              </a:rPr>
              <a:t>品種　　：ピノ・ノワール</a:t>
            </a:r>
            <a:endParaRPr kumimoji="1" lang="en-US" altLang="ja-JP" sz="1000" b="1" dirty="0">
              <a:solidFill>
                <a:schemeClr val="bg1"/>
              </a:solidFill>
              <a:latin typeface="+mn-ea"/>
            </a:endParaRPr>
          </a:p>
          <a:p>
            <a:r>
              <a:rPr kumimoji="1" lang="ja-JP" altLang="en-US" sz="1000" b="1" dirty="0">
                <a:solidFill>
                  <a:schemeClr val="bg1"/>
                </a:solidFill>
                <a:latin typeface="+mn-ea"/>
              </a:rPr>
              <a:t>味わい　：赤・やや辛口・ミディアムボディ</a:t>
            </a:r>
          </a:p>
        </p:txBody>
      </p:sp>
      <p:sp>
        <p:nvSpPr>
          <p:cNvPr id="103" name="テキスト ボックス 102">
            <a:extLst>
              <a:ext uri="{FF2B5EF4-FFF2-40B4-BE49-F238E27FC236}">
                <a16:creationId xmlns:a16="http://schemas.microsoft.com/office/drawing/2014/main" id="{A6C5522E-2671-4E95-96CD-E1C776D2389A}"/>
              </a:ext>
            </a:extLst>
          </p:cNvPr>
          <p:cNvSpPr txBox="1"/>
          <p:nvPr/>
        </p:nvSpPr>
        <p:spPr>
          <a:xfrm>
            <a:off x="1072087" y="6487484"/>
            <a:ext cx="3075734" cy="769441"/>
          </a:xfrm>
          <a:prstGeom prst="rect">
            <a:avLst/>
          </a:prstGeom>
          <a:noFill/>
        </p:spPr>
        <p:txBody>
          <a:bodyPr wrap="square" rtlCol="0">
            <a:spAutoFit/>
          </a:bodyPr>
          <a:lstStyle/>
          <a:p>
            <a:r>
              <a:rPr kumimoji="1" lang="ja-JP" altLang="en-US" sz="1100" b="1" dirty="0">
                <a:solidFill>
                  <a:schemeClr val="bg1"/>
                </a:solidFill>
                <a:latin typeface="+mn-ea"/>
              </a:rPr>
              <a:t>原産国　：フランス</a:t>
            </a:r>
            <a:r>
              <a:rPr kumimoji="1" lang="en-US" altLang="ja-JP" sz="1100" b="1" dirty="0">
                <a:solidFill>
                  <a:schemeClr val="bg1"/>
                </a:solidFill>
                <a:latin typeface="+mn-ea"/>
              </a:rPr>
              <a:t>/</a:t>
            </a:r>
            <a:r>
              <a:rPr kumimoji="1" lang="ja-JP" altLang="en-US" sz="1100" b="1" dirty="0">
                <a:solidFill>
                  <a:schemeClr val="bg1"/>
                </a:solidFill>
                <a:latin typeface="+mn-ea"/>
              </a:rPr>
              <a:t>ヴァン・ド・フランス</a:t>
            </a:r>
            <a:endParaRPr kumimoji="1" lang="en-US" altLang="ja-JP" sz="1100" b="1" dirty="0">
              <a:solidFill>
                <a:schemeClr val="bg1"/>
              </a:solidFill>
              <a:latin typeface="+mn-ea"/>
            </a:endParaRPr>
          </a:p>
          <a:p>
            <a:r>
              <a:rPr kumimoji="1" lang="ja-JP" altLang="en-US" sz="1100" b="1" dirty="0">
                <a:solidFill>
                  <a:schemeClr val="bg1"/>
                </a:solidFill>
                <a:latin typeface="+mn-ea"/>
              </a:rPr>
              <a:t>生産者　：ジャン・バルモン</a:t>
            </a:r>
            <a:endParaRPr kumimoji="1" lang="en-US" altLang="ja-JP" sz="1100" b="1" dirty="0">
              <a:solidFill>
                <a:schemeClr val="bg1"/>
              </a:solidFill>
              <a:latin typeface="+mn-ea"/>
            </a:endParaRPr>
          </a:p>
          <a:p>
            <a:r>
              <a:rPr kumimoji="1" lang="ja-JP" altLang="en-US" sz="1100" b="1" dirty="0">
                <a:solidFill>
                  <a:schemeClr val="bg1"/>
                </a:solidFill>
                <a:latin typeface="+mn-ea"/>
              </a:rPr>
              <a:t>品種　　：ピノ・ノワール</a:t>
            </a:r>
            <a:endParaRPr kumimoji="1" lang="en-US" altLang="ja-JP" sz="1100" b="1" dirty="0">
              <a:solidFill>
                <a:schemeClr val="bg1"/>
              </a:solidFill>
              <a:latin typeface="+mn-ea"/>
            </a:endParaRPr>
          </a:p>
          <a:p>
            <a:r>
              <a:rPr kumimoji="1" lang="ja-JP" altLang="en-US" sz="1100" b="1" dirty="0">
                <a:solidFill>
                  <a:schemeClr val="bg1"/>
                </a:solidFill>
                <a:latin typeface="+mn-ea"/>
              </a:rPr>
              <a:t>味わい　：赤・やや辛口・ミディアムボディ</a:t>
            </a:r>
          </a:p>
        </p:txBody>
      </p:sp>
      <p:sp>
        <p:nvSpPr>
          <p:cNvPr id="115" name="テキスト ボックス 114">
            <a:extLst>
              <a:ext uri="{FF2B5EF4-FFF2-40B4-BE49-F238E27FC236}">
                <a16:creationId xmlns:a16="http://schemas.microsoft.com/office/drawing/2014/main" id="{0A9D28C4-C2DF-4C66-ADD3-5BAC370E3B76}"/>
              </a:ext>
            </a:extLst>
          </p:cNvPr>
          <p:cNvSpPr txBox="1"/>
          <p:nvPr/>
        </p:nvSpPr>
        <p:spPr>
          <a:xfrm>
            <a:off x="899924" y="4898770"/>
            <a:ext cx="4381879" cy="307777"/>
          </a:xfrm>
          <a:prstGeom prst="rect">
            <a:avLst/>
          </a:prstGeom>
          <a:noFill/>
        </p:spPr>
        <p:txBody>
          <a:bodyPr wrap="square" rtlCol="0">
            <a:spAutoFit/>
          </a:bodyPr>
          <a:lstStyle/>
          <a:p>
            <a:r>
              <a:rPr kumimoji="1" lang="ja-JP" altLang="en-US" sz="1400" b="1" dirty="0">
                <a:solidFill>
                  <a:schemeClr val="bg1"/>
                </a:solidFill>
                <a:latin typeface="+mn-ea"/>
              </a:rPr>
              <a:t>ジャン・バルモン　プレミアム・ピノ・ノワール</a:t>
            </a:r>
          </a:p>
        </p:txBody>
      </p:sp>
      <p:sp>
        <p:nvSpPr>
          <p:cNvPr id="118" name="テキスト ボックス 117">
            <a:extLst>
              <a:ext uri="{FF2B5EF4-FFF2-40B4-BE49-F238E27FC236}">
                <a16:creationId xmlns:a16="http://schemas.microsoft.com/office/drawing/2014/main" id="{D583943E-4062-48AA-90CC-7168A48130D4}"/>
              </a:ext>
            </a:extLst>
          </p:cNvPr>
          <p:cNvSpPr txBox="1"/>
          <p:nvPr/>
        </p:nvSpPr>
        <p:spPr>
          <a:xfrm>
            <a:off x="640823" y="1003386"/>
            <a:ext cx="2360828" cy="353943"/>
          </a:xfrm>
          <a:prstGeom prst="rect">
            <a:avLst/>
          </a:prstGeom>
          <a:noFill/>
        </p:spPr>
        <p:txBody>
          <a:bodyPr wrap="square" rtlCol="0">
            <a:spAutoFit/>
          </a:bodyPr>
          <a:lstStyle/>
          <a:p>
            <a:r>
              <a:rPr kumimoji="1" lang="ja-JP" altLang="en-US" sz="850" b="1" dirty="0">
                <a:solidFill>
                  <a:schemeClr val="bg1"/>
                </a:solidFill>
                <a:latin typeface="+mn-ea"/>
              </a:rPr>
              <a:t>コストパフォーマンスに優れた、</a:t>
            </a:r>
            <a:endParaRPr kumimoji="1" lang="en-US" altLang="ja-JP" sz="850" b="1" dirty="0">
              <a:solidFill>
                <a:schemeClr val="bg1"/>
              </a:solidFill>
              <a:latin typeface="+mn-ea"/>
            </a:endParaRPr>
          </a:p>
          <a:p>
            <a:r>
              <a:rPr kumimoji="1" lang="ja-JP" altLang="en-US" sz="850" b="1" dirty="0">
                <a:solidFill>
                  <a:schemeClr val="bg1"/>
                </a:solidFill>
                <a:latin typeface="+mn-ea"/>
              </a:rPr>
              <a:t>当社が誇るベストバイワイン！</a:t>
            </a:r>
          </a:p>
        </p:txBody>
      </p:sp>
      <p:sp>
        <p:nvSpPr>
          <p:cNvPr id="89" name="テキスト ボックス 88">
            <a:extLst>
              <a:ext uri="{FF2B5EF4-FFF2-40B4-BE49-F238E27FC236}">
                <a16:creationId xmlns:a16="http://schemas.microsoft.com/office/drawing/2014/main" id="{84D3BA62-60FC-4585-AABF-586BA01E8392}"/>
              </a:ext>
            </a:extLst>
          </p:cNvPr>
          <p:cNvSpPr txBox="1"/>
          <p:nvPr/>
        </p:nvSpPr>
        <p:spPr>
          <a:xfrm>
            <a:off x="6037093" y="1037752"/>
            <a:ext cx="2360828" cy="353943"/>
          </a:xfrm>
          <a:prstGeom prst="rect">
            <a:avLst/>
          </a:prstGeom>
          <a:noFill/>
        </p:spPr>
        <p:txBody>
          <a:bodyPr wrap="square" rtlCol="0">
            <a:spAutoFit/>
          </a:bodyPr>
          <a:lstStyle/>
          <a:p>
            <a:r>
              <a:rPr kumimoji="1" lang="ja-JP" altLang="en-US" sz="850" b="1" dirty="0">
                <a:solidFill>
                  <a:schemeClr val="bg1"/>
                </a:solidFill>
                <a:latin typeface="+mn-ea"/>
              </a:rPr>
              <a:t>コストパフォーマンスに優れた、</a:t>
            </a:r>
            <a:endParaRPr kumimoji="1" lang="en-US" altLang="ja-JP" sz="850" b="1" dirty="0">
              <a:solidFill>
                <a:schemeClr val="bg1"/>
              </a:solidFill>
              <a:latin typeface="+mn-ea"/>
            </a:endParaRPr>
          </a:p>
          <a:p>
            <a:r>
              <a:rPr kumimoji="1" lang="ja-JP" altLang="en-US" sz="850" b="1" dirty="0">
                <a:solidFill>
                  <a:schemeClr val="bg1"/>
                </a:solidFill>
                <a:latin typeface="+mn-ea"/>
              </a:rPr>
              <a:t>当社が誇るベストバイワイン！</a:t>
            </a:r>
          </a:p>
        </p:txBody>
      </p:sp>
      <p:sp>
        <p:nvSpPr>
          <p:cNvPr id="112" name="テキスト ボックス 111">
            <a:extLst>
              <a:ext uri="{FF2B5EF4-FFF2-40B4-BE49-F238E27FC236}">
                <a16:creationId xmlns:a16="http://schemas.microsoft.com/office/drawing/2014/main" id="{8D16C889-DBE9-4D84-970B-BD6846F28920}"/>
              </a:ext>
            </a:extLst>
          </p:cNvPr>
          <p:cNvSpPr txBox="1"/>
          <p:nvPr/>
        </p:nvSpPr>
        <p:spPr>
          <a:xfrm>
            <a:off x="6231836" y="2935916"/>
            <a:ext cx="2360828" cy="430887"/>
          </a:xfrm>
          <a:prstGeom prst="rect">
            <a:avLst/>
          </a:prstGeom>
          <a:noFill/>
        </p:spPr>
        <p:txBody>
          <a:bodyPr wrap="square" rtlCol="0">
            <a:spAutoFit/>
          </a:bodyPr>
          <a:lstStyle/>
          <a:p>
            <a:r>
              <a:rPr kumimoji="1" lang="ja-JP" altLang="en-US" sz="1100" b="1" dirty="0">
                <a:solidFill>
                  <a:schemeClr val="bg1"/>
                </a:solidFill>
                <a:latin typeface="+mn-ea"/>
              </a:rPr>
              <a:t>コストパフォーマンスに優れた、</a:t>
            </a:r>
            <a:endParaRPr kumimoji="1" lang="en-US" altLang="ja-JP" sz="1100" b="1" dirty="0">
              <a:solidFill>
                <a:schemeClr val="bg1"/>
              </a:solidFill>
              <a:latin typeface="+mn-ea"/>
            </a:endParaRPr>
          </a:p>
          <a:p>
            <a:r>
              <a:rPr kumimoji="1" lang="ja-JP" altLang="en-US" sz="1100" b="1" dirty="0">
                <a:solidFill>
                  <a:schemeClr val="bg1"/>
                </a:solidFill>
                <a:latin typeface="+mn-ea"/>
              </a:rPr>
              <a:t>当社が誇るベストバイワイン！</a:t>
            </a:r>
          </a:p>
        </p:txBody>
      </p:sp>
      <p:sp>
        <p:nvSpPr>
          <p:cNvPr id="113" name="テキスト ボックス 112">
            <a:extLst>
              <a:ext uri="{FF2B5EF4-FFF2-40B4-BE49-F238E27FC236}">
                <a16:creationId xmlns:a16="http://schemas.microsoft.com/office/drawing/2014/main" id="{E0DB4E55-D9DD-41BC-90A2-B739E41E0110}"/>
              </a:ext>
            </a:extLst>
          </p:cNvPr>
          <p:cNvSpPr txBox="1"/>
          <p:nvPr/>
        </p:nvSpPr>
        <p:spPr>
          <a:xfrm>
            <a:off x="898296" y="2921792"/>
            <a:ext cx="2360828" cy="430887"/>
          </a:xfrm>
          <a:prstGeom prst="rect">
            <a:avLst/>
          </a:prstGeom>
          <a:noFill/>
        </p:spPr>
        <p:txBody>
          <a:bodyPr wrap="square" rtlCol="0">
            <a:spAutoFit/>
          </a:bodyPr>
          <a:lstStyle/>
          <a:p>
            <a:r>
              <a:rPr kumimoji="1" lang="ja-JP" altLang="en-US" sz="1100" b="1" dirty="0">
                <a:solidFill>
                  <a:schemeClr val="bg1"/>
                </a:solidFill>
                <a:latin typeface="+mn-ea"/>
              </a:rPr>
              <a:t>コストパフォーマンスに優れた、</a:t>
            </a:r>
            <a:endParaRPr kumimoji="1" lang="en-US" altLang="ja-JP" sz="1100" b="1" dirty="0">
              <a:solidFill>
                <a:schemeClr val="bg1"/>
              </a:solidFill>
              <a:latin typeface="+mn-ea"/>
            </a:endParaRPr>
          </a:p>
          <a:p>
            <a:r>
              <a:rPr kumimoji="1" lang="ja-JP" altLang="en-US" sz="1100" b="1" dirty="0">
                <a:solidFill>
                  <a:schemeClr val="bg1"/>
                </a:solidFill>
                <a:latin typeface="+mn-ea"/>
              </a:rPr>
              <a:t>当社が誇るベストバイワイン！</a:t>
            </a:r>
          </a:p>
        </p:txBody>
      </p:sp>
      <p:sp>
        <p:nvSpPr>
          <p:cNvPr id="125" name="テキスト ボックス 124">
            <a:extLst>
              <a:ext uri="{FF2B5EF4-FFF2-40B4-BE49-F238E27FC236}">
                <a16:creationId xmlns:a16="http://schemas.microsoft.com/office/drawing/2014/main" id="{783C0A34-B19C-4783-9761-BD7924966801}"/>
              </a:ext>
            </a:extLst>
          </p:cNvPr>
          <p:cNvSpPr txBox="1"/>
          <p:nvPr/>
        </p:nvSpPr>
        <p:spPr>
          <a:xfrm>
            <a:off x="6306129" y="5175231"/>
            <a:ext cx="4264031" cy="261610"/>
          </a:xfrm>
          <a:prstGeom prst="rect">
            <a:avLst/>
          </a:prstGeom>
          <a:noFill/>
        </p:spPr>
        <p:txBody>
          <a:bodyPr wrap="square" rtlCol="0">
            <a:spAutoFit/>
          </a:bodyPr>
          <a:lstStyle/>
          <a:p>
            <a:r>
              <a:rPr kumimoji="1" lang="ja-JP" altLang="en-US" sz="1100" b="1" dirty="0">
                <a:solidFill>
                  <a:schemeClr val="bg1"/>
                </a:solidFill>
                <a:latin typeface="+mn-ea"/>
              </a:rPr>
              <a:t>コストパフォーマンスに優れた、当社が誇るベストバイワイン！</a:t>
            </a:r>
          </a:p>
        </p:txBody>
      </p:sp>
      <p:sp>
        <p:nvSpPr>
          <p:cNvPr id="70" name="テキスト ボックス 69">
            <a:extLst>
              <a:ext uri="{FF2B5EF4-FFF2-40B4-BE49-F238E27FC236}">
                <a16:creationId xmlns:a16="http://schemas.microsoft.com/office/drawing/2014/main" id="{2732FBCD-B5B3-42E9-BF88-A9FE55D8132C}"/>
              </a:ext>
            </a:extLst>
          </p:cNvPr>
          <p:cNvSpPr txBox="1"/>
          <p:nvPr/>
        </p:nvSpPr>
        <p:spPr>
          <a:xfrm>
            <a:off x="6037300" y="710270"/>
            <a:ext cx="2040845" cy="400110"/>
          </a:xfrm>
          <a:prstGeom prst="rect">
            <a:avLst/>
          </a:prstGeom>
          <a:noFill/>
        </p:spPr>
        <p:txBody>
          <a:bodyPr wrap="square" rtlCol="0">
            <a:spAutoFit/>
          </a:bodyPr>
          <a:lstStyle/>
          <a:p>
            <a:r>
              <a:rPr kumimoji="1" lang="ja-JP" altLang="en-US" sz="1000" b="1" dirty="0">
                <a:solidFill>
                  <a:schemeClr val="bg1"/>
                </a:solidFill>
                <a:latin typeface="+mn-ea"/>
              </a:rPr>
              <a:t>ジャン・バルモン </a:t>
            </a:r>
            <a:endParaRPr kumimoji="1" lang="en-US" altLang="ja-JP" sz="1000" b="1" dirty="0">
              <a:solidFill>
                <a:schemeClr val="bg1"/>
              </a:solidFill>
              <a:latin typeface="+mn-ea"/>
            </a:endParaRPr>
          </a:p>
          <a:p>
            <a:r>
              <a:rPr kumimoji="1" lang="ja-JP" altLang="en-US" sz="1000" b="1" dirty="0">
                <a:solidFill>
                  <a:schemeClr val="bg1"/>
                </a:solidFill>
                <a:latin typeface="+mn-ea"/>
              </a:rPr>
              <a:t>プレミアム・ピノ・ノワール</a:t>
            </a:r>
            <a:endParaRPr kumimoji="1" lang="en-US" altLang="ja-JP" sz="1000" b="1" dirty="0">
              <a:solidFill>
                <a:schemeClr val="bg1"/>
              </a:solidFill>
              <a:latin typeface="+mn-ea"/>
            </a:endParaRPr>
          </a:p>
        </p:txBody>
      </p:sp>
      <p:sp>
        <p:nvSpPr>
          <p:cNvPr id="116" name="テキスト ボックス 115">
            <a:extLst>
              <a:ext uri="{FF2B5EF4-FFF2-40B4-BE49-F238E27FC236}">
                <a16:creationId xmlns:a16="http://schemas.microsoft.com/office/drawing/2014/main" id="{28BA61C8-5745-45CC-98E7-38C269FF06B7}"/>
              </a:ext>
            </a:extLst>
          </p:cNvPr>
          <p:cNvSpPr txBox="1"/>
          <p:nvPr/>
        </p:nvSpPr>
        <p:spPr>
          <a:xfrm>
            <a:off x="946734" y="2430128"/>
            <a:ext cx="2550629" cy="523220"/>
          </a:xfrm>
          <a:prstGeom prst="rect">
            <a:avLst/>
          </a:prstGeom>
          <a:noFill/>
        </p:spPr>
        <p:txBody>
          <a:bodyPr wrap="square" rtlCol="0">
            <a:spAutoFit/>
          </a:bodyPr>
          <a:lstStyle/>
          <a:p>
            <a:r>
              <a:rPr kumimoji="1" lang="ja-JP" altLang="en-US" sz="1400" b="1" dirty="0">
                <a:solidFill>
                  <a:schemeClr val="bg1"/>
                </a:solidFill>
                <a:latin typeface="+mn-ea"/>
              </a:rPr>
              <a:t>ジャン・バルモン </a:t>
            </a:r>
            <a:endParaRPr kumimoji="1" lang="en-US" altLang="ja-JP" sz="1400" b="1" dirty="0">
              <a:solidFill>
                <a:schemeClr val="bg1"/>
              </a:solidFill>
              <a:latin typeface="+mn-ea"/>
            </a:endParaRPr>
          </a:p>
          <a:p>
            <a:r>
              <a:rPr kumimoji="1" lang="ja-JP" altLang="en-US" sz="1400" b="1" dirty="0">
                <a:solidFill>
                  <a:schemeClr val="bg1"/>
                </a:solidFill>
                <a:latin typeface="+mn-ea"/>
              </a:rPr>
              <a:t>プレミアム・ピノ・ノワール</a:t>
            </a:r>
            <a:endParaRPr kumimoji="1" lang="en-US" altLang="ja-JP" sz="1400" b="1" dirty="0">
              <a:solidFill>
                <a:schemeClr val="bg1"/>
              </a:solidFill>
              <a:latin typeface="+mn-ea"/>
            </a:endParaRPr>
          </a:p>
        </p:txBody>
      </p:sp>
      <p:sp>
        <p:nvSpPr>
          <p:cNvPr id="117" name="テキスト ボックス 116">
            <a:extLst>
              <a:ext uri="{FF2B5EF4-FFF2-40B4-BE49-F238E27FC236}">
                <a16:creationId xmlns:a16="http://schemas.microsoft.com/office/drawing/2014/main" id="{0F8F15FD-C1A3-441C-8E68-9A2BBEF698A2}"/>
              </a:ext>
            </a:extLst>
          </p:cNvPr>
          <p:cNvSpPr txBox="1"/>
          <p:nvPr/>
        </p:nvSpPr>
        <p:spPr>
          <a:xfrm>
            <a:off x="6230995" y="2453256"/>
            <a:ext cx="2550629" cy="523220"/>
          </a:xfrm>
          <a:prstGeom prst="rect">
            <a:avLst/>
          </a:prstGeom>
          <a:noFill/>
        </p:spPr>
        <p:txBody>
          <a:bodyPr wrap="square" rtlCol="0">
            <a:spAutoFit/>
          </a:bodyPr>
          <a:lstStyle/>
          <a:p>
            <a:r>
              <a:rPr kumimoji="1" lang="ja-JP" altLang="en-US" sz="1400" b="1" dirty="0">
                <a:solidFill>
                  <a:schemeClr val="bg1"/>
                </a:solidFill>
                <a:latin typeface="+mn-ea"/>
              </a:rPr>
              <a:t>ジャン・バルモン </a:t>
            </a:r>
            <a:endParaRPr kumimoji="1" lang="en-US" altLang="ja-JP" sz="1400" b="1" dirty="0">
              <a:solidFill>
                <a:schemeClr val="bg1"/>
              </a:solidFill>
              <a:latin typeface="+mn-ea"/>
            </a:endParaRPr>
          </a:p>
          <a:p>
            <a:r>
              <a:rPr kumimoji="1" lang="ja-JP" altLang="en-US" sz="1400" b="1" dirty="0">
                <a:solidFill>
                  <a:schemeClr val="bg1"/>
                </a:solidFill>
                <a:latin typeface="+mn-ea"/>
              </a:rPr>
              <a:t>プレミアム・ピノ・ノワール</a:t>
            </a:r>
            <a:endParaRPr kumimoji="1" lang="en-US" altLang="ja-JP" sz="1400" b="1" dirty="0">
              <a:solidFill>
                <a:schemeClr val="bg1"/>
              </a:solidFill>
              <a:latin typeface="+mn-ea"/>
            </a:endParaRPr>
          </a:p>
        </p:txBody>
      </p:sp>
      <p:sp>
        <p:nvSpPr>
          <p:cNvPr id="119" name="テキスト ボックス 118">
            <a:extLst>
              <a:ext uri="{FF2B5EF4-FFF2-40B4-BE49-F238E27FC236}">
                <a16:creationId xmlns:a16="http://schemas.microsoft.com/office/drawing/2014/main" id="{0C93C24A-9BAF-4596-B05C-767C7E63BD2C}"/>
              </a:ext>
            </a:extLst>
          </p:cNvPr>
          <p:cNvSpPr txBox="1"/>
          <p:nvPr/>
        </p:nvSpPr>
        <p:spPr>
          <a:xfrm>
            <a:off x="6300857" y="4868503"/>
            <a:ext cx="4381879" cy="307777"/>
          </a:xfrm>
          <a:prstGeom prst="rect">
            <a:avLst/>
          </a:prstGeom>
          <a:noFill/>
        </p:spPr>
        <p:txBody>
          <a:bodyPr wrap="square" rtlCol="0">
            <a:spAutoFit/>
          </a:bodyPr>
          <a:lstStyle/>
          <a:p>
            <a:r>
              <a:rPr kumimoji="1" lang="ja-JP" altLang="en-US" sz="1400" b="1" dirty="0">
                <a:solidFill>
                  <a:schemeClr val="bg1"/>
                </a:solidFill>
                <a:latin typeface="+mn-ea"/>
              </a:rPr>
              <a:t>ジャン・バルモン　プレミアム・ピノ・ノワール</a:t>
            </a:r>
          </a:p>
        </p:txBody>
      </p:sp>
      <p:grpSp>
        <p:nvGrpSpPr>
          <p:cNvPr id="132" name="グループ化 131">
            <a:extLst>
              <a:ext uri="{FF2B5EF4-FFF2-40B4-BE49-F238E27FC236}">
                <a16:creationId xmlns:a16="http://schemas.microsoft.com/office/drawing/2014/main" id="{037A2151-0F44-4308-8023-75806630D0B4}"/>
              </a:ext>
            </a:extLst>
          </p:cNvPr>
          <p:cNvGrpSpPr/>
          <p:nvPr/>
        </p:nvGrpSpPr>
        <p:grpSpPr>
          <a:xfrm>
            <a:off x="6407636" y="4240154"/>
            <a:ext cx="481732" cy="221920"/>
            <a:chOff x="6752865" y="4253770"/>
            <a:chExt cx="481732" cy="221920"/>
          </a:xfrm>
        </p:grpSpPr>
        <p:sp>
          <p:nvSpPr>
            <p:cNvPr id="133" name="四角形: 角を丸くする 132">
              <a:extLst>
                <a:ext uri="{FF2B5EF4-FFF2-40B4-BE49-F238E27FC236}">
                  <a16:creationId xmlns:a16="http://schemas.microsoft.com/office/drawing/2014/main" id="{557B664C-E9C5-48D8-AB04-6BAE75EDC2FC}"/>
                </a:ext>
              </a:extLst>
            </p:cNvPr>
            <p:cNvSpPr/>
            <p:nvPr/>
          </p:nvSpPr>
          <p:spPr>
            <a:xfrm>
              <a:off x="6752865" y="4265448"/>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34" name="テキスト ボックス 133">
              <a:extLst>
                <a:ext uri="{FF2B5EF4-FFF2-40B4-BE49-F238E27FC236}">
                  <a16:creationId xmlns:a16="http://schemas.microsoft.com/office/drawing/2014/main" id="{DFA212FE-54AC-4FAF-A2FB-5A5CCB9478CB}"/>
                </a:ext>
              </a:extLst>
            </p:cNvPr>
            <p:cNvSpPr txBox="1"/>
            <p:nvPr/>
          </p:nvSpPr>
          <p:spPr>
            <a:xfrm>
              <a:off x="6758548" y="4253770"/>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grpSp>
        <p:nvGrpSpPr>
          <p:cNvPr id="135" name="グループ化 134">
            <a:extLst>
              <a:ext uri="{FF2B5EF4-FFF2-40B4-BE49-F238E27FC236}">
                <a16:creationId xmlns:a16="http://schemas.microsoft.com/office/drawing/2014/main" id="{C757427D-54E0-4E0C-8D41-2426AC0E7CC7}"/>
              </a:ext>
            </a:extLst>
          </p:cNvPr>
          <p:cNvGrpSpPr/>
          <p:nvPr/>
        </p:nvGrpSpPr>
        <p:grpSpPr>
          <a:xfrm>
            <a:off x="6398579" y="2008162"/>
            <a:ext cx="392268" cy="183496"/>
            <a:chOff x="6398579" y="2008162"/>
            <a:chExt cx="392268" cy="183496"/>
          </a:xfrm>
        </p:grpSpPr>
        <p:sp>
          <p:nvSpPr>
            <p:cNvPr id="136" name="四角形: 角を丸くする 135">
              <a:extLst>
                <a:ext uri="{FF2B5EF4-FFF2-40B4-BE49-F238E27FC236}">
                  <a16:creationId xmlns:a16="http://schemas.microsoft.com/office/drawing/2014/main" id="{91678C00-0339-4AFC-8B7B-A6ADFE3C77AA}"/>
                </a:ext>
              </a:extLst>
            </p:cNvPr>
            <p:cNvSpPr/>
            <p:nvPr/>
          </p:nvSpPr>
          <p:spPr>
            <a:xfrm>
              <a:off x="6420048" y="2017977"/>
              <a:ext cx="288791" cy="1533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37" name="テキスト ボックス 136">
              <a:extLst>
                <a:ext uri="{FF2B5EF4-FFF2-40B4-BE49-F238E27FC236}">
                  <a16:creationId xmlns:a16="http://schemas.microsoft.com/office/drawing/2014/main" id="{2924E6C2-C2DB-4F18-9303-E45D3BCF827E}"/>
                </a:ext>
              </a:extLst>
            </p:cNvPr>
            <p:cNvSpPr txBox="1"/>
            <p:nvPr/>
          </p:nvSpPr>
          <p:spPr>
            <a:xfrm>
              <a:off x="6398579" y="2008162"/>
              <a:ext cx="392268" cy="183496"/>
            </a:xfrm>
            <a:prstGeom prst="rect">
              <a:avLst/>
            </a:prstGeom>
            <a:noFill/>
          </p:spPr>
          <p:txBody>
            <a:bodyPr wrap="square" rtlCol="0">
              <a:spAutoFit/>
            </a:bodyPr>
            <a:lstStyle/>
            <a:p>
              <a:r>
                <a:rPr kumimoji="1" lang="ja-JP" altLang="en-US" sz="600" b="1" dirty="0">
                  <a:solidFill>
                    <a:srgbClr val="89162B"/>
                  </a:solidFill>
                  <a:latin typeface="+mn-ea"/>
                </a:rPr>
                <a:t>価格</a:t>
              </a:r>
            </a:p>
          </p:txBody>
        </p:sp>
      </p:grpSp>
      <p:grpSp>
        <p:nvGrpSpPr>
          <p:cNvPr id="138" name="グループ化 137">
            <a:extLst>
              <a:ext uri="{FF2B5EF4-FFF2-40B4-BE49-F238E27FC236}">
                <a16:creationId xmlns:a16="http://schemas.microsoft.com/office/drawing/2014/main" id="{3C50EAC6-F8EA-471E-AEE3-6381860DF9F3}"/>
              </a:ext>
            </a:extLst>
          </p:cNvPr>
          <p:cNvGrpSpPr/>
          <p:nvPr/>
        </p:nvGrpSpPr>
        <p:grpSpPr>
          <a:xfrm>
            <a:off x="6564443" y="7433712"/>
            <a:ext cx="481732" cy="221920"/>
            <a:chOff x="7898818" y="7419868"/>
            <a:chExt cx="481732" cy="221920"/>
          </a:xfrm>
        </p:grpSpPr>
        <p:sp>
          <p:nvSpPr>
            <p:cNvPr id="139" name="四角形: 角を丸くする 138">
              <a:extLst>
                <a:ext uri="{FF2B5EF4-FFF2-40B4-BE49-F238E27FC236}">
                  <a16:creationId xmlns:a16="http://schemas.microsoft.com/office/drawing/2014/main" id="{7DBFA2E7-CD4A-4B3F-9678-7B621C96D8F0}"/>
                </a:ext>
              </a:extLst>
            </p:cNvPr>
            <p:cNvSpPr/>
            <p:nvPr/>
          </p:nvSpPr>
          <p:spPr>
            <a:xfrm>
              <a:off x="7898818" y="7431546"/>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40" name="テキスト ボックス 139">
              <a:extLst>
                <a:ext uri="{FF2B5EF4-FFF2-40B4-BE49-F238E27FC236}">
                  <a16:creationId xmlns:a16="http://schemas.microsoft.com/office/drawing/2014/main" id="{89A2BCB4-242C-41AA-A455-24E132A2BC72}"/>
                </a:ext>
              </a:extLst>
            </p:cNvPr>
            <p:cNvSpPr txBox="1"/>
            <p:nvPr/>
          </p:nvSpPr>
          <p:spPr>
            <a:xfrm>
              <a:off x="7904501" y="7419868"/>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sp>
        <p:nvSpPr>
          <p:cNvPr id="141" name="テキスト ボックス 140">
            <a:extLst>
              <a:ext uri="{FF2B5EF4-FFF2-40B4-BE49-F238E27FC236}">
                <a16:creationId xmlns:a16="http://schemas.microsoft.com/office/drawing/2014/main" id="{44F64B95-AE3A-4214-B566-A13710B53C37}"/>
              </a:ext>
            </a:extLst>
          </p:cNvPr>
          <p:cNvSpPr txBox="1"/>
          <p:nvPr/>
        </p:nvSpPr>
        <p:spPr>
          <a:xfrm>
            <a:off x="1938773" y="1958432"/>
            <a:ext cx="900070" cy="253916"/>
          </a:xfrm>
          <a:prstGeom prst="rect">
            <a:avLst/>
          </a:prstGeom>
          <a:noFill/>
        </p:spPr>
        <p:txBody>
          <a:bodyPr wrap="square" rtlCol="0">
            <a:spAutoFit/>
          </a:bodyPr>
          <a:lstStyle/>
          <a:p>
            <a:pPr algn="r"/>
            <a:r>
              <a:rPr kumimoji="1" lang="ja-JP" altLang="en-US" sz="1000" b="1" dirty="0">
                <a:solidFill>
                  <a:schemeClr val="bg1"/>
                </a:solidFill>
                <a:latin typeface="+mn-ea"/>
              </a:rPr>
              <a:t>円 </a:t>
            </a:r>
            <a:r>
              <a:rPr kumimoji="1" lang="en-US" altLang="ja-JP" sz="1000" b="1" dirty="0">
                <a:solidFill>
                  <a:schemeClr val="bg1"/>
                </a:solidFill>
                <a:latin typeface="+mn-ea"/>
              </a:rPr>
              <a:t>(</a:t>
            </a:r>
            <a:r>
              <a:rPr kumimoji="1" lang="ja-JP" altLang="en-US" sz="1000" b="1" dirty="0">
                <a:solidFill>
                  <a:schemeClr val="bg1"/>
                </a:solidFill>
                <a:latin typeface="+mn-ea"/>
              </a:rPr>
              <a:t>税込</a:t>
            </a:r>
            <a:r>
              <a:rPr kumimoji="1" lang="en-US" altLang="ja-JP" sz="1000" b="1" dirty="0">
                <a:solidFill>
                  <a:schemeClr val="bg1"/>
                </a:solidFill>
                <a:latin typeface="+mn-ea"/>
              </a:rPr>
              <a:t>)</a:t>
            </a:r>
            <a:endParaRPr kumimoji="1" lang="ja-JP" altLang="en-US" sz="1000" b="1" dirty="0">
              <a:solidFill>
                <a:schemeClr val="bg1"/>
              </a:solidFill>
              <a:latin typeface="+mn-ea"/>
            </a:endParaRPr>
          </a:p>
        </p:txBody>
      </p:sp>
      <p:grpSp>
        <p:nvGrpSpPr>
          <p:cNvPr id="142" name="グループ化 141">
            <a:extLst>
              <a:ext uri="{FF2B5EF4-FFF2-40B4-BE49-F238E27FC236}">
                <a16:creationId xmlns:a16="http://schemas.microsoft.com/office/drawing/2014/main" id="{6F756FF8-E577-4692-AC58-A48F22597BDB}"/>
              </a:ext>
            </a:extLst>
          </p:cNvPr>
          <p:cNvGrpSpPr/>
          <p:nvPr/>
        </p:nvGrpSpPr>
        <p:grpSpPr>
          <a:xfrm>
            <a:off x="776680" y="1984185"/>
            <a:ext cx="724955" cy="190091"/>
            <a:chOff x="776680" y="1984185"/>
            <a:chExt cx="724955" cy="190091"/>
          </a:xfrm>
        </p:grpSpPr>
        <p:sp>
          <p:nvSpPr>
            <p:cNvPr id="143" name="四角形: 角を丸くする 142">
              <a:extLst>
                <a:ext uri="{FF2B5EF4-FFF2-40B4-BE49-F238E27FC236}">
                  <a16:creationId xmlns:a16="http://schemas.microsoft.com/office/drawing/2014/main" id="{8B86212D-4CBC-4C36-90AD-91C9DA18E29D}"/>
                </a:ext>
              </a:extLst>
            </p:cNvPr>
            <p:cNvSpPr/>
            <p:nvPr/>
          </p:nvSpPr>
          <p:spPr>
            <a:xfrm>
              <a:off x="814780" y="1984185"/>
              <a:ext cx="561722" cy="1753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44" name="テキスト ボックス 143">
              <a:extLst>
                <a:ext uri="{FF2B5EF4-FFF2-40B4-BE49-F238E27FC236}">
                  <a16:creationId xmlns:a16="http://schemas.microsoft.com/office/drawing/2014/main" id="{422082F6-04B6-4176-BB2D-BA6AC0F0420C}"/>
                </a:ext>
              </a:extLst>
            </p:cNvPr>
            <p:cNvSpPr txBox="1"/>
            <p:nvPr/>
          </p:nvSpPr>
          <p:spPr>
            <a:xfrm>
              <a:off x="776680" y="1989610"/>
              <a:ext cx="724955" cy="184666"/>
            </a:xfrm>
            <a:prstGeom prst="rect">
              <a:avLst/>
            </a:prstGeom>
            <a:noFill/>
          </p:spPr>
          <p:txBody>
            <a:bodyPr wrap="square" rtlCol="0">
              <a:spAutoFit/>
            </a:bodyPr>
            <a:lstStyle/>
            <a:p>
              <a:r>
                <a:rPr kumimoji="1" lang="ja-JP" altLang="en-US" sz="600" b="1" dirty="0">
                  <a:solidFill>
                    <a:srgbClr val="89162B"/>
                  </a:solidFill>
                  <a:latin typeface="+mn-ea"/>
                </a:rPr>
                <a:t>希望小売価格</a:t>
              </a:r>
            </a:p>
          </p:txBody>
        </p:sp>
      </p:grpSp>
      <p:grpSp>
        <p:nvGrpSpPr>
          <p:cNvPr id="145" name="グループ化 144">
            <a:extLst>
              <a:ext uri="{FF2B5EF4-FFF2-40B4-BE49-F238E27FC236}">
                <a16:creationId xmlns:a16="http://schemas.microsoft.com/office/drawing/2014/main" id="{F48C99D5-0FD0-45F2-9657-995FDC3258CD}"/>
              </a:ext>
            </a:extLst>
          </p:cNvPr>
          <p:cNvGrpSpPr/>
          <p:nvPr/>
        </p:nvGrpSpPr>
        <p:grpSpPr>
          <a:xfrm>
            <a:off x="886113" y="4111950"/>
            <a:ext cx="469661" cy="351506"/>
            <a:chOff x="860269" y="4063164"/>
            <a:chExt cx="469661" cy="351506"/>
          </a:xfrm>
        </p:grpSpPr>
        <p:sp>
          <p:nvSpPr>
            <p:cNvPr id="146" name="四角形: 角を丸くする 145">
              <a:extLst>
                <a:ext uri="{FF2B5EF4-FFF2-40B4-BE49-F238E27FC236}">
                  <a16:creationId xmlns:a16="http://schemas.microsoft.com/office/drawing/2014/main" id="{BC170C38-4BC5-49F5-B809-2C2BC53DA77D}"/>
                </a:ext>
              </a:extLst>
            </p:cNvPr>
            <p:cNvSpPr/>
            <p:nvPr/>
          </p:nvSpPr>
          <p:spPr>
            <a:xfrm>
              <a:off x="932285" y="4072006"/>
              <a:ext cx="325630" cy="3117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47" name="テキスト ボックス 146">
              <a:extLst>
                <a:ext uri="{FF2B5EF4-FFF2-40B4-BE49-F238E27FC236}">
                  <a16:creationId xmlns:a16="http://schemas.microsoft.com/office/drawing/2014/main" id="{A3589AFE-72B0-4F87-8270-3EEB1FB0D8F1}"/>
                </a:ext>
              </a:extLst>
            </p:cNvPr>
            <p:cNvSpPr txBox="1"/>
            <p:nvPr/>
          </p:nvSpPr>
          <p:spPr>
            <a:xfrm>
              <a:off x="860269" y="4063164"/>
              <a:ext cx="469661" cy="351506"/>
            </a:xfrm>
            <a:prstGeom prst="rect">
              <a:avLst/>
            </a:prstGeom>
            <a:noFill/>
          </p:spPr>
          <p:txBody>
            <a:bodyPr wrap="square" rtlCol="0">
              <a:spAutoFit/>
            </a:bodyPr>
            <a:lstStyle/>
            <a:p>
              <a:pPr algn="ctr"/>
              <a:r>
                <a:rPr kumimoji="1" lang="ja-JP" altLang="en-US" sz="842" b="1" dirty="0">
                  <a:solidFill>
                    <a:srgbClr val="89162B"/>
                  </a:solidFill>
                  <a:latin typeface="+mn-ea"/>
                </a:rPr>
                <a:t>希望</a:t>
              </a:r>
              <a:endParaRPr kumimoji="1" lang="en-US" altLang="ja-JP" sz="842" b="1" dirty="0">
                <a:solidFill>
                  <a:srgbClr val="89162B"/>
                </a:solidFill>
                <a:latin typeface="+mn-ea"/>
              </a:endParaRPr>
            </a:p>
            <a:p>
              <a:pPr algn="ctr"/>
              <a:r>
                <a:rPr kumimoji="1" lang="ja-JP" altLang="en-US" sz="842" b="1" dirty="0">
                  <a:solidFill>
                    <a:srgbClr val="89162B"/>
                  </a:solidFill>
                  <a:latin typeface="+mn-ea"/>
                </a:rPr>
                <a:t>小売</a:t>
              </a:r>
            </a:p>
          </p:txBody>
        </p:sp>
      </p:grpSp>
      <p:sp>
        <p:nvSpPr>
          <p:cNvPr id="148" name="テキスト ボックス 147">
            <a:extLst>
              <a:ext uri="{FF2B5EF4-FFF2-40B4-BE49-F238E27FC236}">
                <a16:creationId xmlns:a16="http://schemas.microsoft.com/office/drawing/2014/main" id="{DF029170-08B8-493C-A227-BE5765076B93}"/>
              </a:ext>
            </a:extLst>
          </p:cNvPr>
          <p:cNvSpPr txBox="1"/>
          <p:nvPr/>
        </p:nvSpPr>
        <p:spPr>
          <a:xfrm>
            <a:off x="1307677" y="4120808"/>
            <a:ext cx="2554458" cy="384721"/>
          </a:xfrm>
          <a:prstGeom prst="rect">
            <a:avLst/>
          </a:prstGeom>
          <a:noFill/>
        </p:spPr>
        <p:txBody>
          <a:bodyPr wrap="square" rtlCol="0">
            <a:spAutoFit/>
          </a:bodyPr>
          <a:lstStyle/>
          <a:p>
            <a:r>
              <a:rPr kumimoji="1" lang="en-US" altLang="ja-JP" sz="1900" b="1" dirty="0">
                <a:solidFill>
                  <a:schemeClr val="bg1"/>
                </a:solidFill>
                <a:latin typeface="+mn-ea"/>
              </a:rPr>
              <a:t>\2,300 (</a:t>
            </a:r>
            <a:r>
              <a:rPr kumimoji="1" lang="ja-JP" altLang="en-US" b="1" dirty="0">
                <a:solidFill>
                  <a:schemeClr val="bg1"/>
                </a:solidFill>
                <a:latin typeface="+mn-ea"/>
              </a:rPr>
              <a:t>税込</a:t>
            </a:r>
            <a:r>
              <a:rPr kumimoji="1" lang="ja-JP" altLang="en-US" sz="1900" b="1" dirty="0">
                <a:solidFill>
                  <a:schemeClr val="bg1"/>
                </a:solidFill>
                <a:latin typeface="+mn-ea"/>
              </a:rPr>
              <a:t> </a:t>
            </a:r>
            <a:r>
              <a:rPr kumimoji="1" lang="en-US" altLang="ja-JP" sz="1900" b="1" dirty="0">
                <a:solidFill>
                  <a:schemeClr val="bg1"/>
                </a:solidFill>
                <a:latin typeface="+mn-ea"/>
              </a:rPr>
              <a:t>\2,530)</a:t>
            </a:r>
            <a:endParaRPr kumimoji="1" lang="ja-JP" altLang="en-US" sz="1900" b="1" dirty="0">
              <a:solidFill>
                <a:schemeClr val="bg1"/>
              </a:solidFill>
              <a:latin typeface="+mn-ea"/>
            </a:endParaRPr>
          </a:p>
        </p:txBody>
      </p:sp>
      <p:grpSp>
        <p:nvGrpSpPr>
          <p:cNvPr id="149" name="グループ化 148">
            <a:extLst>
              <a:ext uri="{FF2B5EF4-FFF2-40B4-BE49-F238E27FC236}">
                <a16:creationId xmlns:a16="http://schemas.microsoft.com/office/drawing/2014/main" id="{DE3A4897-B5B9-410C-90F8-D99DF5B3CF7C}"/>
              </a:ext>
            </a:extLst>
          </p:cNvPr>
          <p:cNvGrpSpPr/>
          <p:nvPr/>
        </p:nvGrpSpPr>
        <p:grpSpPr>
          <a:xfrm>
            <a:off x="1039691" y="7280622"/>
            <a:ext cx="632166" cy="400110"/>
            <a:chOff x="1039691" y="7280622"/>
            <a:chExt cx="632166" cy="400110"/>
          </a:xfrm>
        </p:grpSpPr>
        <p:sp>
          <p:nvSpPr>
            <p:cNvPr id="150" name="四角形: 角を丸くする 149">
              <a:extLst>
                <a:ext uri="{FF2B5EF4-FFF2-40B4-BE49-F238E27FC236}">
                  <a16:creationId xmlns:a16="http://schemas.microsoft.com/office/drawing/2014/main" id="{4387204D-5050-467B-8D10-4F366D45FFAC}"/>
                </a:ext>
              </a:extLst>
            </p:cNvPr>
            <p:cNvSpPr/>
            <p:nvPr/>
          </p:nvSpPr>
          <p:spPr>
            <a:xfrm>
              <a:off x="1159242" y="7286053"/>
              <a:ext cx="414408" cy="3889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51" name="テキスト ボックス 150">
              <a:extLst>
                <a:ext uri="{FF2B5EF4-FFF2-40B4-BE49-F238E27FC236}">
                  <a16:creationId xmlns:a16="http://schemas.microsoft.com/office/drawing/2014/main" id="{0609B0B7-B942-418D-903F-15FCF6C760EB}"/>
                </a:ext>
              </a:extLst>
            </p:cNvPr>
            <p:cNvSpPr txBox="1"/>
            <p:nvPr/>
          </p:nvSpPr>
          <p:spPr>
            <a:xfrm>
              <a:off x="1039691" y="7280622"/>
              <a:ext cx="632166" cy="400110"/>
            </a:xfrm>
            <a:prstGeom prst="rect">
              <a:avLst/>
            </a:prstGeom>
            <a:noFill/>
          </p:spPr>
          <p:txBody>
            <a:bodyPr wrap="square" rtlCol="0">
              <a:spAutoFit/>
            </a:bodyPr>
            <a:lstStyle/>
            <a:p>
              <a:pPr algn="ctr"/>
              <a:r>
                <a:rPr kumimoji="1" lang="ja-JP" altLang="en-US" sz="1000" b="1" dirty="0">
                  <a:solidFill>
                    <a:srgbClr val="89162B"/>
                  </a:solidFill>
                  <a:latin typeface="+mn-ea"/>
                </a:rPr>
                <a:t>希望</a:t>
              </a:r>
              <a:endParaRPr kumimoji="1" lang="en-US" altLang="ja-JP" sz="1000" b="1" dirty="0">
                <a:solidFill>
                  <a:srgbClr val="89162B"/>
                </a:solidFill>
                <a:latin typeface="+mn-ea"/>
              </a:endParaRPr>
            </a:p>
            <a:p>
              <a:pPr algn="ctr"/>
              <a:r>
                <a:rPr kumimoji="1" lang="ja-JP" altLang="en-US" sz="1000" b="1" dirty="0">
                  <a:solidFill>
                    <a:srgbClr val="89162B"/>
                  </a:solidFill>
                  <a:latin typeface="+mn-ea"/>
                </a:rPr>
                <a:t>小売</a:t>
              </a:r>
            </a:p>
          </p:txBody>
        </p:sp>
      </p:grpSp>
      <p:sp>
        <p:nvSpPr>
          <p:cNvPr id="152" name="テキスト ボックス 151">
            <a:extLst>
              <a:ext uri="{FF2B5EF4-FFF2-40B4-BE49-F238E27FC236}">
                <a16:creationId xmlns:a16="http://schemas.microsoft.com/office/drawing/2014/main" id="{A765D1F7-6953-4932-B39B-B11394237253}"/>
              </a:ext>
            </a:extLst>
          </p:cNvPr>
          <p:cNvSpPr txBox="1"/>
          <p:nvPr/>
        </p:nvSpPr>
        <p:spPr>
          <a:xfrm>
            <a:off x="1659118" y="7233451"/>
            <a:ext cx="3653827" cy="523220"/>
          </a:xfrm>
          <a:prstGeom prst="rect">
            <a:avLst/>
          </a:prstGeom>
          <a:noFill/>
        </p:spPr>
        <p:txBody>
          <a:bodyPr wrap="square" rtlCol="0" anchor="b" anchorCtr="0">
            <a:spAutoFit/>
          </a:bodyPr>
          <a:lstStyle/>
          <a:p>
            <a:r>
              <a:rPr kumimoji="1" lang="en-US" altLang="ja-JP" sz="2800" b="1" dirty="0">
                <a:solidFill>
                  <a:schemeClr val="bg1"/>
                </a:solidFill>
                <a:latin typeface="+mn-ea"/>
              </a:rPr>
              <a:t>\2,300 (</a:t>
            </a:r>
            <a:r>
              <a:rPr kumimoji="1" lang="ja-JP" altLang="en-US" sz="2400" b="1" dirty="0">
                <a:solidFill>
                  <a:schemeClr val="bg1"/>
                </a:solidFill>
                <a:latin typeface="+mn-ea"/>
              </a:rPr>
              <a:t>税込</a:t>
            </a:r>
            <a:r>
              <a:rPr kumimoji="1" lang="ja-JP" altLang="en-US" sz="2800" b="1" dirty="0">
                <a:solidFill>
                  <a:schemeClr val="bg1"/>
                </a:solidFill>
                <a:latin typeface="+mn-ea"/>
              </a:rPr>
              <a:t> </a:t>
            </a:r>
            <a:r>
              <a:rPr kumimoji="1" lang="en-US" altLang="ja-JP" sz="2800" b="1" dirty="0">
                <a:solidFill>
                  <a:schemeClr val="bg1"/>
                </a:solidFill>
                <a:latin typeface="+mn-ea"/>
              </a:rPr>
              <a:t>\2,530)</a:t>
            </a:r>
          </a:p>
        </p:txBody>
      </p:sp>
      <p:sp>
        <p:nvSpPr>
          <p:cNvPr id="153" name="テキスト ボックス 152">
            <a:extLst>
              <a:ext uri="{FF2B5EF4-FFF2-40B4-BE49-F238E27FC236}">
                <a16:creationId xmlns:a16="http://schemas.microsoft.com/office/drawing/2014/main" id="{581A763C-C6EC-4DB7-BA8C-C52A55DA9799}"/>
              </a:ext>
            </a:extLst>
          </p:cNvPr>
          <p:cNvSpPr txBox="1"/>
          <p:nvPr/>
        </p:nvSpPr>
        <p:spPr>
          <a:xfrm>
            <a:off x="1416184" y="1856267"/>
            <a:ext cx="957441" cy="400110"/>
          </a:xfrm>
          <a:prstGeom prst="rect">
            <a:avLst/>
          </a:prstGeom>
          <a:noFill/>
        </p:spPr>
        <p:txBody>
          <a:bodyPr wrap="square" rtlCol="0">
            <a:spAutoFit/>
          </a:bodyPr>
          <a:lstStyle/>
          <a:p>
            <a:r>
              <a:rPr kumimoji="1" lang="en-US" altLang="ja-JP" sz="2000" b="1" dirty="0">
                <a:solidFill>
                  <a:schemeClr val="bg1"/>
                </a:solidFill>
                <a:latin typeface="+mn-ea"/>
              </a:rPr>
              <a:t>2,530</a:t>
            </a:r>
            <a:endParaRPr kumimoji="1" lang="ja-JP" altLang="en-US" sz="2000" b="1" dirty="0">
              <a:solidFill>
                <a:schemeClr val="bg1"/>
              </a:solidFill>
              <a:latin typeface="+mn-ea"/>
            </a:endParaRPr>
          </a:p>
        </p:txBody>
      </p:sp>
      <p:pic>
        <p:nvPicPr>
          <p:cNvPr id="3" name="図 2" descr="アルコールの瓶&#10;&#10;自動的に生成された説明">
            <a:extLst>
              <a:ext uri="{FF2B5EF4-FFF2-40B4-BE49-F238E27FC236}">
                <a16:creationId xmlns:a16="http://schemas.microsoft.com/office/drawing/2014/main" id="{2E81ACB0-03F1-420F-98BF-ADF192CDAA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622" y="843221"/>
            <a:ext cx="390783" cy="1257305"/>
          </a:xfrm>
          <a:prstGeom prst="rect">
            <a:avLst/>
          </a:prstGeom>
        </p:spPr>
      </p:pic>
      <p:pic>
        <p:nvPicPr>
          <p:cNvPr id="5" name="図 4" descr="アルコールの瓶&#10;&#10;自動的に生成された説明">
            <a:extLst>
              <a:ext uri="{FF2B5EF4-FFF2-40B4-BE49-F238E27FC236}">
                <a16:creationId xmlns:a16="http://schemas.microsoft.com/office/drawing/2014/main" id="{F591AC02-8DD4-E0A0-5004-4E7FAE500B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4009" y="868469"/>
            <a:ext cx="390783" cy="1257305"/>
          </a:xfrm>
          <a:prstGeom prst="rect">
            <a:avLst/>
          </a:prstGeom>
        </p:spPr>
      </p:pic>
      <p:pic>
        <p:nvPicPr>
          <p:cNvPr id="6" name="図 5" descr="アルコールの瓶&#10;&#10;自動的に生成された説明">
            <a:extLst>
              <a:ext uri="{FF2B5EF4-FFF2-40B4-BE49-F238E27FC236}">
                <a16:creationId xmlns:a16="http://schemas.microsoft.com/office/drawing/2014/main" id="{82085883-B762-A57B-5B30-645D11A824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4009" y="2557423"/>
            <a:ext cx="584691" cy="1881184"/>
          </a:xfrm>
          <a:prstGeom prst="rect">
            <a:avLst/>
          </a:prstGeom>
        </p:spPr>
      </p:pic>
      <p:pic>
        <p:nvPicPr>
          <p:cNvPr id="7" name="図 6" descr="アルコールの瓶&#10;&#10;自動的に生成された説明">
            <a:extLst>
              <a:ext uri="{FF2B5EF4-FFF2-40B4-BE49-F238E27FC236}">
                <a16:creationId xmlns:a16="http://schemas.microsoft.com/office/drawing/2014/main" id="{3734A123-FCEA-4309-59D4-70EF9DDC54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474" y="2537474"/>
            <a:ext cx="584691" cy="1881184"/>
          </a:xfrm>
          <a:prstGeom prst="rect">
            <a:avLst/>
          </a:prstGeom>
        </p:spPr>
      </p:pic>
      <p:pic>
        <p:nvPicPr>
          <p:cNvPr id="8" name="図 7" descr="アルコールの瓶&#10;&#10;自動的に生成された説明">
            <a:extLst>
              <a:ext uri="{FF2B5EF4-FFF2-40B4-BE49-F238E27FC236}">
                <a16:creationId xmlns:a16="http://schemas.microsoft.com/office/drawing/2014/main" id="{5BED0676-582D-07F5-1B3D-665838FF0D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474" y="4898441"/>
            <a:ext cx="774580" cy="2757191"/>
          </a:xfrm>
          <a:prstGeom prst="rect">
            <a:avLst/>
          </a:prstGeom>
        </p:spPr>
      </p:pic>
      <p:pic>
        <p:nvPicPr>
          <p:cNvPr id="9" name="図 8" descr="アルコールの瓶&#10;&#10;自動的に生成された説明">
            <a:extLst>
              <a:ext uri="{FF2B5EF4-FFF2-40B4-BE49-F238E27FC236}">
                <a16:creationId xmlns:a16="http://schemas.microsoft.com/office/drawing/2014/main" id="{3C2E6282-F9A3-97B6-70A6-B9F1CBAF8E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2277" y="4914109"/>
            <a:ext cx="774580" cy="2757191"/>
          </a:xfrm>
          <a:prstGeom prst="rect">
            <a:avLst/>
          </a:prstGeom>
        </p:spPr>
      </p:pic>
    </p:spTree>
    <p:extLst>
      <p:ext uri="{BB962C8B-B14F-4D97-AF65-F5344CB8AC3E}">
        <p14:creationId xmlns:p14="http://schemas.microsoft.com/office/powerpoint/2010/main" val="31238723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1406</TotalTime>
  <Words>446</Words>
  <Application>Microsoft Office PowerPoint</Application>
  <PresentationFormat>ユーザー設定</PresentationFormat>
  <Paragraphs>60</Paragraphs>
  <Slides>1</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游ゴシック</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前田 淳</dc:creator>
  <cp:lastModifiedBy>Hiratani, Sari</cp:lastModifiedBy>
  <cp:revision>97</cp:revision>
  <cp:lastPrinted>2022-06-14T09:02:18Z</cp:lastPrinted>
  <dcterms:created xsi:type="dcterms:W3CDTF">2021-10-01T15:02:20Z</dcterms:created>
  <dcterms:modified xsi:type="dcterms:W3CDTF">2025-02-27T08:06:49Z</dcterms:modified>
</cp:coreProperties>
</file>