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2023/9/22</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407089"/>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68597" y="697187"/>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 </a:t>
            </a:r>
            <a:endParaRPr kumimoji="1" lang="en-US" altLang="ja-JP" sz="1000" b="1" dirty="0">
              <a:solidFill>
                <a:schemeClr val="bg1"/>
              </a:solidFill>
              <a:latin typeface="+mn-ea"/>
            </a:endParaRPr>
          </a:p>
          <a:p>
            <a:r>
              <a:rPr kumimoji="1" lang="ja-JP" altLang="en-US" sz="1000" b="1" dirty="0">
                <a:solidFill>
                  <a:schemeClr val="bg1"/>
                </a:solidFill>
                <a:latin typeface="+mn-ea"/>
              </a:rPr>
              <a:t>プレミアム・ピノ・ノワール</a:t>
            </a:r>
            <a:endParaRPr kumimoji="1" lang="en-US" altLang="ja-JP"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27377" y="1359480"/>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ヴァン・ド・フランス</a:t>
            </a:r>
            <a:endParaRPr kumimoji="1" lang="en-US" altLang="ja-JP" sz="800" b="1" dirty="0">
              <a:solidFill>
                <a:schemeClr val="bg1"/>
              </a:solidFill>
              <a:latin typeface="+mn-ea"/>
            </a:endParaRP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：ピノ・ノワール</a:t>
            </a:r>
            <a:endParaRPr kumimoji="1" lang="en-US" altLang="ja-JP" sz="800" b="1" dirty="0">
              <a:solidFill>
                <a:schemeClr val="bg1"/>
              </a:solidFill>
              <a:latin typeface="+mn-ea"/>
            </a:endParaRPr>
          </a:p>
          <a:p>
            <a:r>
              <a:rPr kumimoji="1" lang="ja-JP" altLang="en-US" sz="800" b="1" dirty="0">
                <a:solidFill>
                  <a:schemeClr val="bg1"/>
                </a:solidFill>
                <a:latin typeface="+mn-ea"/>
              </a:rPr>
              <a:t>味わい：赤・やや辛口・ミディアムボディ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74638" y="1324000"/>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64519" y="5467145"/>
            <a:ext cx="4011745" cy="1061829"/>
          </a:xfrm>
          <a:prstGeom prst="rect">
            <a:avLst/>
          </a:prstGeom>
          <a:noFill/>
        </p:spPr>
        <p:txBody>
          <a:bodyPr wrap="square" rtlCol="0">
            <a:spAutoFit/>
          </a:bodyPr>
          <a:lstStyle/>
          <a:p>
            <a:r>
              <a:rPr kumimoji="1" lang="ja-JP" altLang="en-US" sz="1050" dirty="0">
                <a:solidFill>
                  <a:schemeClr val="bg1"/>
                </a:solidFill>
                <a:latin typeface="+mn-ea"/>
              </a:rPr>
              <a:t>繊細な風味を損なわないよう、葡萄の収穫は早朝に行われます。厳密な温度管理下で発酵後、数日間オーク材とコンタクトさせ複雑味を出しています。果実味があり酸味が柔らかく、やや軽やかな飲み口のため、少し冷やして飲むのもお勧めです。しっかりとした出汁の効いた和食や鴨など風味のあるお肉とよく合いま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995116" y="5216841"/>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7" y="549038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96337" y="649217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396916" y="5446140"/>
            <a:ext cx="4011745" cy="1061829"/>
          </a:xfrm>
          <a:prstGeom prst="rect">
            <a:avLst/>
          </a:prstGeom>
          <a:noFill/>
        </p:spPr>
        <p:txBody>
          <a:bodyPr wrap="square" rtlCol="0">
            <a:spAutoFit/>
          </a:bodyPr>
          <a:lstStyle/>
          <a:p>
            <a:r>
              <a:rPr kumimoji="1" lang="ja-JP" altLang="en-US" sz="1050" dirty="0">
                <a:solidFill>
                  <a:schemeClr val="bg1"/>
                </a:solidFill>
                <a:latin typeface="+mn-ea"/>
              </a:rPr>
              <a:t>繊細な風味を損なわないよう、葡萄の収穫は早朝に行われます。厳密な温度管理下で発酵後、数日間オーク材とコンタクトさせ複雑味を出しています。果実味があり酸味が柔らかく、やや軽やかな飲み口のため、少し冷やして飲むのもお勧めです。しっかりとした出汁の効いた和食や鴨など風味のあるお肉とよく合います。</a:t>
            </a: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9" y="5467145"/>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5781FEC-268F-47BB-8A83-D7458B77EBBC}"/>
              </a:ext>
            </a:extLst>
          </p:cNvPr>
          <p:cNvSpPr txBox="1"/>
          <p:nvPr/>
        </p:nvSpPr>
        <p:spPr>
          <a:xfrm>
            <a:off x="6407636" y="6516612"/>
            <a:ext cx="329595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ヴァン・ド・フランス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：ピノ・ノワール</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：赤・やや辛口・ミディアムボディ</a:t>
            </a:r>
          </a:p>
        </p:txBody>
      </p: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340554" y="651661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91534"/>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6" name="テキスト ボックス 55">
            <a:extLst>
              <a:ext uri="{FF2B5EF4-FFF2-40B4-BE49-F238E27FC236}">
                <a16:creationId xmlns:a16="http://schemas.microsoft.com/office/drawing/2014/main" id="{55D5600E-3FBA-477E-980B-7ED18E1B1DD3}"/>
              </a:ext>
            </a:extLst>
          </p:cNvPr>
          <p:cNvSpPr txBox="1"/>
          <p:nvPr/>
        </p:nvSpPr>
        <p:spPr>
          <a:xfrm>
            <a:off x="899498" y="3401219"/>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ヴァン・ド・フランス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：ピノ・ノワール</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：赤・やや辛口・ミディアムボディ</a:t>
            </a: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6982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06976" y="1357792"/>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45D62681-F825-4613-AE24-58D6DE309C4C}"/>
              </a:ext>
            </a:extLst>
          </p:cNvPr>
          <p:cNvSpPr txBox="1"/>
          <p:nvPr/>
        </p:nvSpPr>
        <p:spPr>
          <a:xfrm>
            <a:off x="5982665" y="1390909"/>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t>
            </a:r>
            <a:r>
              <a:rPr kumimoji="1" lang="ja-JP" altLang="en-US" sz="800" b="1" dirty="0">
                <a:solidFill>
                  <a:schemeClr val="bg1"/>
                </a:solidFill>
                <a:latin typeface="+mn-ea"/>
              </a:rPr>
              <a:t>ヴァン・ド・フランス</a:t>
            </a:r>
            <a:endParaRPr kumimoji="1" lang="en-US" altLang="ja-JP" sz="800" b="1" dirty="0">
              <a:solidFill>
                <a:schemeClr val="bg1"/>
              </a:solidFill>
              <a:latin typeface="+mn-ea"/>
            </a:endParaRPr>
          </a:p>
          <a:p>
            <a:r>
              <a:rPr kumimoji="1" lang="ja-JP" altLang="en-US" sz="800" b="1" dirty="0">
                <a:solidFill>
                  <a:schemeClr val="bg1"/>
                </a:solidFill>
                <a:latin typeface="+mn-ea"/>
              </a:rPr>
              <a:t>生産者：ジャン・バルモン</a:t>
            </a:r>
            <a:endParaRPr kumimoji="1" lang="en-US" altLang="ja-JP" sz="800" b="1" dirty="0">
              <a:solidFill>
                <a:schemeClr val="bg1"/>
              </a:solidFill>
              <a:latin typeface="+mn-ea"/>
            </a:endParaRPr>
          </a:p>
          <a:p>
            <a:r>
              <a:rPr kumimoji="1" lang="ja-JP" altLang="en-US" sz="800" b="1" dirty="0">
                <a:solidFill>
                  <a:schemeClr val="bg1"/>
                </a:solidFill>
                <a:latin typeface="+mn-ea"/>
              </a:rPr>
              <a:t>品種　：ピノ・ノワール</a:t>
            </a:r>
            <a:endParaRPr kumimoji="1" lang="en-US" altLang="ja-JP" sz="800" b="1" dirty="0">
              <a:solidFill>
                <a:schemeClr val="bg1"/>
              </a:solidFill>
              <a:latin typeface="+mn-ea"/>
            </a:endParaRPr>
          </a:p>
          <a:p>
            <a:r>
              <a:rPr kumimoji="1" lang="ja-JP" altLang="en-US" sz="800" b="1" dirty="0">
                <a:solidFill>
                  <a:schemeClr val="bg1"/>
                </a:solidFill>
                <a:latin typeface="+mn-ea"/>
              </a:rPr>
              <a:t>味わい：赤・やや辛口・ミディアムボディ</a:t>
            </a:r>
          </a:p>
        </p:txBody>
      </p:sp>
      <p:sp>
        <p:nvSpPr>
          <p:cNvPr id="91" name="テキスト ボックス 90">
            <a:extLst>
              <a:ext uri="{FF2B5EF4-FFF2-40B4-BE49-F238E27FC236}">
                <a16:creationId xmlns:a16="http://schemas.microsoft.com/office/drawing/2014/main" id="{053DE38B-9090-44E9-B335-9C8270383A7C}"/>
              </a:ext>
            </a:extLst>
          </p:cNvPr>
          <p:cNvSpPr txBox="1"/>
          <p:nvPr/>
        </p:nvSpPr>
        <p:spPr>
          <a:xfrm>
            <a:off x="6220165" y="3422294"/>
            <a:ext cx="2824237" cy="707886"/>
          </a:xfrm>
          <a:prstGeom prst="rect">
            <a:avLst/>
          </a:prstGeom>
          <a:noFill/>
        </p:spPr>
        <p:txBody>
          <a:bodyPr wrap="square" rtlCol="0">
            <a:spAutoFit/>
          </a:bodyPr>
          <a:lstStyle/>
          <a:p>
            <a:r>
              <a:rPr kumimoji="1" lang="ja-JP" altLang="en-US" sz="1000" b="1" dirty="0">
                <a:solidFill>
                  <a:schemeClr val="bg1"/>
                </a:solidFill>
                <a:latin typeface="+mn-ea"/>
              </a:rPr>
              <a:t>原産国　：フランス</a:t>
            </a:r>
            <a:r>
              <a:rPr kumimoji="1" lang="en-US" altLang="ja-JP" sz="1000" b="1" dirty="0">
                <a:solidFill>
                  <a:schemeClr val="bg1"/>
                </a:solidFill>
                <a:latin typeface="+mn-ea"/>
              </a:rPr>
              <a:t>/</a:t>
            </a:r>
            <a:r>
              <a:rPr kumimoji="1" lang="ja-JP" altLang="en-US" sz="1000" b="1" dirty="0">
                <a:solidFill>
                  <a:schemeClr val="bg1"/>
                </a:solidFill>
                <a:latin typeface="+mn-ea"/>
              </a:rPr>
              <a:t>ヴァン・ド・フランス</a:t>
            </a:r>
            <a:endParaRPr kumimoji="1" lang="en-US" altLang="ja-JP" sz="1000" b="1" dirty="0">
              <a:solidFill>
                <a:schemeClr val="bg1"/>
              </a:solidFill>
              <a:latin typeface="+mn-ea"/>
            </a:endParaRPr>
          </a:p>
          <a:p>
            <a:r>
              <a:rPr kumimoji="1" lang="ja-JP" altLang="en-US" sz="1000" b="1" dirty="0">
                <a:solidFill>
                  <a:schemeClr val="bg1"/>
                </a:solidFill>
                <a:latin typeface="+mn-ea"/>
              </a:rPr>
              <a:t>生産者　：ジャン・バルモン</a:t>
            </a:r>
            <a:endParaRPr kumimoji="1" lang="en-US" altLang="ja-JP" sz="1000" b="1" dirty="0">
              <a:solidFill>
                <a:schemeClr val="bg1"/>
              </a:solidFill>
              <a:latin typeface="+mn-ea"/>
            </a:endParaRPr>
          </a:p>
          <a:p>
            <a:r>
              <a:rPr kumimoji="1" lang="ja-JP" altLang="en-US" sz="1000" b="1" dirty="0">
                <a:solidFill>
                  <a:schemeClr val="bg1"/>
                </a:solidFill>
                <a:latin typeface="+mn-ea"/>
              </a:rPr>
              <a:t>品種　　：ピノ・ノワール</a:t>
            </a:r>
            <a:endParaRPr kumimoji="1" lang="en-US" altLang="ja-JP" sz="1000" b="1" dirty="0">
              <a:solidFill>
                <a:schemeClr val="bg1"/>
              </a:solidFill>
              <a:latin typeface="+mn-ea"/>
            </a:endParaRPr>
          </a:p>
          <a:p>
            <a:r>
              <a:rPr kumimoji="1" lang="ja-JP" altLang="en-US" sz="1000" b="1" dirty="0">
                <a:solidFill>
                  <a:schemeClr val="bg1"/>
                </a:solidFill>
                <a:latin typeface="+mn-ea"/>
              </a:rPr>
              <a:t>味わい　：赤・やや辛口・ミディアムボディ</a:t>
            </a:r>
          </a:p>
        </p:txBody>
      </p:sp>
      <p:sp>
        <p:nvSpPr>
          <p:cNvPr id="103" name="テキスト ボックス 102">
            <a:extLst>
              <a:ext uri="{FF2B5EF4-FFF2-40B4-BE49-F238E27FC236}">
                <a16:creationId xmlns:a16="http://schemas.microsoft.com/office/drawing/2014/main" id="{A6C5522E-2671-4E95-96CD-E1C776D2389A}"/>
              </a:ext>
            </a:extLst>
          </p:cNvPr>
          <p:cNvSpPr txBox="1"/>
          <p:nvPr/>
        </p:nvSpPr>
        <p:spPr>
          <a:xfrm>
            <a:off x="1072087" y="6487484"/>
            <a:ext cx="3075734" cy="769441"/>
          </a:xfrm>
          <a:prstGeom prst="rect">
            <a:avLst/>
          </a:prstGeom>
          <a:noFill/>
        </p:spPr>
        <p:txBody>
          <a:bodyPr wrap="square" rtlCol="0">
            <a:spAutoFit/>
          </a:bodyPr>
          <a:lstStyle/>
          <a:p>
            <a:r>
              <a:rPr kumimoji="1" lang="ja-JP" altLang="en-US" sz="1100" b="1" dirty="0">
                <a:solidFill>
                  <a:schemeClr val="bg1"/>
                </a:solidFill>
                <a:latin typeface="+mn-ea"/>
              </a:rPr>
              <a:t>原産国　：フランス</a:t>
            </a:r>
            <a:r>
              <a:rPr kumimoji="1" lang="en-US" altLang="ja-JP" sz="1100" b="1" dirty="0">
                <a:solidFill>
                  <a:schemeClr val="bg1"/>
                </a:solidFill>
                <a:latin typeface="+mn-ea"/>
              </a:rPr>
              <a:t>/</a:t>
            </a:r>
            <a:r>
              <a:rPr kumimoji="1" lang="ja-JP" altLang="en-US" sz="1100" b="1" dirty="0">
                <a:solidFill>
                  <a:schemeClr val="bg1"/>
                </a:solidFill>
                <a:latin typeface="+mn-ea"/>
              </a:rPr>
              <a:t>ヴァン・ド・フランス</a:t>
            </a:r>
            <a:endParaRPr kumimoji="1" lang="en-US" altLang="ja-JP" sz="1100" b="1" dirty="0">
              <a:solidFill>
                <a:schemeClr val="bg1"/>
              </a:solidFill>
              <a:latin typeface="+mn-ea"/>
            </a:endParaRPr>
          </a:p>
          <a:p>
            <a:r>
              <a:rPr kumimoji="1" lang="ja-JP" altLang="en-US" sz="1100" b="1" dirty="0">
                <a:solidFill>
                  <a:schemeClr val="bg1"/>
                </a:solidFill>
                <a:latin typeface="+mn-ea"/>
              </a:rPr>
              <a:t>生産者　：ジャン・バルモン</a:t>
            </a:r>
            <a:endParaRPr kumimoji="1" lang="en-US" altLang="ja-JP" sz="1100" b="1" dirty="0">
              <a:solidFill>
                <a:schemeClr val="bg1"/>
              </a:solidFill>
              <a:latin typeface="+mn-ea"/>
            </a:endParaRPr>
          </a:p>
          <a:p>
            <a:r>
              <a:rPr kumimoji="1" lang="ja-JP" altLang="en-US" sz="1100" b="1" dirty="0">
                <a:solidFill>
                  <a:schemeClr val="bg1"/>
                </a:solidFill>
                <a:latin typeface="+mn-ea"/>
              </a:rPr>
              <a:t>品種　　：ピノ・ノワール</a:t>
            </a:r>
            <a:endParaRPr kumimoji="1" lang="en-US" altLang="ja-JP" sz="1100" b="1" dirty="0">
              <a:solidFill>
                <a:schemeClr val="bg1"/>
              </a:solidFill>
              <a:latin typeface="+mn-ea"/>
            </a:endParaRPr>
          </a:p>
          <a:p>
            <a:r>
              <a:rPr kumimoji="1" lang="ja-JP" altLang="en-US" sz="1100" b="1" dirty="0">
                <a:solidFill>
                  <a:schemeClr val="bg1"/>
                </a:solidFill>
                <a:latin typeface="+mn-ea"/>
              </a:rPr>
              <a:t>味わい　：赤・やや辛口・ミディアムボディ</a:t>
            </a:r>
          </a:p>
        </p:txBody>
      </p:sp>
      <p:sp>
        <p:nvSpPr>
          <p:cNvPr id="115" name="テキスト ボックス 114">
            <a:extLst>
              <a:ext uri="{FF2B5EF4-FFF2-40B4-BE49-F238E27FC236}">
                <a16:creationId xmlns:a16="http://schemas.microsoft.com/office/drawing/2014/main" id="{0A9D28C4-C2DF-4C66-ADD3-5BAC370E3B76}"/>
              </a:ext>
            </a:extLst>
          </p:cNvPr>
          <p:cNvSpPr txBox="1"/>
          <p:nvPr/>
        </p:nvSpPr>
        <p:spPr>
          <a:xfrm>
            <a:off x="899924" y="4898770"/>
            <a:ext cx="4381879" cy="307777"/>
          </a:xfrm>
          <a:prstGeom prst="rect">
            <a:avLst/>
          </a:prstGeom>
          <a:noFill/>
        </p:spPr>
        <p:txBody>
          <a:bodyPr wrap="square" rtlCol="0">
            <a:spAutoFit/>
          </a:bodyPr>
          <a:lstStyle/>
          <a:p>
            <a:r>
              <a:rPr kumimoji="1" lang="ja-JP" altLang="en-US" sz="1400" b="1" dirty="0">
                <a:solidFill>
                  <a:schemeClr val="bg1"/>
                </a:solidFill>
                <a:latin typeface="+mn-ea"/>
              </a:rPr>
              <a:t>ジャン・バルモン　プレミアム・ピノ・ノワール</a:t>
            </a:r>
          </a:p>
        </p:txBody>
      </p:sp>
      <p:sp>
        <p:nvSpPr>
          <p:cNvPr id="118" name="テキスト ボックス 117">
            <a:extLst>
              <a:ext uri="{FF2B5EF4-FFF2-40B4-BE49-F238E27FC236}">
                <a16:creationId xmlns:a16="http://schemas.microsoft.com/office/drawing/2014/main" id="{D583943E-4062-48AA-90CC-7168A48130D4}"/>
              </a:ext>
            </a:extLst>
          </p:cNvPr>
          <p:cNvSpPr txBox="1"/>
          <p:nvPr/>
        </p:nvSpPr>
        <p:spPr>
          <a:xfrm>
            <a:off x="640823" y="1003386"/>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89" name="テキスト ボックス 88">
            <a:extLst>
              <a:ext uri="{FF2B5EF4-FFF2-40B4-BE49-F238E27FC236}">
                <a16:creationId xmlns:a16="http://schemas.microsoft.com/office/drawing/2014/main" id="{84D3BA62-60FC-4585-AABF-586BA01E8392}"/>
              </a:ext>
            </a:extLst>
          </p:cNvPr>
          <p:cNvSpPr txBox="1"/>
          <p:nvPr/>
        </p:nvSpPr>
        <p:spPr>
          <a:xfrm>
            <a:off x="6037093" y="1037752"/>
            <a:ext cx="2360828" cy="353943"/>
          </a:xfrm>
          <a:prstGeom prst="rect">
            <a:avLst/>
          </a:prstGeom>
          <a:noFill/>
        </p:spPr>
        <p:txBody>
          <a:bodyPr wrap="square" rtlCol="0">
            <a:spAutoFit/>
          </a:bodyPr>
          <a:lstStyle/>
          <a:p>
            <a:r>
              <a:rPr kumimoji="1" lang="ja-JP" altLang="en-US" sz="850" b="1" dirty="0">
                <a:solidFill>
                  <a:schemeClr val="bg1"/>
                </a:solidFill>
                <a:latin typeface="+mn-ea"/>
              </a:rPr>
              <a:t>コストパフォーマンスに優れた、</a:t>
            </a:r>
            <a:endParaRPr kumimoji="1" lang="en-US" altLang="ja-JP" sz="850" b="1" dirty="0">
              <a:solidFill>
                <a:schemeClr val="bg1"/>
              </a:solidFill>
              <a:latin typeface="+mn-ea"/>
            </a:endParaRPr>
          </a:p>
          <a:p>
            <a:r>
              <a:rPr kumimoji="1" lang="ja-JP" altLang="en-US" sz="850" b="1" dirty="0">
                <a:solidFill>
                  <a:schemeClr val="bg1"/>
                </a:solidFill>
                <a:latin typeface="+mn-ea"/>
              </a:rPr>
              <a:t>当社が誇るベストバイワイン！</a:t>
            </a:r>
          </a:p>
        </p:txBody>
      </p:sp>
      <p:sp>
        <p:nvSpPr>
          <p:cNvPr id="112" name="テキスト ボックス 111">
            <a:extLst>
              <a:ext uri="{FF2B5EF4-FFF2-40B4-BE49-F238E27FC236}">
                <a16:creationId xmlns:a16="http://schemas.microsoft.com/office/drawing/2014/main" id="{8D16C889-DBE9-4D84-970B-BD6846F28920}"/>
              </a:ext>
            </a:extLst>
          </p:cNvPr>
          <p:cNvSpPr txBox="1"/>
          <p:nvPr/>
        </p:nvSpPr>
        <p:spPr>
          <a:xfrm>
            <a:off x="6231836" y="2935916"/>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13" name="テキスト ボックス 112">
            <a:extLst>
              <a:ext uri="{FF2B5EF4-FFF2-40B4-BE49-F238E27FC236}">
                <a16:creationId xmlns:a16="http://schemas.microsoft.com/office/drawing/2014/main" id="{E0DB4E55-D9DD-41BC-90A2-B739E41E0110}"/>
              </a:ext>
            </a:extLst>
          </p:cNvPr>
          <p:cNvSpPr txBox="1"/>
          <p:nvPr/>
        </p:nvSpPr>
        <p:spPr>
          <a:xfrm>
            <a:off x="898296" y="2921792"/>
            <a:ext cx="2360828" cy="430887"/>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a:t>
            </a:r>
            <a:endParaRPr kumimoji="1" lang="en-US" altLang="ja-JP" sz="1100" b="1" dirty="0">
              <a:solidFill>
                <a:schemeClr val="bg1"/>
              </a:solidFill>
              <a:latin typeface="+mn-ea"/>
            </a:endParaRPr>
          </a:p>
          <a:p>
            <a:r>
              <a:rPr kumimoji="1" lang="ja-JP" altLang="en-US" sz="1100" b="1" dirty="0">
                <a:solidFill>
                  <a:schemeClr val="bg1"/>
                </a:solidFill>
                <a:latin typeface="+mn-ea"/>
              </a:rPr>
              <a:t>当社が誇るベストバイワイン！</a:t>
            </a:r>
          </a:p>
        </p:txBody>
      </p:sp>
      <p:sp>
        <p:nvSpPr>
          <p:cNvPr id="125" name="テキスト ボックス 124">
            <a:extLst>
              <a:ext uri="{FF2B5EF4-FFF2-40B4-BE49-F238E27FC236}">
                <a16:creationId xmlns:a16="http://schemas.microsoft.com/office/drawing/2014/main" id="{783C0A34-B19C-4783-9761-BD7924966801}"/>
              </a:ext>
            </a:extLst>
          </p:cNvPr>
          <p:cNvSpPr txBox="1"/>
          <p:nvPr/>
        </p:nvSpPr>
        <p:spPr>
          <a:xfrm>
            <a:off x="6306129" y="5175231"/>
            <a:ext cx="4264031" cy="261610"/>
          </a:xfrm>
          <a:prstGeom prst="rect">
            <a:avLst/>
          </a:prstGeom>
          <a:noFill/>
        </p:spPr>
        <p:txBody>
          <a:bodyPr wrap="square" rtlCol="0">
            <a:spAutoFit/>
          </a:bodyPr>
          <a:lstStyle/>
          <a:p>
            <a:r>
              <a:rPr kumimoji="1" lang="ja-JP" altLang="en-US" sz="1100" b="1" dirty="0">
                <a:solidFill>
                  <a:schemeClr val="bg1"/>
                </a:solidFill>
                <a:latin typeface="+mn-ea"/>
              </a:rPr>
              <a:t>コストパフォーマンスに優れた、当社が誇るベストバイワイン！</a:t>
            </a:r>
          </a:p>
        </p:txBody>
      </p:sp>
      <p:sp>
        <p:nvSpPr>
          <p:cNvPr id="70" name="テキスト ボックス 69">
            <a:extLst>
              <a:ext uri="{FF2B5EF4-FFF2-40B4-BE49-F238E27FC236}">
                <a16:creationId xmlns:a16="http://schemas.microsoft.com/office/drawing/2014/main" id="{2732FBCD-B5B3-42E9-BF88-A9FE55D8132C}"/>
              </a:ext>
            </a:extLst>
          </p:cNvPr>
          <p:cNvSpPr txBox="1"/>
          <p:nvPr/>
        </p:nvSpPr>
        <p:spPr>
          <a:xfrm>
            <a:off x="6037300" y="710270"/>
            <a:ext cx="2040845" cy="400110"/>
          </a:xfrm>
          <a:prstGeom prst="rect">
            <a:avLst/>
          </a:prstGeom>
          <a:noFill/>
        </p:spPr>
        <p:txBody>
          <a:bodyPr wrap="square" rtlCol="0">
            <a:spAutoFit/>
          </a:bodyPr>
          <a:lstStyle/>
          <a:p>
            <a:r>
              <a:rPr kumimoji="1" lang="ja-JP" altLang="en-US" sz="1000" b="1" dirty="0">
                <a:solidFill>
                  <a:schemeClr val="bg1"/>
                </a:solidFill>
                <a:latin typeface="+mn-ea"/>
              </a:rPr>
              <a:t>ジャン・バルモン </a:t>
            </a:r>
            <a:endParaRPr kumimoji="1" lang="en-US" altLang="ja-JP" sz="1000" b="1" dirty="0">
              <a:solidFill>
                <a:schemeClr val="bg1"/>
              </a:solidFill>
              <a:latin typeface="+mn-ea"/>
            </a:endParaRPr>
          </a:p>
          <a:p>
            <a:r>
              <a:rPr kumimoji="1" lang="ja-JP" altLang="en-US" sz="1000" b="1" dirty="0">
                <a:solidFill>
                  <a:schemeClr val="bg1"/>
                </a:solidFill>
                <a:latin typeface="+mn-ea"/>
              </a:rPr>
              <a:t>プレミアム・ピノ・ノワール</a:t>
            </a:r>
            <a:endParaRPr kumimoji="1" lang="en-US" altLang="ja-JP" sz="1000" b="1" dirty="0">
              <a:solidFill>
                <a:schemeClr val="bg1"/>
              </a:solidFill>
              <a:latin typeface="+mn-ea"/>
            </a:endParaRPr>
          </a:p>
        </p:txBody>
      </p:sp>
      <p:pic>
        <p:nvPicPr>
          <p:cNvPr id="4" name="図 3">
            <a:extLst>
              <a:ext uri="{FF2B5EF4-FFF2-40B4-BE49-F238E27FC236}">
                <a16:creationId xmlns:a16="http://schemas.microsoft.com/office/drawing/2014/main" id="{158EEAFF-253C-4DE2-BC9C-78795C0198E1}"/>
              </a:ext>
            </a:extLst>
          </p:cNvPr>
          <p:cNvPicPr>
            <a:picLocks noChangeAspect="1"/>
          </p:cNvPicPr>
          <p:nvPr/>
        </p:nvPicPr>
        <p:blipFill rotWithShape="1">
          <a:blip r:embed="rId5">
            <a:extLst>
              <a:ext uri="{28A0092B-C50C-407E-A947-70E740481C1C}">
                <a14:useLocalDpi xmlns:a14="http://schemas.microsoft.com/office/drawing/2010/main" val="0"/>
              </a:ext>
            </a:extLst>
          </a:blip>
          <a:srcRect l="29748"/>
          <a:stretch/>
        </p:blipFill>
        <p:spPr>
          <a:xfrm>
            <a:off x="5611742" y="4839535"/>
            <a:ext cx="1493913" cy="2835323"/>
          </a:xfrm>
          <a:prstGeom prst="rect">
            <a:avLst/>
          </a:prstGeom>
        </p:spPr>
      </p:pic>
      <p:pic>
        <p:nvPicPr>
          <p:cNvPr id="88" name="図 87">
            <a:extLst>
              <a:ext uri="{FF2B5EF4-FFF2-40B4-BE49-F238E27FC236}">
                <a16:creationId xmlns:a16="http://schemas.microsoft.com/office/drawing/2014/main" id="{83C383B6-44C0-46EB-BB1B-1C3610668F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57" y="4891430"/>
            <a:ext cx="2126492" cy="2835323"/>
          </a:xfrm>
          <a:prstGeom prst="rect">
            <a:avLst/>
          </a:prstGeom>
        </p:spPr>
      </p:pic>
      <p:pic>
        <p:nvPicPr>
          <p:cNvPr id="94" name="図 93">
            <a:extLst>
              <a:ext uri="{FF2B5EF4-FFF2-40B4-BE49-F238E27FC236}">
                <a16:creationId xmlns:a16="http://schemas.microsoft.com/office/drawing/2014/main" id="{FC735191-FB85-468C-A7DF-E1A9B30376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429" y="2537740"/>
            <a:ext cx="1495674" cy="1994232"/>
          </a:xfrm>
          <a:prstGeom prst="rect">
            <a:avLst/>
          </a:prstGeom>
        </p:spPr>
      </p:pic>
      <p:pic>
        <p:nvPicPr>
          <p:cNvPr id="96" name="図 95">
            <a:extLst>
              <a:ext uri="{FF2B5EF4-FFF2-40B4-BE49-F238E27FC236}">
                <a16:creationId xmlns:a16="http://schemas.microsoft.com/office/drawing/2014/main" id="{E8ECBA8B-802A-4FAF-A69C-0FE6EAB39D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57" y="2506608"/>
            <a:ext cx="1495674" cy="1994232"/>
          </a:xfrm>
          <a:prstGeom prst="rect">
            <a:avLst/>
          </a:prstGeom>
        </p:spPr>
      </p:pic>
      <p:pic>
        <p:nvPicPr>
          <p:cNvPr id="101" name="図 100">
            <a:extLst>
              <a:ext uri="{FF2B5EF4-FFF2-40B4-BE49-F238E27FC236}">
                <a16:creationId xmlns:a16="http://schemas.microsoft.com/office/drawing/2014/main" id="{CF2963C3-7163-4999-8F14-52403BB4B6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7654" y="866825"/>
            <a:ext cx="974966" cy="1299954"/>
          </a:xfrm>
          <a:prstGeom prst="rect">
            <a:avLst/>
          </a:prstGeom>
        </p:spPr>
      </p:pic>
      <p:pic>
        <p:nvPicPr>
          <p:cNvPr id="102" name="図 101">
            <a:extLst>
              <a:ext uri="{FF2B5EF4-FFF2-40B4-BE49-F238E27FC236}">
                <a16:creationId xmlns:a16="http://schemas.microsoft.com/office/drawing/2014/main" id="{D713AB78-126D-4F2D-8BE2-18E2BC4DF8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4" y="814919"/>
            <a:ext cx="974966" cy="1299954"/>
          </a:xfrm>
          <a:prstGeom prst="rect">
            <a:avLst/>
          </a:prstGeom>
        </p:spPr>
      </p:pic>
      <p:pic>
        <p:nvPicPr>
          <p:cNvPr id="110" name="図 109">
            <a:extLst>
              <a:ext uri="{FF2B5EF4-FFF2-40B4-BE49-F238E27FC236}">
                <a16:creationId xmlns:a16="http://schemas.microsoft.com/office/drawing/2014/main" id="{CCC0DA44-C646-413B-8E5A-1C6A864A1DE9}"/>
              </a:ext>
            </a:extLst>
          </p:cNvPr>
          <p:cNvPicPr>
            <a:picLocks noChangeAspect="1"/>
          </p:cNvPicPr>
          <p:nvPr/>
        </p:nvPicPr>
        <p:blipFill rotWithShape="1">
          <a:blip r:embed="rId5">
            <a:extLst>
              <a:ext uri="{28A0092B-C50C-407E-A947-70E740481C1C}">
                <a14:useLocalDpi xmlns:a14="http://schemas.microsoft.com/office/drawing/2010/main" val="0"/>
              </a:ext>
            </a:extLst>
          </a:blip>
          <a:srcRect l="28721"/>
          <a:stretch/>
        </p:blipFill>
        <p:spPr>
          <a:xfrm>
            <a:off x="5588071" y="4877136"/>
            <a:ext cx="1515750" cy="2835323"/>
          </a:xfrm>
          <a:prstGeom prst="rect">
            <a:avLst/>
          </a:prstGeom>
        </p:spPr>
      </p:pic>
      <p:sp>
        <p:nvSpPr>
          <p:cNvPr id="116" name="テキスト ボックス 115">
            <a:extLst>
              <a:ext uri="{FF2B5EF4-FFF2-40B4-BE49-F238E27FC236}">
                <a16:creationId xmlns:a16="http://schemas.microsoft.com/office/drawing/2014/main" id="{28BA61C8-5745-45CC-98E7-38C269FF06B7}"/>
              </a:ext>
            </a:extLst>
          </p:cNvPr>
          <p:cNvSpPr txBox="1"/>
          <p:nvPr/>
        </p:nvSpPr>
        <p:spPr>
          <a:xfrm>
            <a:off x="946734" y="2430128"/>
            <a:ext cx="2550629" cy="523220"/>
          </a:xfrm>
          <a:prstGeom prst="rect">
            <a:avLst/>
          </a:prstGeom>
          <a:noFill/>
        </p:spPr>
        <p:txBody>
          <a:bodyPr wrap="square" rtlCol="0">
            <a:spAutoFit/>
          </a:bodyPr>
          <a:lstStyle/>
          <a:p>
            <a:r>
              <a:rPr kumimoji="1" lang="ja-JP" altLang="en-US" sz="1400" b="1" dirty="0">
                <a:solidFill>
                  <a:schemeClr val="bg1"/>
                </a:solidFill>
                <a:latin typeface="+mn-ea"/>
              </a:rPr>
              <a:t>ジャン・バルモン </a:t>
            </a:r>
            <a:endParaRPr kumimoji="1" lang="en-US" altLang="ja-JP" sz="1400" b="1" dirty="0">
              <a:solidFill>
                <a:schemeClr val="bg1"/>
              </a:solidFill>
              <a:latin typeface="+mn-ea"/>
            </a:endParaRPr>
          </a:p>
          <a:p>
            <a:r>
              <a:rPr kumimoji="1" lang="ja-JP" altLang="en-US" sz="1400" b="1" dirty="0">
                <a:solidFill>
                  <a:schemeClr val="bg1"/>
                </a:solidFill>
                <a:latin typeface="+mn-ea"/>
              </a:rPr>
              <a:t>プレミアム・ピノ・ノワール</a:t>
            </a:r>
            <a:endParaRPr kumimoji="1" lang="en-US" altLang="ja-JP" sz="1400" b="1" dirty="0">
              <a:solidFill>
                <a:schemeClr val="bg1"/>
              </a:solidFill>
              <a:latin typeface="+mn-ea"/>
            </a:endParaRPr>
          </a:p>
        </p:txBody>
      </p:sp>
      <p:sp>
        <p:nvSpPr>
          <p:cNvPr id="117" name="テキスト ボックス 116">
            <a:extLst>
              <a:ext uri="{FF2B5EF4-FFF2-40B4-BE49-F238E27FC236}">
                <a16:creationId xmlns:a16="http://schemas.microsoft.com/office/drawing/2014/main" id="{0F8F15FD-C1A3-441C-8E68-9A2BBEF698A2}"/>
              </a:ext>
            </a:extLst>
          </p:cNvPr>
          <p:cNvSpPr txBox="1"/>
          <p:nvPr/>
        </p:nvSpPr>
        <p:spPr>
          <a:xfrm>
            <a:off x="6230995" y="2453256"/>
            <a:ext cx="2550629" cy="523220"/>
          </a:xfrm>
          <a:prstGeom prst="rect">
            <a:avLst/>
          </a:prstGeom>
          <a:noFill/>
        </p:spPr>
        <p:txBody>
          <a:bodyPr wrap="square" rtlCol="0">
            <a:spAutoFit/>
          </a:bodyPr>
          <a:lstStyle/>
          <a:p>
            <a:r>
              <a:rPr kumimoji="1" lang="ja-JP" altLang="en-US" sz="1400" b="1" dirty="0">
                <a:solidFill>
                  <a:schemeClr val="bg1"/>
                </a:solidFill>
                <a:latin typeface="+mn-ea"/>
              </a:rPr>
              <a:t>ジャン・バルモン </a:t>
            </a:r>
            <a:endParaRPr kumimoji="1" lang="en-US" altLang="ja-JP" sz="1400" b="1" dirty="0">
              <a:solidFill>
                <a:schemeClr val="bg1"/>
              </a:solidFill>
              <a:latin typeface="+mn-ea"/>
            </a:endParaRPr>
          </a:p>
          <a:p>
            <a:r>
              <a:rPr kumimoji="1" lang="ja-JP" altLang="en-US" sz="1400" b="1" dirty="0">
                <a:solidFill>
                  <a:schemeClr val="bg1"/>
                </a:solidFill>
                <a:latin typeface="+mn-ea"/>
              </a:rPr>
              <a:t>プレミアム・ピノ・ノワール</a:t>
            </a:r>
            <a:endParaRPr kumimoji="1" lang="en-US" altLang="ja-JP" sz="1400" b="1" dirty="0">
              <a:solidFill>
                <a:schemeClr val="bg1"/>
              </a:solidFill>
              <a:latin typeface="+mn-ea"/>
            </a:endParaRPr>
          </a:p>
        </p:txBody>
      </p:sp>
      <p:sp>
        <p:nvSpPr>
          <p:cNvPr id="119" name="テキスト ボックス 118">
            <a:extLst>
              <a:ext uri="{FF2B5EF4-FFF2-40B4-BE49-F238E27FC236}">
                <a16:creationId xmlns:a16="http://schemas.microsoft.com/office/drawing/2014/main" id="{0C93C24A-9BAF-4596-B05C-767C7E63BD2C}"/>
              </a:ext>
            </a:extLst>
          </p:cNvPr>
          <p:cNvSpPr txBox="1"/>
          <p:nvPr/>
        </p:nvSpPr>
        <p:spPr>
          <a:xfrm>
            <a:off x="6300857" y="4868503"/>
            <a:ext cx="4381879" cy="307777"/>
          </a:xfrm>
          <a:prstGeom prst="rect">
            <a:avLst/>
          </a:prstGeom>
          <a:noFill/>
        </p:spPr>
        <p:txBody>
          <a:bodyPr wrap="square" rtlCol="0">
            <a:spAutoFit/>
          </a:bodyPr>
          <a:lstStyle/>
          <a:p>
            <a:r>
              <a:rPr kumimoji="1" lang="ja-JP" altLang="en-US" sz="1400" b="1" dirty="0">
                <a:solidFill>
                  <a:schemeClr val="bg1"/>
                </a:solidFill>
                <a:latin typeface="+mn-ea"/>
              </a:rPr>
              <a:t>ジャン・バルモン　プレミアム・ピノ・ノワール</a:t>
            </a:r>
          </a:p>
        </p:txBody>
      </p:sp>
      <p:grpSp>
        <p:nvGrpSpPr>
          <p:cNvPr id="132" name="グループ化 131">
            <a:extLst>
              <a:ext uri="{FF2B5EF4-FFF2-40B4-BE49-F238E27FC236}">
                <a16:creationId xmlns:a16="http://schemas.microsoft.com/office/drawing/2014/main" id="{037A2151-0F44-4308-8023-75806630D0B4}"/>
              </a:ext>
            </a:extLst>
          </p:cNvPr>
          <p:cNvGrpSpPr/>
          <p:nvPr/>
        </p:nvGrpSpPr>
        <p:grpSpPr>
          <a:xfrm>
            <a:off x="6407636" y="4240154"/>
            <a:ext cx="481732" cy="221920"/>
            <a:chOff x="6752865" y="4253770"/>
            <a:chExt cx="481732" cy="221920"/>
          </a:xfrm>
        </p:grpSpPr>
        <p:sp>
          <p:nvSpPr>
            <p:cNvPr id="133" name="四角形: 角を丸くする 132">
              <a:extLst>
                <a:ext uri="{FF2B5EF4-FFF2-40B4-BE49-F238E27FC236}">
                  <a16:creationId xmlns:a16="http://schemas.microsoft.com/office/drawing/2014/main" id="{557B664C-E9C5-48D8-AB04-6BAE75EDC2FC}"/>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4" name="テキスト ボックス 133">
              <a:extLst>
                <a:ext uri="{FF2B5EF4-FFF2-40B4-BE49-F238E27FC236}">
                  <a16:creationId xmlns:a16="http://schemas.microsoft.com/office/drawing/2014/main" id="{DFA212FE-54AC-4FAF-A2FB-5A5CCB9478CB}"/>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135" name="グループ化 134">
            <a:extLst>
              <a:ext uri="{FF2B5EF4-FFF2-40B4-BE49-F238E27FC236}">
                <a16:creationId xmlns:a16="http://schemas.microsoft.com/office/drawing/2014/main" id="{C757427D-54E0-4E0C-8D41-2426AC0E7CC7}"/>
              </a:ext>
            </a:extLst>
          </p:cNvPr>
          <p:cNvGrpSpPr/>
          <p:nvPr/>
        </p:nvGrpSpPr>
        <p:grpSpPr>
          <a:xfrm>
            <a:off x="6398579" y="2008162"/>
            <a:ext cx="392268" cy="183496"/>
            <a:chOff x="6398579" y="2008162"/>
            <a:chExt cx="392268" cy="183496"/>
          </a:xfrm>
        </p:grpSpPr>
        <p:sp>
          <p:nvSpPr>
            <p:cNvPr id="136" name="四角形: 角を丸くする 135">
              <a:extLst>
                <a:ext uri="{FF2B5EF4-FFF2-40B4-BE49-F238E27FC236}">
                  <a16:creationId xmlns:a16="http://schemas.microsoft.com/office/drawing/2014/main" id="{91678C00-0339-4AFC-8B7B-A6ADFE3C77AA}"/>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37" name="テキスト ボックス 136">
              <a:extLst>
                <a:ext uri="{FF2B5EF4-FFF2-40B4-BE49-F238E27FC236}">
                  <a16:creationId xmlns:a16="http://schemas.microsoft.com/office/drawing/2014/main" id="{2924E6C2-C2DB-4F18-9303-E45D3BCF827E}"/>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138" name="グループ化 137">
            <a:extLst>
              <a:ext uri="{FF2B5EF4-FFF2-40B4-BE49-F238E27FC236}">
                <a16:creationId xmlns:a16="http://schemas.microsoft.com/office/drawing/2014/main" id="{3C50EAC6-F8EA-471E-AEE3-6381860DF9F3}"/>
              </a:ext>
            </a:extLst>
          </p:cNvPr>
          <p:cNvGrpSpPr/>
          <p:nvPr/>
        </p:nvGrpSpPr>
        <p:grpSpPr>
          <a:xfrm>
            <a:off x="6564443" y="7433712"/>
            <a:ext cx="481732" cy="221920"/>
            <a:chOff x="7898818" y="7419868"/>
            <a:chExt cx="481732" cy="221920"/>
          </a:xfrm>
        </p:grpSpPr>
        <p:sp>
          <p:nvSpPr>
            <p:cNvPr id="139" name="四角形: 角を丸くする 138">
              <a:extLst>
                <a:ext uri="{FF2B5EF4-FFF2-40B4-BE49-F238E27FC236}">
                  <a16:creationId xmlns:a16="http://schemas.microsoft.com/office/drawing/2014/main" id="{7DBFA2E7-CD4A-4B3F-9678-7B621C96D8F0}"/>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0" name="テキスト ボックス 139">
              <a:extLst>
                <a:ext uri="{FF2B5EF4-FFF2-40B4-BE49-F238E27FC236}">
                  <a16:creationId xmlns:a16="http://schemas.microsoft.com/office/drawing/2014/main" id="{89A2BCB4-242C-41AA-A455-24E132A2BC72}"/>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41" name="テキスト ボックス 140">
            <a:extLst>
              <a:ext uri="{FF2B5EF4-FFF2-40B4-BE49-F238E27FC236}">
                <a16:creationId xmlns:a16="http://schemas.microsoft.com/office/drawing/2014/main" id="{44F64B95-AE3A-4214-B566-A13710B53C37}"/>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42" name="グループ化 141">
            <a:extLst>
              <a:ext uri="{FF2B5EF4-FFF2-40B4-BE49-F238E27FC236}">
                <a16:creationId xmlns:a16="http://schemas.microsoft.com/office/drawing/2014/main" id="{6F756FF8-E577-4692-AC58-A48F22597BDB}"/>
              </a:ext>
            </a:extLst>
          </p:cNvPr>
          <p:cNvGrpSpPr/>
          <p:nvPr/>
        </p:nvGrpSpPr>
        <p:grpSpPr>
          <a:xfrm>
            <a:off x="776680" y="1984185"/>
            <a:ext cx="724955" cy="190091"/>
            <a:chOff x="776680" y="1984185"/>
            <a:chExt cx="724955" cy="190091"/>
          </a:xfrm>
        </p:grpSpPr>
        <p:sp>
          <p:nvSpPr>
            <p:cNvPr id="143" name="四角形: 角を丸くする 142">
              <a:extLst>
                <a:ext uri="{FF2B5EF4-FFF2-40B4-BE49-F238E27FC236}">
                  <a16:creationId xmlns:a16="http://schemas.microsoft.com/office/drawing/2014/main" id="{8B86212D-4CBC-4C36-90AD-91C9DA18E29D}"/>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4" name="テキスト ボックス 143">
              <a:extLst>
                <a:ext uri="{FF2B5EF4-FFF2-40B4-BE49-F238E27FC236}">
                  <a16:creationId xmlns:a16="http://schemas.microsoft.com/office/drawing/2014/main" id="{422082F6-04B6-4176-BB2D-BA6AC0F0420C}"/>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45" name="グループ化 144">
            <a:extLst>
              <a:ext uri="{FF2B5EF4-FFF2-40B4-BE49-F238E27FC236}">
                <a16:creationId xmlns:a16="http://schemas.microsoft.com/office/drawing/2014/main" id="{F48C99D5-0FD0-45F2-9657-995FDC3258CD}"/>
              </a:ext>
            </a:extLst>
          </p:cNvPr>
          <p:cNvGrpSpPr/>
          <p:nvPr/>
        </p:nvGrpSpPr>
        <p:grpSpPr>
          <a:xfrm>
            <a:off x="886113" y="4111950"/>
            <a:ext cx="469661" cy="351506"/>
            <a:chOff x="860269" y="4063164"/>
            <a:chExt cx="469661" cy="351506"/>
          </a:xfrm>
        </p:grpSpPr>
        <p:sp>
          <p:nvSpPr>
            <p:cNvPr id="146" name="四角形: 角を丸くする 145">
              <a:extLst>
                <a:ext uri="{FF2B5EF4-FFF2-40B4-BE49-F238E27FC236}">
                  <a16:creationId xmlns:a16="http://schemas.microsoft.com/office/drawing/2014/main" id="{BC170C38-4BC5-49F5-B809-2C2BC53DA77D}"/>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47" name="テキスト ボックス 146">
              <a:extLst>
                <a:ext uri="{FF2B5EF4-FFF2-40B4-BE49-F238E27FC236}">
                  <a16:creationId xmlns:a16="http://schemas.microsoft.com/office/drawing/2014/main" id="{A3589AFE-72B0-4F87-8270-3EEB1FB0D8F1}"/>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48" name="テキスト ボックス 147">
            <a:extLst>
              <a:ext uri="{FF2B5EF4-FFF2-40B4-BE49-F238E27FC236}">
                <a16:creationId xmlns:a16="http://schemas.microsoft.com/office/drawing/2014/main" id="{DF029170-08B8-493C-A227-BE5765076B93}"/>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\2,300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\2,530)</a:t>
            </a:r>
            <a:endParaRPr kumimoji="1" lang="ja-JP" altLang="en-US" sz="1900" b="1" dirty="0">
              <a:solidFill>
                <a:schemeClr val="bg1"/>
              </a:solidFill>
              <a:latin typeface="+mn-ea"/>
            </a:endParaRPr>
          </a:p>
        </p:txBody>
      </p:sp>
      <p:grpSp>
        <p:nvGrpSpPr>
          <p:cNvPr id="149" name="グループ化 148">
            <a:extLst>
              <a:ext uri="{FF2B5EF4-FFF2-40B4-BE49-F238E27FC236}">
                <a16:creationId xmlns:a16="http://schemas.microsoft.com/office/drawing/2014/main" id="{DE3A4897-B5B9-410C-90F8-D99DF5B3CF7C}"/>
              </a:ext>
            </a:extLst>
          </p:cNvPr>
          <p:cNvGrpSpPr/>
          <p:nvPr/>
        </p:nvGrpSpPr>
        <p:grpSpPr>
          <a:xfrm>
            <a:off x="1039691" y="7280622"/>
            <a:ext cx="632166" cy="400110"/>
            <a:chOff x="1039691" y="7280622"/>
            <a:chExt cx="632166" cy="400110"/>
          </a:xfrm>
        </p:grpSpPr>
        <p:sp>
          <p:nvSpPr>
            <p:cNvPr id="150" name="四角形: 角を丸くする 149">
              <a:extLst>
                <a:ext uri="{FF2B5EF4-FFF2-40B4-BE49-F238E27FC236}">
                  <a16:creationId xmlns:a16="http://schemas.microsoft.com/office/drawing/2014/main" id="{4387204D-5050-467B-8D10-4F366D45FFAC}"/>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51" name="テキスト ボックス 150">
              <a:extLst>
                <a:ext uri="{FF2B5EF4-FFF2-40B4-BE49-F238E27FC236}">
                  <a16:creationId xmlns:a16="http://schemas.microsoft.com/office/drawing/2014/main" id="{0609B0B7-B942-418D-903F-15FCF6C760EB}"/>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52" name="テキスト ボックス 151">
            <a:extLst>
              <a:ext uri="{FF2B5EF4-FFF2-40B4-BE49-F238E27FC236}">
                <a16:creationId xmlns:a16="http://schemas.microsoft.com/office/drawing/2014/main" id="{A765D1F7-6953-4932-B39B-B11394237253}"/>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\2,300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\2,530)</a:t>
            </a:r>
          </a:p>
        </p:txBody>
      </p:sp>
      <p:sp>
        <p:nvSpPr>
          <p:cNvPr id="153" name="テキスト ボックス 152">
            <a:extLst>
              <a:ext uri="{FF2B5EF4-FFF2-40B4-BE49-F238E27FC236}">
                <a16:creationId xmlns:a16="http://schemas.microsoft.com/office/drawing/2014/main" id="{581A763C-C6EC-4DB7-BA8C-C52A55DA9799}"/>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2,530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1403</TotalTime>
  <Words>470</Words>
  <Application>Microsoft Office PowerPoint</Application>
  <PresentationFormat>ユーザー設定</PresentationFormat>
  <Paragraphs>60</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96</cp:revision>
  <cp:lastPrinted>2022-06-14T09:02:18Z</cp:lastPrinted>
  <dcterms:created xsi:type="dcterms:W3CDTF">2021-10-01T15:02:20Z</dcterms:created>
  <dcterms:modified xsi:type="dcterms:W3CDTF">2023-09-22T08:22:54Z</dcterms:modified>
</cp:coreProperties>
</file>