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2023/9/25</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2023/9/25</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2376517"/>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14794"/>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556539" y="776156"/>
            <a:ext cx="3280080" cy="200055"/>
          </a:xfrm>
          <a:prstGeom prst="rect">
            <a:avLst/>
          </a:prstGeom>
          <a:noFill/>
        </p:spPr>
        <p:txBody>
          <a:bodyPr wrap="square" rtlCol="0">
            <a:spAutoFit/>
          </a:bodyPr>
          <a:lstStyle/>
          <a:p>
            <a:r>
              <a:rPr kumimoji="1" lang="ja-JP" altLang="en-US" sz="700" b="1" dirty="0">
                <a:solidFill>
                  <a:schemeClr val="bg1"/>
                </a:solidFill>
                <a:latin typeface="+mn-ea"/>
              </a:rPr>
              <a:t>シャブリ・プルミエクリュ・モンテ・ド・トネール</a:t>
            </a:r>
            <a:endParaRPr kumimoji="1" lang="en-US" altLang="ja-JP" sz="7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779222" y="1349571"/>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/AOC</a:t>
            </a:r>
            <a:r>
              <a:rPr kumimoji="1" lang="ja-JP" altLang="en-US" sz="800" b="1" dirty="0">
                <a:solidFill>
                  <a:schemeClr val="bg1"/>
                </a:solidFill>
                <a:latin typeface="+mn-ea"/>
              </a:rPr>
              <a:t>シャブリ</a:t>
            </a:r>
            <a:r>
              <a:rPr kumimoji="1" lang="en-US" altLang="ja-JP" sz="800" b="1" dirty="0">
                <a:solidFill>
                  <a:schemeClr val="bg1"/>
                </a:solidFill>
                <a:latin typeface="+mn-ea"/>
              </a:rPr>
              <a:t>1</a:t>
            </a:r>
            <a:r>
              <a:rPr kumimoji="1" lang="ja-JP" altLang="en-US" sz="800" b="1" dirty="0">
                <a:solidFill>
                  <a:schemeClr val="bg1"/>
                </a:solidFill>
                <a:latin typeface="+mn-ea"/>
              </a:rPr>
              <a:t>級</a:t>
            </a:r>
            <a:endParaRPr kumimoji="1" lang="en-US" altLang="ja-JP" sz="800" b="1" dirty="0">
              <a:solidFill>
                <a:schemeClr val="bg1"/>
              </a:solidFill>
              <a:latin typeface="+mn-ea"/>
            </a:endParaRPr>
          </a:p>
          <a:p>
            <a:r>
              <a:rPr kumimoji="1" lang="ja-JP" altLang="en-US" sz="800" b="1" dirty="0">
                <a:solidFill>
                  <a:schemeClr val="bg1"/>
                </a:solidFill>
                <a:latin typeface="+mn-ea"/>
              </a:rPr>
              <a:t>生産者：ドメーヌ・デ・ヴォルー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819545" y="1336577"/>
            <a:ext cx="183497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72252" y="5545948"/>
            <a:ext cx="4011745" cy="1015663"/>
          </a:xfrm>
          <a:prstGeom prst="rect">
            <a:avLst/>
          </a:prstGeom>
          <a:noFill/>
        </p:spPr>
        <p:txBody>
          <a:bodyPr wrap="square" rtlCol="0">
            <a:spAutoFit/>
          </a:bodyPr>
          <a:lstStyle/>
          <a:p>
            <a:r>
              <a:rPr kumimoji="1" lang="ja-JP" altLang="en-US" sz="1000" dirty="0">
                <a:solidFill>
                  <a:schemeClr val="bg1"/>
                </a:solidFill>
                <a:latin typeface="+mn-ea"/>
              </a:rPr>
              <a:t>透明な明るさはもちろん、ミネラル感のあるプルミエクリュは、まっすぐな味わいが特徴です。</a:t>
            </a:r>
          </a:p>
          <a:p>
            <a:r>
              <a:rPr kumimoji="1" lang="ja-JP" altLang="en-US" sz="1000" dirty="0">
                <a:solidFill>
                  <a:schemeClr val="bg1"/>
                </a:solidFill>
                <a:latin typeface="+mn-ea"/>
              </a:rPr>
              <a:t>最初の香りは控えめですが、その豊かな風味と複雑さは口の中で強いインパクトを与えてくれます。</a:t>
            </a:r>
          </a:p>
          <a:p>
            <a:r>
              <a:rPr kumimoji="1" lang="ja-JP" altLang="en-US" sz="1000" dirty="0">
                <a:solidFill>
                  <a:schemeClr val="bg1"/>
                </a:solidFill>
                <a:latin typeface="+mn-ea"/>
              </a:rPr>
              <a:t>酸味のバランスが良く、且つ熟成にも適しており、柔らかさと新鮮さが、力強い柑橘系の香りと絶妙に調和しています。</a:t>
            </a: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89867"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089867" y="652607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31836" y="3346243"/>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48" y="5532470"/>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340554" y="6516612"/>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91534"/>
            <a:ext cx="3535100" cy="2121061"/>
          </a:xfrm>
          <a:prstGeom prst="rect">
            <a:avLst/>
          </a:prstGeom>
        </p:spPr>
        <p:style>
          <a:lnRef idx="2">
            <a:schemeClr val="dk1"/>
          </a:lnRef>
          <a:fillRef idx="1">
            <a:schemeClr val="lt1"/>
          </a:fillRef>
          <a:effectRef idx="0">
            <a:schemeClr val="dk1"/>
          </a:effectRef>
          <a:fontRef idx="minor">
            <a:schemeClr val="dk1"/>
          </a:fontRef>
        </p:style>
      </p:pic>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899498" y="3320264"/>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30101" y="707657"/>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133833" y="1369740"/>
            <a:ext cx="182920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a:extLst>
              <a:ext uri="{FF2B5EF4-FFF2-40B4-BE49-F238E27FC236}">
                <a16:creationId xmlns:a16="http://schemas.microsoft.com/office/drawing/2014/main" id="{04162395-BC29-414D-917C-EED6A06ABFE1}"/>
              </a:ext>
            </a:extLst>
          </p:cNvPr>
          <p:cNvSpPr txBox="1"/>
          <p:nvPr/>
        </p:nvSpPr>
        <p:spPr>
          <a:xfrm>
            <a:off x="1343754" y="5172589"/>
            <a:ext cx="4434916" cy="400110"/>
          </a:xfrm>
          <a:prstGeom prst="rect">
            <a:avLst/>
          </a:prstGeom>
          <a:noFill/>
        </p:spPr>
        <p:txBody>
          <a:bodyPr wrap="square" rtlCol="0">
            <a:spAutoFit/>
          </a:bodyPr>
          <a:lstStyle/>
          <a:p>
            <a:r>
              <a:rPr kumimoji="1" lang="ja-JP" altLang="en-US" sz="1000" b="1" dirty="0">
                <a:solidFill>
                  <a:schemeClr val="bg1"/>
                </a:solidFill>
                <a:latin typeface="+mn-ea"/>
              </a:rPr>
              <a:t>プリュミエクリュの中でも最も完成度の高いワイン</a:t>
            </a:r>
            <a:endParaRPr kumimoji="1" lang="en-US" altLang="ja-JP" sz="1000" b="1" dirty="0">
              <a:solidFill>
                <a:schemeClr val="bg1"/>
              </a:solidFill>
              <a:latin typeface="+mn-ea"/>
            </a:endParaRPr>
          </a:p>
          <a:p>
            <a:r>
              <a:rPr kumimoji="1" lang="ja-JP" altLang="en-US" sz="1000" b="1" dirty="0">
                <a:solidFill>
                  <a:schemeClr val="bg1"/>
                </a:solidFill>
                <a:latin typeface="+mn-ea"/>
              </a:rPr>
              <a:t>　　　　　「モンテ・ド・トネール」</a:t>
            </a:r>
          </a:p>
        </p:txBody>
      </p:sp>
      <p:sp>
        <p:nvSpPr>
          <p:cNvPr id="135" name="テキスト ボックス 134">
            <a:extLst>
              <a:ext uri="{FF2B5EF4-FFF2-40B4-BE49-F238E27FC236}">
                <a16:creationId xmlns:a16="http://schemas.microsoft.com/office/drawing/2014/main" id="{A8269213-F48E-4D35-A294-F807363DB95B}"/>
              </a:ext>
            </a:extLst>
          </p:cNvPr>
          <p:cNvSpPr txBox="1"/>
          <p:nvPr/>
        </p:nvSpPr>
        <p:spPr>
          <a:xfrm>
            <a:off x="6374677" y="5531609"/>
            <a:ext cx="4011745" cy="1015663"/>
          </a:xfrm>
          <a:prstGeom prst="rect">
            <a:avLst/>
          </a:prstGeom>
          <a:noFill/>
        </p:spPr>
        <p:txBody>
          <a:bodyPr wrap="square" rtlCol="0">
            <a:spAutoFit/>
          </a:bodyPr>
          <a:lstStyle/>
          <a:p>
            <a:r>
              <a:rPr kumimoji="1" lang="ja-JP" altLang="en-US" sz="1000" dirty="0">
                <a:solidFill>
                  <a:schemeClr val="bg1"/>
                </a:solidFill>
                <a:latin typeface="+mn-ea"/>
              </a:rPr>
              <a:t>透明な明るさはもちろん、ミネラル感のあるプルミエクリュは、まっすぐな味わいが特徴です。</a:t>
            </a:r>
          </a:p>
          <a:p>
            <a:r>
              <a:rPr kumimoji="1" lang="ja-JP" altLang="en-US" sz="1000" dirty="0">
                <a:solidFill>
                  <a:schemeClr val="bg1"/>
                </a:solidFill>
                <a:latin typeface="+mn-ea"/>
              </a:rPr>
              <a:t>最初の香りは控えめですが、その豊かな風味と複雑さは口の中で強いインパクトを与えてくれます。</a:t>
            </a:r>
          </a:p>
          <a:p>
            <a:r>
              <a:rPr kumimoji="1" lang="ja-JP" altLang="en-US" sz="1000" dirty="0">
                <a:solidFill>
                  <a:schemeClr val="bg1"/>
                </a:solidFill>
                <a:latin typeface="+mn-ea"/>
              </a:rPr>
              <a:t>酸味のバランスが良く、且つ熟成にも適しており、柔らかさと新鮮さが、力強い柑橘系の香りと絶妙に調和しています。</a:t>
            </a:r>
          </a:p>
        </p:txBody>
      </p:sp>
      <p:sp>
        <p:nvSpPr>
          <p:cNvPr id="110" name="テキスト ボックス 109">
            <a:extLst>
              <a:ext uri="{FF2B5EF4-FFF2-40B4-BE49-F238E27FC236}">
                <a16:creationId xmlns:a16="http://schemas.microsoft.com/office/drawing/2014/main" id="{D59895E3-1A26-4721-BF74-C24C8002D729}"/>
              </a:ext>
            </a:extLst>
          </p:cNvPr>
          <p:cNvSpPr txBox="1"/>
          <p:nvPr/>
        </p:nvSpPr>
        <p:spPr>
          <a:xfrm>
            <a:off x="6144076" y="1392605"/>
            <a:ext cx="2181825" cy="584775"/>
          </a:xfrm>
          <a:prstGeom prst="rect">
            <a:avLst/>
          </a:prstGeom>
          <a:noFill/>
        </p:spPr>
        <p:txBody>
          <a:bodyPr wrap="square" rtlCol="0">
            <a:spAutoFit/>
          </a:bodyPr>
          <a:lstStyle/>
          <a:p>
            <a:r>
              <a:rPr kumimoji="1" lang="ja-JP" altLang="en-US" sz="800" b="1" dirty="0">
                <a:solidFill>
                  <a:schemeClr val="bg1"/>
                </a:solidFill>
                <a:latin typeface="+mn-ea"/>
              </a:rPr>
              <a:t>原産国：フランス</a:t>
            </a:r>
            <a:r>
              <a:rPr kumimoji="1" lang="en-US" altLang="ja-JP" sz="800" b="1" dirty="0">
                <a:solidFill>
                  <a:schemeClr val="bg1"/>
                </a:solidFill>
                <a:latin typeface="+mn-ea"/>
              </a:rPr>
              <a:t>/AOC</a:t>
            </a:r>
            <a:r>
              <a:rPr kumimoji="1" lang="ja-JP" altLang="en-US" sz="800" b="1" dirty="0">
                <a:solidFill>
                  <a:schemeClr val="bg1"/>
                </a:solidFill>
                <a:latin typeface="+mn-ea"/>
              </a:rPr>
              <a:t>シャブリ</a:t>
            </a:r>
            <a:r>
              <a:rPr kumimoji="1" lang="en-US" altLang="ja-JP" sz="800" b="1" dirty="0">
                <a:solidFill>
                  <a:schemeClr val="bg1"/>
                </a:solidFill>
                <a:latin typeface="+mn-ea"/>
              </a:rPr>
              <a:t>1</a:t>
            </a:r>
            <a:r>
              <a:rPr kumimoji="1" lang="ja-JP" altLang="en-US" sz="800" b="1" dirty="0">
                <a:solidFill>
                  <a:schemeClr val="bg1"/>
                </a:solidFill>
                <a:latin typeface="+mn-ea"/>
              </a:rPr>
              <a:t>級</a:t>
            </a:r>
            <a:endParaRPr kumimoji="1" lang="en-US" altLang="ja-JP" sz="800" b="1" dirty="0">
              <a:solidFill>
                <a:schemeClr val="bg1"/>
              </a:solidFill>
              <a:latin typeface="+mn-ea"/>
            </a:endParaRPr>
          </a:p>
          <a:p>
            <a:r>
              <a:rPr kumimoji="1" lang="ja-JP" altLang="en-US" sz="800" b="1" dirty="0">
                <a:solidFill>
                  <a:schemeClr val="bg1"/>
                </a:solidFill>
                <a:latin typeface="+mn-ea"/>
              </a:rPr>
              <a:t>生産者：ドメーヌ・デ・ヴォルー</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800" b="1" dirty="0">
              <a:solidFill>
                <a:schemeClr val="bg1"/>
              </a:solidFill>
              <a:latin typeface="+mn-ea"/>
            </a:endParaRPr>
          </a:p>
          <a:p>
            <a:r>
              <a:rPr kumimoji="1" lang="ja-JP" altLang="en-US" sz="800" b="1" dirty="0">
                <a:solidFill>
                  <a:schemeClr val="bg1"/>
                </a:solidFill>
                <a:latin typeface="+mn-ea"/>
              </a:rPr>
              <a:t>味わい：白・辛口・ミディアムボディ</a:t>
            </a:r>
          </a:p>
        </p:txBody>
      </p:sp>
      <p:sp>
        <p:nvSpPr>
          <p:cNvPr id="113" name="テキスト ボックス 112">
            <a:extLst>
              <a:ext uri="{FF2B5EF4-FFF2-40B4-BE49-F238E27FC236}">
                <a16:creationId xmlns:a16="http://schemas.microsoft.com/office/drawing/2014/main" id="{EC70FAD6-FBAB-4420-BD43-38B845319AC7}"/>
              </a:ext>
            </a:extLst>
          </p:cNvPr>
          <p:cNvSpPr txBox="1"/>
          <p:nvPr/>
        </p:nvSpPr>
        <p:spPr>
          <a:xfrm>
            <a:off x="925209" y="3340400"/>
            <a:ext cx="2713949"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r>
              <a:rPr kumimoji="1" lang="en-US" altLang="ja-JP" sz="1100" b="1" dirty="0">
                <a:solidFill>
                  <a:schemeClr val="bg1"/>
                </a:solidFill>
                <a:latin typeface="+mn-ea"/>
              </a:rPr>
              <a:t>1</a:t>
            </a:r>
            <a:r>
              <a:rPr kumimoji="1" lang="ja-JP" altLang="en-US" sz="1100" b="1" dirty="0">
                <a:solidFill>
                  <a:schemeClr val="bg1"/>
                </a:solidFill>
                <a:latin typeface="+mn-ea"/>
              </a:rPr>
              <a:t>級</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15" name="テキスト ボックス 114">
            <a:extLst>
              <a:ext uri="{FF2B5EF4-FFF2-40B4-BE49-F238E27FC236}">
                <a16:creationId xmlns:a16="http://schemas.microsoft.com/office/drawing/2014/main" id="{D4C6A234-8E68-452B-B71A-91793DE2EA6B}"/>
              </a:ext>
            </a:extLst>
          </p:cNvPr>
          <p:cNvSpPr txBox="1"/>
          <p:nvPr/>
        </p:nvSpPr>
        <p:spPr>
          <a:xfrm>
            <a:off x="6290194" y="3383451"/>
            <a:ext cx="2773630"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r>
              <a:rPr kumimoji="1" lang="en-US" altLang="ja-JP" sz="1100" b="1" dirty="0">
                <a:solidFill>
                  <a:schemeClr val="bg1"/>
                </a:solidFill>
                <a:latin typeface="+mn-ea"/>
              </a:rPr>
              <a:t>1</a:t>
            </a:r>
            <a:r>
              <a:rPr kumimoji="1" lang="ja-JP" altLang="en-US" sz="1100" b="1" dirty="0">
                <a:solidFill>
                  <a:schemeClr val="bg1"/>
                </a:solidFill>
                <a:latin typeface="+mn-ea"/>
              </a:rPr>
              <a:t>級</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16" name="テキスト ボックス 115">
            <a:extLst>
              <a:ext uri="{FF2B5EF4-FFF2-40B4-BE49-F238E27FC236}">
                <a16:creationId xmlns:a16="http://schemas.microsoft.com/office/drawing/2014/main" id="{E7C3EC4F-EFBA-4E5C-9D03-F9CAA5622A02}"/>
              </a:ext>
            </a:extLst>
          </p:cNvPr>
          <p:cNvSpPr txBox="1"/>
          <p:nvPr/>
        </p:nvSpPr>
        <p:spPr>
          <a:xfrm>
            <a:off x="1097775" y="6536948"/>
            <a:ext cx="2828591"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r>
              <a:rPr kumimoji="1" lang="en-US" altLang="ja-JP" sz="1100" b="1" dirty="0">
                <a:solidFill>
                  <a:schemeClr val="bg1"/>
                </a:solidFill>
                <a:latin typeface="+mn-ea"/>
              </a:rPr>
              <a:t>1</a:t>
            </a:r>
            <a:r>
              <a:rPr kumimoji="1" lang="ja-JP" altLang="en-US" sz="1100" b="1" dirty="0">
                <a:solidFill>
                  <a:schemeClr val="bg1"/>
                </a:solidFill>
                <a:latin typeface="+mn-ea"/>
              </a:rPr>
              <a:t>級</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17" name="テキスト ボックス 116">
            <a:extLst>
              <a:ext uri="{FF2B5EF4-FFF2-40B4-BE49-F238E27FC236}">
                <a16:creationId xmlns:a16="http://schemas.microsoft.com/office/drawing/2014/main" id="{01A909E9-79C5-4B02-AE28-619826E7D157}"/>
              </a:ext>
            </a:extLst>
          </p:cNvPr>
          <p:cNvSpPr txBox="1"/>
          <p:nvPr/>
        </p:nvSpPr>
        <p:spPr>
          <a:xfrm>
            <a:off x="6419323" y="6527878"/>
            <a:ext cx="2789504" cy="769441"/>
          </a:xfrm>
          <a:prstGeom prst="rect">
            <a:avLst/>
          </a:prstGeom>
          <a:noFill/>
        </p:spPr>
        <p:txBody>
          <a:bodyPr wrap="square" rtlCol="0">
            <a:spAutoFit/>
          </a:bodyPr>
          <a:lstStyle/>
          <a:p>
            <a:r>
              <a:rPr kumimoji="1" lang="ja-JP" altLang="en-US" sz="1100" b="1" dirty="0">
                <a:solidFill>
                  <a:schemeClr val="bg1"/>
                </a:solidFill>
                <a:latin typeface="+mn-ea"/>
              </a:rPr>
              <a:t>原産国：フランス</a:t>
            </a:r>
            <a:r>
              <a:rPr kumimoji="1" lang="en-US" altLang="ja-JP" sz="1100" b="1" dirty="0">
                <a:solidFill>
                  <a:schemeClr val="bg1"/>
                </a:solidFill>
                <a:latin typeface="+mn-ea"/>
              </a:rPr>
              <a:t>/AOC</a:t>
            </a:r>
            <a:r>
              <a:rPr kumimoji="1" lang="ja-JP" altLang="en-US" sz="1100" b="1" dirty="0">
                <a:solidFill>
                  <a:schemeClr val="bg1"/>
                </a:solidFill>
                <a:latin typeface="+mn-ea"/>
              </a:rPr>
              <a:t>シャブリ</a:t>
            </a:r>
            <a:r>
              <a:rPr kumimoji="1" lang="en-US" altLang="ja-JP" sz="1100" b="1" dirty="0">
                <a:solidFill>
                  <a:schemeClr val="bg1"/>
                </a:solidFill>
                <a:latin typeface="+mn-ea"/>
              </a:rPr>
              <a:t>1</a:t>
            </a:r>
            <a:r>
              <a:rPr kumimoji="1" lang="ja-JP" altLang="en-US" sz="1100" b="1" dirty="0">
                <a:solidFill>
                  <a:schemeClr val="bg1"/>
                </a:solidFill>
                <a:latin typeface="+mn-ea"/>
              </a:rPr>
              <a:t>級</a:t>
            </a:r>
            <a:endParaRPr kumimoji="1" lang="en-US" altLang="ja-JP" sz="1100" b="1" dirty="0">
              <a:solidFill>
                <a:schemeClr val="bg1"/>
              </a:solidFill>
              <a:latin typeface="+mn-ea"/>
            </a:endParaRPr>
          </a:p>
          <a:p>
            <a:r>
              <a:rPr kumimoji="1" lang="ja-JP" altLang="en-US" sz="1100" b="1" dirty="0">
                <a:solidFill>
                  <a:schemeClr val="bg1"/>
                </a:solidFill>
                <a:latin typeface="+mn-ea"/>
              </a:rPr>
              <a:t>生産者：ドメーヌ・デ・ヴォルー</a:t>
            </a:r>
            <a:endParaRPr kumimoji="1" lang="en-US" altLang="ja-JP" sz="1100" b="1" dirty="0">
              <a:solidFill>
                <a:schemeClr val="bg1"/>
              </a:solidFill>
              <a:latin typeface="+mn-ea"/>
            </a:endParaRPr>
          </a:p>
          <a:p>
            <a:r>
              <a:rPr kumimoji="1" lang="ja-JP" altLang="en-US" sz="1100" b="1" dirty="0">
                <a:solidFill>
                  <a:schemeClr val="bg1"/>
                </a:solidFill>
                <a:latin typeface="+mn-ea"/>
              </a:rPr>
              <a:t>品種　：シャルドネ</a:t>
            </a:r>
            <a:endParaRPr kumimoji="1" lang="en-US" altLang="ja-JP" sz="1100" b="1" dirty="0">
              <a:solidFill>
                <a:schemeClr val="bg1"/>
              </a:solidFill>
              <a:latin typeface="+mn-ea"/>
            </a:endParaRPr>
          </a:p>
          <a:p>
            <a:r>
              <a:rPr kumimoji="1" lang="ja-JP" altLang="en-US" sz="1100" b="1" dirty="0">
                <a:solidFill>
                  <a:schemeClr val="bg1"/>
                </a:solidFill>
                <a:latin typeface="+mn-ea"/>
              </a:rPr>
              <a:t>味わい：白・辛口・ミディアムボディ</a:t>
            </a:r>
          </a:p>
        </p:txBody>
      </p:sp>
      <p:sp>
        <p:nvSpPr>
          <p:cNvPr id="125" name="テキスト ボックス 124">
            <a:extLst>
              <a:ext uri="{FF2B5EF4-FFF2-40B4-BE49-F238E27FC236}">
                <a16:creationId xmlns:a16="http://schemas.microsoft.com/office/drawing/2014/main" id="{08370CE7-BA17-4B31-8871-33E165FCE816}"/>
              </a:ext>
            </a:extLst>
          </p:cNvPr>
          <p:cNvSpPr txBox="1"/>
          <p:nvPr/>
        </p:nvSpPr>
        <p:spPr>
          <a:xfrm>
            <a:off x="711886" y="2550269"/>
            <a:ext cx="3580271" cy="253916"/>
          </a:xfrm>
          <a:prstGeom prst="rect">
            <a:avLst/>
          </a:prstGeom>
          <a:noFill/>
        </p:spPr>
        <p:txBody>
          <a:bodyPr wrap="square" rtlCol="0">
            <a:spAutoFit/>
          </a:bodyPr>
          <a:lstStyle/>
          <a:p>
            <a:r>
              <a:rPr kumimoji="1" lang="ja-JP" altLang="en-US" sz="1000" b="1" dirty="0">
                <a:solidFill>
                  <a:schemeClr val="bg1"/>
                </a:solidFill>
                <a:latin typeface="+mn-ea"/>
              </a:rPr>
              <a:t>シャブリ・プルミエクリュ・モンテ・ド・トネール</a:t>
            </a:r>
            <a:endParaRPr kumimoji="1" lang="en-US" altLang="ja-JP" sz="1000" b="1" dirty="0">
              <a:solidFill>
                <a:schemeClr val="bg1"/>
              </a:solidFill>
              <a:latin typeface="+mn-ea"/>
            </a:endParaRPr>
          </a:p>
        </p:txBody>
      </p:sp>
      <p:pic>
        <p:nvPicPr>
          <p:cNvPr id="3" name="図 2">
            <a:extLst>
              <a:ext uri="{FF2B5EF4-FFF2-40B4-BE49-F238E27FC236}">
                <a16:creationId xmlns:a16="http://schemas.microsoft.com/office/drawing/2014/main" id="{B0B4448C-B9C1-4699-9EC3-094C15BF85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4" y="4767920"/>
            <a:ext cx="1354810" cy="2934173"/>
          </a:xfrm>
          <a:prstGeom prst="rect">
            <a:avLst/>
          </a:prstGeom>
        </p:spPr>
      </p:pic>
      <p:pic>
        <p:nvPicPr>
          <p:cNvPr id="68" name="図 67">
            <a:extLst>
              <a:ext uri="{FF2B5EF4-FFF2-40B4-BE49-F238E27FC236}">
                <a16:creationId xmlns:a16="http://schemas.microsoft.com/office/drawing/2014/main" id="{807BD392-DA09-4E7F-9113-FE436B9653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977" y="4767920"/>
            <a:ext cx="1345862" cy="2914794"/>
          </a:xfrm>
          <a:prstGeom prst="rect">
            <a:avLst/>
          </a:prstGeom>
        </p:spPr>
      </p:pic>
      <p:pic>
        <p:nvPicPr>
          <p:cNvPr id="70" name="図 69">
            <a:extLst>
              <a:ext uri="{FF2B5EF4-FFF2-40B4-BE49-F238E27FC236}">
                <a16:creationId xmlns:a16="http://schemas.microsoft.com/office/drawing/2014/main" id="{96F360CA-645F-4DB0-A5B4-19A1AFD55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656" y="2477143"/>
            <a:ext cx="900310" cy="1949842"/>
          </a:xfrm>
          <a:prstGeom prst="rect">
            <a:avLst/>
          </a:prstGeom>
        </p:spPr>
      </p:pic>
      <p:pic>
        <p:nvPicPr>
          <p:cNvPr id="75" name="図 74">
            <a:extLst>
              <a:ext uri="{FF2B5EF4-FFF2-40B4-BE49-F238E27FC236}">
                <a16:creationId xmlns:a16="http://schemas.microsoft.com/office/drawing/2014/main" id="{FA0384B0-7743-4826-912C-C171AEFBD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37" y="2494458"/>
            <a:ext cx="900310" cy="1949842"/>
          </a:xfrm>
          <a:prstGeom prst="rect">
            <a:avLst/>
          </a:prstGeom>
        </p:spPr>
      </p:pic>
      <p:pic>
        <p:nvPicPr>
          <p:cNvPr id="84" name="図 83">
            <a:extLst>
              <a:ext uri="{FF2B5EF4-FFF2-40B4-BE49-F238E27FC236}">
                <a16:creationId xmlns:a16="http://schemas.microsoft.com/office/drawing/2014/main" id="{1F3EBD9B-8653-4A76-A09D-069D4C70C7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852" y="756561"/>
            <a:ext cx="658927" cy="1427067"/>
          </a:xfrm>
          <a:prstGeom prst="rect">
            <a:avLst/>
          </a:prstGeom>
        </p:spPr>
      </p:pic>
      <p:pic>
        <p:nvPicPr>
          <p:cNvPr id="85" name="図 84">
            <a:extLst>
              <a:ext uri="{FF2B5EF4-FFF2-40B4-BE49-F238E27FC236}">
                <a16:creationId xmlns:a16="http://schemas.microsoft.com/office/drawing/2014/main" id="{4F7DD74A-21A1-498F-A6E8-BB973D8AF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244" y="709142"/>
            <a:ext cx="658927" cy="1427067"/>
          </a:xfrm>
          <a:prstGeom prst="rect">
            <a:avLst/>
          </a:prstGeom>
        </p:spPr>
      </p:pic>
      <p:sp>
        <p:nvSpPr>
          <p:cNvPr id="86" name="テキスト ボックス 85">
            <a:extLst>
              <a:ext uri="{FF2B5EF4-FFF2-40B4-BE49-F238E27FC236}">
                <a16:creationId xmlns:a16="http://schemas.microsoft.com/office/drawing/2014/main" id="{84A69B7C-BD6D-4B59-A900-CC03084DCD3A}"/>
              </a:ext>
            </a:extLst>
          </p:cNvPr>
          <p:cNvSpPr txBox="1"/>
          <p:nvPr/>
        </p:nvSpPr>
        <p:spPr>
          <a:xfrm>
            <a:off x="5928747" y="790682"/>
            <a:ext cx="3280080" cy="200055"/>
          </a:xfrm>
          <a:prstGeom prst="rect">
            <a:avLst/>
          </a:prstGeom>
          <a:noFill/>
        </p:spPr>
        <p:txBody>
          <a:bodyPr wrap="square" rtlCol="0">
            <a:spAutoFit/>
          </a:bodyPr>
          <a:lstStyle/>
          <a:p>
            <a:r>
              <a:rPr kumimoji="1" lang="ja-JP" altLang="en-US" sz="700" b="1" dirty="0">
                <a:solidFill>
                  <a:schemeClr val="bg1"/>
                </a:solidFill>
                <a:latin typeface="+mn-ea"/>
              </a:rPr>
              <a:t>シャブリ・プルミエクリュ・モンテ・ド・トネール</a:t>
            </a:r>
            <a:endParaRPr kumimoji="1" lang="en-US" altLang="ja-JP" sz="700" b="1" dirty="0">
              <a:solidFill>
                <a:schemeClr val="bg1"/>
              </a:solidFill>
              <a:latin typeface="+mn-ea"/>
            </a:endParaRPr>
          </a:p>
        </p:txBody>
      </p:sp>
      <p:sp>
        <p:nvSpPr>
          <p:cNvPr id="87" name="テキスト ボックス 86">
            <a:extLst>
              <a:ext uri="{FF2B5EF4-FFF2-40B4-BE49-F238E27FC236}">
                <a16:creationId xmlns:a16="http://schemas.microsoft.com/office/drawing/2014/main" id="{F4138702-DFC6-41A0-98AC-B612AB4C5004}"/>
              </a:ext>
            </a:extLst>
          </p:cNvPr>
          <p:cNvSpPr txBox="1"/>
          <p:nvPr/>
        </p:nvSpPr>
        <p:spPr>
          <a:xfrm>
            <a:off x="6033228" y="2541445"/>
            <a:ext cx="3580271" cy="253916"/>
          </a:xfrm>
          <a:prstGeom prst="rect">
            <a:avLst/>
          </a:prstGeom>
          <a:noFill/>
        </p:spPr>
        <p:txBody>
          <a:bodyPr wrap="square" rtlCol="0">
            <a:spAutoFit/>
          </a:bodyPr>
          <a:lstStyle/>
          <a:p>
            <a:r>
              <a:rPr kumimoji="1" lang="ja-JP" altLang="en-US" sz="1000" b="1" dirty="0">
                <a:solidFill>
                  <a:schemeClr val="bg1"/>
                </a:solidFill>
                <a:latin typeface="+mn-ea"/>
              </a:rPr>
              <a:t>シャブリ・プルミエクリュ・モンテ・ド・トネール</a:t>
            </a:r>
            <a:endParaRPr kumimoji="1" lang="en-US" altLang="ja-JP" sz="1000" b="1" dirty="0">
              <a:solidFill>
                <a:schemeClr val="bg1"/>
              </a:solidFill>
              <a:latin typeface="+mn-ea"/>
            </a:endParaRPr>
          </a:p>
        </p:txBody>
      </p:sp>
      <p:sp>
        <p:nvSpPr>
          <p:cNvPr id="89" name="テキスト ボックス 88">
            <a:extLst>
              <a:ext uri="{FF2B5EF4-FFF2-40B4-BE49-F238E27FC236}">
                <a16:creationId xmlns:a16="http://schemas.microsoft.com/office/drawing/2014/main" id="{EEE73B40-E2BA-4731-975F-19BB8E56D66F}"/>
              </a:ext>
            </a:extLst>
          </p:cNvPr>
          <p:cNvSpPr txBox="1"/>
          <p:nvPr/>
        </p:nvSpPr>
        <p:spPr>
          <a:xfrm>
            <a:off x="938679" y="4864435"/>
            <a:ext cx="4368375" cy="307777"/>
          </a:xfrm>
          <a:prstGeom prst="rect">
            <a:avLst/>
          </a:prstGeom>
          <a:noFill/>
        </p:spPr>
        <p:txBody>
          <a:bodyPr wrap="square" rtlCol="0">
            <a:spAutoFit/>
          </a:bodyPr>
          <a:lstStyle/>
          <a:p>
            <a:r>
              <a:rPr kumimoji="1" lang="ja-JP" altLang="en-US" sz="1400" b="1" dirty="0">
                <a:solidFill>
                  <a:schemeClr val="bg1"/>
                </a:solidFill>
                <a:latin typeface="+mn-ea"/>
              </a:rPr>
              <a:t>シャブリ・プルミエクリュ・モンテ・ド・トネール</a:t>
            </a:r>
            <a:endParaRPr kumimoji="1" lang="en-US" altLang="ja-JP" sz="1400" b="1" dirty="0">
              <a:solidFill>
                <a:schemeClr val="bg1"/>
              </a:solidFill>
              <a:latin typeface="+mn-ea"/>
            </a:endParaRPr>
          </a:p>
        </p:txBody>
      </p:sp>
      <p:sp>
        <p:nvSpPr>
          <p:cNvPr id="90" name="テキスト ボックス 89">
            <a:extLst>
              <a:ext uri="{FF2B5EF4-FFF2-40B4-BE49-F238E27FC236}">
                <a16:creationId xmlns:a16="http://schemas.microsoft.com/office/drawing/2014/main" id="{DB607CE4-22E7-48FC-9DBA-A1E2205AA987}"/>
              </a:ext>
            </a:extLst>
          </p:cNvPr>
          <p:cNvSpPr txBox="1"/>
          <p:nvPr/>
        </p:nvSpPr>
        <p:spPr>
          <a:xfrm>
            <a:off x="6192945" y="4853568"/>
            <a:ext cx="4368375" cy="307777"/>
          </a:xfrm>
          <a:prstGeom prst="rect">
            <a:avLst/>
          </a:prstGeom>
          <a:noFill/>
        </p:spPr>
        <p:txBody>
          <a:bodyPr wrap="square" rtlCol="0">
            <a:spAutoFit/>
          </a:bodyPr>
          <a:lstStyle/>
          <a:p>
            <a:r>
              <a:rPr kumimoji="1" lang="ja-JP" altLang="en-US" sz="1400" b="1" dirty="0">
                <a:solidFill>
                  <a:schemeClr val="bg1"/>
                </a:solidFill>
                <a:latin typeface="+mn-ea"/>
              </a:rPr>
              <a:t>シャブリ・プルミエクリュ・モンテ・ド・トネール</a:t>
            </a:r>
            <a:endParaRPr kumimoji="1" lang="en-US" altLang="ja-JP" sz="1400" b="1" dirty="0">
              <a:solidFill>
                <a:schemeClr val="bg1"/>
              </a:solidFill>
              <a:latin typeface="+mn-ea"/>
            </a:endParaRPr>
          </a:p>
        </p:txBody>
      </p:sp>
      <p:sp>
        <p:nvSpPr>
          <p:cNvPr id="91" name="テキスト ボックス 90">
            <a:extLst>
              <a:ext uri="{FF2B5EF4-FFF2-40B4-BE49-F238E27FC236}">
                <a16:creationId xmlns:a16="http://schemas.microsoft.com/office/drawing/2014/main" id="{E4CFB271-EB8A-4C55-9580-159D78739938}"/>
              </a:ext>
            </a:extLst>
          </p:cNvPr>
          <p:cNvSpPr txBox="1"/>
          <p:nvPr/>
        </p:nvSpPr>
        <p:spPr>
          <a:xfrm>
            <a:off x="6667152" y="5165934"/>
            <a:ext cx="4434916" cy="400110"/>
          </a:xfrm>
          <a:prstGeom prst="rect">
            <a:avLst/>
          </a:prstGeom>
          <a:noFill/>
        </p:spPr>
        <p:txBody>
          <a:bodyPr wrap="square" rtlCol="0">
            <a:spAutoFit/>
          </a:bodyPr>
          <a:lstStyle/>
          <a:p>
            <a:r>
              <a:rPr kumimoji="1" lang="ja-JP" altLang="en-US" sz="1000" b="1" dirty="0">
                <a:solidFill>
                  <a:schemeClr val="bg1"/>
                </a:solidFill>
                <a:latin typeface="+mn-ea"/>
              </a:rPr>
              <a:t>プリュミエクリュの中でも最も完成度の高いワイン</a:t>
            </a:r>
            <a:endParaRPr kumimoji="1" lang="en-US" altLang="ja-JP" sz="1000" b="1" dirty="0">
              <a:solidFill>
                <a:schemeClr val="bg1"/>
              </a:solidFill>
              <a:latin typeface="+mn-ea"/>
            </a:endParaRPr>
          </a:p>
          <a:p>
            <a:r>
              <a:rPr kumimoji="1" lang="ja-JP" altLang="en-US" sz="1000" b="1" dirty="0">
                <a:solidFill>
                  <a:schemeClr val="bg1"/>
                </a:solidFill>
                <a:latin typeface="+mn-ea"/>
              </a:rPr>
              <a:t>　　　　　「モンテ・ド・トネール」</a:t>
            </a:r>
          </a:p>
        </p:txBody>
      </p:sp>
      <p:sp>
        <p:nvSpPr>
          <p:cNvPr id="94" name="テキスト ボックス 93">
            <a:extLst>
              <a:ext uri="{FF2B5EF4-FFF2-40B4-BE49-F238E27FC236}">
                <a16:creationId xmlns:a16="http://schemas.microsoft.com/office/drawing/2014/main" id="{19A16919-C5B6-482F-B114-4CFDAE460474}"/>
              </a:ext>
            </a:extLst>
          </p:cNvPr>
          <p:cNvSpPr txBox="1"/>
          <p:nvPr/>
        </p:nvSpPr>
        <p:spPr>
          <a:xfrm>
            <a:off x="776680" y="2912456"/>
            <a:ext cx="4434916" cy="384721"/>
          </a:xfrm>
          <a:prstGeom prst="rect">
            <a:avLst/>
          </a:prstGeom>
          <a:noFill/>
        </p:spPr>
        <p:txBody>
          <a:bodyPr wrap="square" rtlCol="0">
            <a:spAutoFit/>
          </a:bodyPr>
          <a:lstStyle/>
          <a:p>
            <a:r>
              <a:rPr kumimoji="1" lang="ja-JP" altLang="en-US" sz="950" b="1" dirty="0">
                <a:solidFill>
                  <a:schemeClr val="bg1"/>
                </a:solidFill>
                <a:latin typeface="+mn-ea"/>
              </a:rPr>
              <a:t>プリュミエクリュの中でも最も完成度の高いワイン</a:t>
            </a:r>
            <a:endParaRPr kumimoji="1" lang="en-US" altLang="ja-JP" sz="950" b="1" dirty="0">
              <a:solidFill>
                <a:schemeClr val="bg1"/>
              </a:solidFill>
              <a:latin typeface="+mn-ea"/>
            </a:endParaRPr>
          </a:p>
          <a:p>
            <a:r>
              <a:rPr kumimoji="1" lang="ja-JP" altLang="en-US" sz="950" b="1" dirty="0">
                <a:solidFill>
                  <a:schemeClr val="bg1"/>
                </a:solidFill>
                <a:latin typeface="+mn-ea"/>
              </a:rPr>
              <a:t>　　　　　「モンテ・ド・トネール」</a:t>
            </a:r>
          </a:p>
        </p:txBody>
      </p:sp>
      <p:sp>
        <p:nvSpPr>
          <p:cNvPr id="102" name="テキスト ボックス 101">
            <a:extLst>
              <a:ext uri="{FF2B5EF4-FFF2-40B4-BE49-F238E27FC236}">
                <a16:creationId xmlns:a16="http://schemas.microsoft.com/office/drawing/2014/main" id="{3246B749-958E-4A0F-AA38-1CA4F5F2F1CE}"/>
              </a:ext>
            </a:extLst>
          </p:cNvPr>
          <p:cNvSpPr txBox="1"/>
          <p:nvPr/>
        </p:nvSpPr>
        <p:spPr>
          <a:xfrm>
            <a:off x="6104497" y="2943294"/>
            <a:ext cx="4434916" cy="384721"/>
          </a:xfrm>
          <a:prstGeom prst="rect">
            <a:avLst/>
          </a:prstGeom>
          <a:noFill/>
        </p:spPr>
        <p:txBody>
          <a:bodyPr wrap="square" rtlCol="0">
            <a:spAutoFit/>
          </a:bodyPr>
          <a:lstStyle/>
          <a:p>
            <a:r>
              <a:rPr kumimoji="1" lang="ja-JP" altLang="en-US" sz="950" b="1" dirty="0">
                <a:solidFill>
                  <a:schemeClr val="bg1"/>
                </a:solidFill>
                <a:latin typeface="+mn-ea"/>
              </a:rPr>
              <a:t>プリュミエクリュの中でも最も完成度の高いワイン</a:t>
            </a:r>
            <a:endParaRPr kumimoji="1" lang="en-US" altLang="ja-JP" sz="950" b="1" dirty="0">
              <a:solidFill>
                <a:schemeClr val="bg1"/>
              </a:solidFill>
              <a:latin typeface="+mn-ea"/>
            </a:endParaRPr>
          </a:p>
          <a:p>
            <a:r>
              <a:rPr kumimoji="1" lang="ja-JP" altLang="en-US" sz="950" b="1" dirty="0">
                <a:solidFill>
                  <a:schemeClr val="bg1"/>
                </a:solidFill>
                <a:latin typeface="+mn-ea"/>
              </a:rPr>
              <a:t>　　　　　「モンテ・ド・トネール」</a:t>
            </a:r>
          </a:p>
        </p:txBody>
      </p:sp>
      <p:sp>
        <p:nvSpPr>
          <p:cNvPr id="103" name="テキスト ボックス 102">
            <a:extLst>
              <a:ext uri="{FF2B5EF4-FFF2-40B4-BE49-F238E27FC236}">
                <a16:creationId xmlns:a16="http://schemas.microsoft.com/office/drawing/2014/main" id="{A09DFC8B-8B76-4DDF-9A18-BD60DF4320EC}"/>
              </a:ext>
            </a:extLst>
          </p:cNvPr>
          <p:cNvSpPr txBox="1"/>
          <p:nvPr/>
        </p:nvSpPr>
        <p:spPr>
          <a:xfrm>
            <a:off x="729439" y="984546"/>
            <a:ext cx="4434916" cy="338554"/>
          </a:xfrm>
          <a:prstGeom prst="rect">
            <a:avLst/>
          </a:prstGeom>
          <a:noFill/>
        </p:spPr>
        <p:txBody>
          <a:bodyPr wrap="square" rtlCol="0">
            <a:spAutoFit/>
          </a:bodyPr>
          <a:lstStyle/>
          <a:p>
            <a:r>
              <a:rPr kumimoji="1" lang="ja-JP" altLang="en-US" sz="800" b="1" dirty="0">
                <a:solidFill>
                  <a:schemeClr val="bg1"/>
                </a:solidFill>
                <a:latin typeface="+mn-ea"/>
              </a:rPr>
              <a:t>プリュミエクリュの中でも最も完成度の</a:t>
            </a:r>
            <a:endParaRPr kumimoji="1" lang="en-US" altLang="ja-JP" sz="800" b="1" dirty="0">
              <a:solidFill>
                <a:schemeClr val="bg1"/>
              </a:solidFill>
              <a:latin typeface="+mn-ea"/>
            </a:endParaRPr>
          </a:p>
          <a:p>
            <a:r>
              <a:rPr kumimoji="1" lang="ja-JP" altLang="en-US" sz="800" b="1" dirty="0">
                <a:solidFill>
                  <a:schemeClr val="bg1"/>
                </a:solidFill>
                <a:latin typeface="+mn-ea"/>
              </a:rPr>
              <a:t>高いワイン「モンテ・ド・トネール」</a:t>
            </a:r>
          </a:p>
        </p:txBody>
      </p:sp>
      <p:sp>
        <p:nvSpPr>
          <p:cNvPr id="111" name="テキスト ボックス 110">
            <a:extLst>
              <a:ext uri="{FF2B5EF4-FFF2-40B4-BE49-F238E27FC236}">
                <a16:creationId xmlns:a16="http://schemas.microsoft.com/office/drawing/2014/main" id="{32ECE040-157F-4A3F-A517-09C47BBA32F9}"/>
              </a:ext>
            </a:extLst>
          </p:cNvPr>
          <p:cNvSpPr txBox="1"/>
          <p:nvPr/>
        </p:nvSpPr>
        <p:spPr>
          <a:xfrm>
            <a:off x="6069631" y="1025491"/>
            <a:ext cx="4434916" cy="338554"/>
          </a:xfrm>
          <a:prstGeom prst="rect">
            <a:avLst/>
          </a:prstGeom>
          <a:noFill/>
        </p:spPr>
        <p:txBody>
          <a:bodyPr wrap="square" rtlCol="0">
            <a:spAutoFit/>
          </a:bodyPr>
          <a:lstStyle/>
          <a:p>
            <a:r>
              <a:rPr kumimoji="1" lang="ja-JP" altLang="en-US" sz="800" b="1" dirty="0">
                <a:solidFill>
                  <a:schemeClr val="bg1"/>
                </a:solidFill>
                <a:latin typeface="+mn-ea"/>
              </a:rPr>
              <a:t>プリュミエクリュの中でも最も完成度の</a:t>
            </a:r>
            <a:endParaRPr kumimoji="1" lang="en-US" altLang="ja-JP" sz="800" b="1" dirty="0">
              <a:solidFill>
                <a:schemeClr val="bg1"/>
              </a:solidFill>
              <a:latin typeface="+mn-ea"/>
            </a:endParaRPr>
          </a:p>
          <a:p>
            <a:r>
              <a:rPr kumimoji="1" lang="ja-JP" altLang="en-US" sz="800" b="1" dirty="0">
                <a:solidFill>
                  <a:schemeClr val="bg1"/>
                </a:solidFill>
                <a:latin typeface="+mn-ea"/>
              </a:rPr>
              <a:t>高いワイン「モンテ・ド・トネール」</a:t>
            </a:r>
          </a:p>
        </p:txBody>
      </p:sp>
      <p:grpSp>
        <p:nvGrpSpPr>
          <p:cNvPr id="66" name="グループ化 65">
            <a:extLst>
              <a:ext uri="{FF2B5EF4-FFF2-40B4-BE49-F238E27FC236}">
                <a16:creationId xmlns:a16="http://schemas.microsoft.com/office/drawing/2014/main" id="{B990A4C9-F6B0-4D72-9AC8-D658B4B9DC97}"/>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4B0EA223-415F-4BE6-8F22-E9E064EF8EB0}"/>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79" name="テキスト ボックス 78">
              <a:extLst>
                <a:ext uri="{FF2B5EF4-FFF2-40B4-BE49-F238E27FC236}">
                  <a16:creationId xmlns:a16="http://schemas.microsoft.com/office/drawing/2014/main" id="{B5902904-ED89-4FE5-BE72-1389846AD4AE}"/>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83" name="グループ化 82">
            <a:extLst>
              <a:ext uri="{FF2B5EF4-FFF2-40B4-BE49-F238E27FC236}">
                <a16:creationId xmlns:a16="http://schemas.microsoft.com/office/drawing/2014/main" id="{55AB3880-88E7-4876-B82A-302CFCB8F2F3}"/>
              </a:ext>
            </a:extLst>
          </p:cNvPr>
          <p:cNvGrpSpPr/>
          <p:nvPr/>
        </p:nvGrpSpPr>
        <p:grpSpPr>
          <a:xfrm>
            <a:off x="6398579" y="2008162"/>
            <a:ext cx="392268" cy="183496"/>
            <a:chOff x="6398579" y="2008162"/>
            <a:chExt cx="392268" cy="183496"/>
          </a:xfrm>
        </p:grpSpPr>
        <p:sp>
          <p:nvSpPr>
            <p:cNvPr id="88" name="四角形: 角を丸くする 87">
              <a:extLst>
                <a:ext uri="{FF2B5EF4-FFF2-40B4-BE49-F238E27FC236}">
                  <a16:creationId xmlns:a16="http://schemas.microsoft.com/office/drawing/2014/main" id="{2799E4B6-4AA9-431A-9756-66AE291D24E5}"/>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5" name="テキスト ボックス 94">
              <a:extLst>
                <a:ext uri="{FF2B5EF4-FFF2-40B4-BE49-F238E27FC236}">
                  <a16:creationId xmlns:a16="http://schemas.microsoft.com/office/drawing/2014/main" id="{E20726E9-F076-4D42-B6A7-34E8D77E5D52}"/>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96" name="グループ化 95">
            <a:extLst>
              <a:ext uri="{FF2B5EF4-FFF2-40B4-BE49-F238E27FC236}">
                <a16:creationId xmlns:a16="http://schemas.microsoft.com/office/drawing/2014/main" id="{5D24D755-30B8-498E-8B96-49E3A86AB691}"/>
              </a:ext>
            </a:extLst>
          </p:cNvPr>
          <p:cNvGrpSpPr/>
          <p:nvPr/>
        </p:nvGrpSpPr>
        <p:grpSpPr>
          <a:xfrm>
            <a:off x="6564443" y="7433712"/>
            <a:ext cx="481732" cy="221920"/>
            <a:chOff x="7898818" y="7419868"/>
            <a:chExt cx="481732" cy="221920"/>
          </a:xfrm>
        </p:grpSpPr>
        <p:sp>
          <p:nvSpPr>
            <p:cNvPr id="98" name="四角形: 角を丸くする 97">
              <a:extLst>
                <a:ext uri="{FF2B5EF4-FFF2-40B4-BE49-F238E27FC236}">
                  <a16:creationId xmlns:a16="http://schemas.microsoft.com/office/drawing/2014/main" id="{93B2AA5F-E39B-4E64-ACC2-E38EFA28FF77}"/>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01" name="テキスト ボックス 100">
              <a:extLst>
                <a:ext uri="{FF2B5EF4-FFF2-40B4-BE49-F238E27FC236}">
                  <a16:creationId xmlns:a16="http://schemas.microsoft.com/office/drawing/2014/main" id="{DACFF18F-4E09-4760-A04D-71059E29712B}"/>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112" name="テキスト ボックス 111">
            <a:extLst>
              <a:ext uri="{FF2B5EF4-FFF2-40B4-BE49-F238E27FC236}">
                <a16:creationId xmlns:a16="http://schemas.microsoft.com/office/drawing/2014/main" id="{E39E5045-C808-4809-BE5A-8D6C975B9FE0}"/>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14" name="グループ化 113">
            <a:extLst>
              <a:ext uri="{FF2B5EF4-FFF2-40B4-BE49-F238E27FC236}">
                <a16:creationId xmlns:a16="http://schemas.microsoft.com/office/drawing/2014/main" id="{440F17BF-F839-4756-8609-362D9C3B6178}"/>
              </a:ext>
            </a:extLst>
          </p:cNvPr>
          <p:cNvGrpSpPr/>
          <p:nvPr/>
        </p:nvGrpSpPr>
        <p:grpSpPr>
          <a:xfrm>
            <a:off x="776680" y="1984185"/>
            <a:ext cx="724955" cy="190091"/>
            <a:chOff x="776680" y="1984185"/>
            <a:chExt cx="724955" cy="190091"/>
          </a:xfrm>
        </p:grpSpPr>
        <p:sp>
          <p:nvSpPr>
            <p:cNvPr id="118" name="四角形: 角を丸くする 117">
              <a:extLst>
                <a:ext uri="{FF2B5EF4-FFF2-40B4-BE49-F238E27FC236}">
                  <a16:creationId xmlns:a16="http://schemas.microsoft.com/office/drawing/2014/main" id="{1F62C7FF-E8E2-4D53-8EAA-1260D99AB1F0}"/>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9" name="テキスト ボックス 118">
              <a:extLst>
                <a:ext uri="{FF2B5EF4-FFF2-40B4-BE49-F238E27FC236}">
                  <a16:creationId xmlns:a16="http://schemas.microsoft.com/office/drawing/2014/main" id="{8F8931D4-E5C7-4B2F-B059-DE4F27C7C875}"/>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20" name="グループ化 119">
            <a:extLst>
              <a:ext uri="{FF2B5EF4-FFF2-40B4-BE49-F238E27FC236}">
                <a16:creationId xmlns:a16="http://schemas.microsoft.com/office/drawing/2014/main" id="{63F11A03-2460-412C-BA92-2D5B493CD8A9}"/>
              </a:ext>
            </a:extLst>
          </p:cNvPr>
          <p:cNvGrpSpPr/>
          <p:nvPr/>
        </p:nvGrpSpPr>
        <p:grpSpPr>
          <a:xfrm>
            <a:off x="886113" y="4111950"/>
            <a:ext cx="469661" cy="351506"/>
            <a:chOff x="860269" y="4063164"/>
            <a:chExt cx="469661" cy="351506"/>
          </a:xfrm>
        </p:grpSpPr>
        <p:sp>
          <p:nvSpPr>
            <p:cNvPr id="121" name="四角形: 角を丸くする 120">
              <a:extLst>
                <a:ext uri="{FF2B5EF4-FFF2-40B4-BE49-F238E27FC236}">
                  <a16:creationId xmlns:a16="http://schemas.microsoft.com/office/drawing/2014/main" id="{A3CD55FD-78D9-4076-B14C-464E204F2D41}"/>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2" name="テキスト ボックス 121">
              <a:extLst>
                <a:ext uri="{FF2B5EF4-FFF2-40B4-BE49-F238E27FC236}">
                  <a16:creationId xmlns:a16="http://schemas.microsoft.com/office/drawing/2014/main" id="{5FEC8046-FDA7-4C51-866E-FBF9CEEA04E9}"/>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3" name="テキスト ボックス 122">
            <a:extLst>
              <a:ext uri="{FF2B5EF4-FFF2-40B4-BE49-F238E27FC236}">
                <a16:creationId xmlns:a16="http://schemas.microsoft.com/office/drawing/2014/main" id="{551999A2-5335-4233-9C76-3B29D70310D2}"/>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\9,000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\9,900)</a:t>
            </a:r>
            <a:endParaRPr kumimoji="1" lang="ja-JP" altLang="en-US" sz="1900" b="1" dirty="0">
              <a:solidFill>
                <a:schemeClr val="bg1"/>
              </a:solidFill>
              <a:latin typeface="+mn-ea"/>
            </a:endParaRPr>
          </a:p>
        </p:txBody>
      </p:sp>
      <p:grpSp>
        <p:nvGrpSpPr>
          <p:cNvPr id="124" name="グループ化 123">
            <a:extLst>
              <a:ext uri="{FF2B5EF4-FFF2-40B4-BE49-F238E27FC236}">
                <a16:creationId xmlns:a16="http://schemas.microsoft.com/office/drawing/2014/main" id="{990E4674-3D1C-4994-94A1-D662C2F4467F}"/>
              </a:ext>
            </a:extLst>
          </p:cNvPr>
          <p:cNvGrpSpPr/>
          <p:nvPr/>
        </p:nvGrpSpPr>
        <p:grpSpPr>
          <a:xfrm>
            <a:off x="1039691" y="7280622"/>
            <a:ext cx="632166" cy="400110"/>
            <a:chOff x="1039691" y="7280622"/>
            <a:chExt cx="632166" cy="400110"/>
          </a:xfrm>
        </p:grpSpPr>
        <p:sp>
          <p:nvSpPr>
            <p:cNvPr id="126" name="四角形: 角を丸くする 125">
              <a:extLst>
                <a:ext uri="{FF2B5EF4-FFF2-40B4-BE49-F238E27FC236}">
                  <a16:creationId xmlns:a16="http://schemas.microsoft.com/office/drawing/2014/main" id="{63E08348-FD67-41B5-AEF7-7640E6363B2C}"/>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7" name="テキスト ボックス 126">
              <a:extLst>
                <a:ext uri="{FF2B5EF4-FFF2-40B4-BE49-F238E27FC236}">
                  <a16:creationId xmlns:a16="http://schemas.microsoft.com/office/drawing/2014/main" id="{94F47274-88D1-4911-9CA0-C528AAAF019E}"/>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8" name="テキスト ボックス 127">
            <a:extLst>
              <a:ext uri="{FF2B5EF4-FFF2-40B4-BE49-F238E27FC236}">
                <a16:creationId xmlns:a16="http://schemas.microsoft.com/office/drawing/2014/main" id="{377152DD-381C-4236-82FE-361AAF6D92E4}"/>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\9,000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\9,900)</a:t>
            </a:r>
          </a:p>
        </p:txBody>
      </p:sp>
      <p:sp>
        <p:nvSpPr>
          <p:cNvPr id="129" name="テキスト ボックス 128">
            <a:extLst>
              <a:ext uri="{FF2B5EF4-FFF2-40B4-BE49-F238E27FC236}">
                <a16:creationId xmlns:a16="http://schemas.microsoft.com/office/drawing/2014/main" id="{5EABE10C-DA25-4119-ADB6-3DA955BA1BB4}"/>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9,900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1512</TotalTime>
  <Words>512</Words>
  <Application>Microsoft Office PowerPoint</Application>
  <PresentationFormat>ユーザー設定</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114</cp:revision>
  <cp:lastPrinted>2023-09-14T05:01:16Z</cp:lastPrinted>
  <dcterms:created xsi:type="dcterms:W3CDTF">2021-10-01T15:02:20Z</dcterms:created>
  <dcterms:modified xsi:type="dcterms:W3CDTF">2023-09-24T15:32:17Z</dcterms:modified>
</cp:coreProperties>
</file>