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sldIdLst>
    <p:sldId id="257" r:id="rId2"/>
  </p:sldIdLst>
  <p:sldSz cx="10907713" cy="7775575"/>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9" userDrawn="1">
          <p15:clr>
            <a:srgbClr val="A4A3A4"/>
          </p15:clr>
        </p15:guide>
        <p15:guide id="2" pos="34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9162B"/>
    <a:srgbClr val="000000"/>
    <a:srgbClr val="500A0E"/>
    <a:srgbClr val="440000"/>
    <a:srgbClr val="BCA7A8"/>
    <a:srgbClr val="8F3F63"/>
    <a:srgbClr val="9C3A4C"/>
    <a:srgbClr val="1002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28" autoAdjust="0"/>
    <p:restoredTop sz="93436" autoAdjust="0"/>
  </p:normalViewPr>
  <p:slideViewPr>
    <p:cSldViewPr snapToGrid="0" showGuides="1">
      <p:cViewPr varScale="1">
        <p:scale>
          <a:sx n="71" d="100"/>
          <a:sy n="71" d="100"/>
        </p:scale>
        <p:origin x="1272" y="43"/>
      </p:cViewPr>
      <p:guideLst>
        <p:guide orient="horz" pos="2449"/>
        <p:guide pos="346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F38745B7-0997-4672-9AB8-A968540C890D}" type="datetimeFigureOut">
              <a:rPr kumimoji="1" lang="ja-JP" altLang="en-US" smtClean="0"/>
              <a:t>2023/10/17</a:t>
            </a:fld>
            <a:endParaRPr kumimoji="1" lang="ja-JP" altLang="en-US"/>
          </a:p>
        </p:txBody>
      </p:sp>
      <p:sp>
        <p:nvSpPr>
          <p:cNvPr id="4" name="スライド イメージ プレースホルダー 3"/>
          <p:cNvSpPr>
            <a:spLocks noGrp="1" noRot="1" noChangeAspect="1"/>
          </p:cNvSpPr>
          <p:nvPr>
            <p:ph type="sldImg" idx="2"/>
          </p:nvPr>
        </p:nvSpPr>
        <p:spPr>
          <a:xfrm>
            <a:off x="1050925" y="1243013"/>
            <a:ext cx="47053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36921C12-2774-4F35-AFA4-2D0BCC23F4C5}" type="slidenum">
              <a:rPr kumimoji="1" lang="ja-JP" altLang="en-US" smtClean="0"/>
              <a:t>‹#›</a:t>
            </a:fld>
            <a:endParaRPr kumimoji="1" lang="ja-JP" altLang="en-US"/>
          </a:p>
        </p:txBody>
      </p:sp>
    </p:spTree>
    <p:extLst>
      <p:ext uri="{BB962C8B-B14F-4D97-AF65-F5344CB8AC3E}">
        <p14:creationId xmlns:p14="http://schemas.microsoft.com/office/powerpoint/2010/main" val="269632653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50925" y="1243013"/>
            <a:ext cx="47053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6921C12-2774-4F35-AFA4-2D0BCC23F4C5}" type="slidenum">
              <a:rPr kumimoji="1" lang="ja-JP" altLang="en-US" smtClean="0"/>
              <a:t>1</a:t>
            </a:fld>
            <a:endParaRPr kumimoji="1" lang="ja-JP" altLang="en-US"/>
          </a:p>
        </p:txBody>
      </p:sp>
    </p:spTree>
    <p:extLst>
      <p:ext uri="{BB962C8B-B14F-4D97-AF65-F5344CB8AC3E}">
        <p14:creationId xmlns:p14="http://schemas.microsoft.com/office/powerpoint/2010/main" val="606166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18079" y="1272531"/>
            <a:ext cx="9271556" cy="2707052"/>
          </a:xfrm>
        </p:spPr>
        <p:txBody>
          <a:bodyPr anchor="b"/>
          <a:lstStyle>
            <a:lvl1pPr algn="ctr">
              <a:defRPr sz="6803"/>
            </a:lvl1pPr>
          </a:lstStyle>
          <a:p>
            <a:r>
              <a:rPr lang="ja-JP" altLang="en-US"/>
              <a:t>マスター タイトルの書式設定</a:t>
            </a:r>
            <a:endParaRPr lang="en-US" dirty="0"/>
          </a:p>
        </p:txBody>
      </p:sp>
      <p:sp>
        <p:nvSpPr>
          <p:cNvPr id="3" name="Subtitle 2"/>
          <p:cNvSpPr>
            <a:spLocks noGrp="1"/>
          </p:cNvSpPr>
          <p:nvPr>
            <p:ph type="subTitle" idx="1"/>
          </p:nvPr>
        </p:nvSpPr>
        <p:spPr>
          <a:xfrm>
            <a:off x="1363464" y="4083977"/>
            <a:ext cx="8180785" cy="1877297"/>
          </a:xfrm>
        </p:spPr>
        <p:txBody>
          <a:bodyPr/>
          <a:lstStyle>
            <a:lvl1pPr marL="0" indent="0" algn="ctr">
              <a:buNone/>
              <a:defRPr sz="2721"/>
            </a:lvl1pPr>
            <a:lvl2pPr marL="518373" indent="0" algn="ctr">
              <a:buNone/>
              <a:defRPr sz="2268"/>
            </a:lvl2pPr>
            <a:lvl3pPr marL="1036747" indent="0" algn="ctr">
              <a:buNone/>
              <a:defRPr sz="2041"/>
            </a:lvl3pPr>
            <a:lvl4pPr marL="1555120" indent="0" algn="ctr">
              <a:buNone/>
              <a:defRPr sz="1814"/>
            </a:lvl4pPr>
            <a:lvl5pPr marL="2073493" indent="0" algn="ctr">
              <a:buNone/>
              <a:defRPr sz="1814"/>
            </a:lvl5pPr>
            <a:lvl6pPr marL="2591867" indent="0" algn="ctr">
              <a:buNone/>
              <a:defRPr sz="1814"/>
            </a:lvl6pPr>
            <a:lvl7pPr marL="3110240" indent="0" algn="ctr">
              <a:buNone/>
              <a:defRPr sz="1814"/>
            </a:lvl7pPr>
            <a:lvl8pPr marL="3628614" indent="0" algn="ctr">
              <a:buNone/>
              <a:defRPr sz="1814"/>
            </a:lvl8pPr>
            <a:lvl9pPr marL="4146987" indent="0" algn="ctr">
              <a:buNone/>
              <a:defRPr sz="1814"/>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2023/10/17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3544498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2023/10/17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3006184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05833" y="413978"/>
            <a:ext cx="2351976" cy="658944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749906" y="413978"/>
            <a:ext cx="6919580" cy="658944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2023/10/17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423841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2023/10/17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3883217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44225" y="1938496"/>
            <a:ext cx="9407902" cy="3234423"/>
          </a:xfrm>
        </p:spPr>
        <p:txBody>
          <a:bodyPr anchor="b"/>
          <a:lstStyle>
            <a:lvl1pPr>
              <a:defRPr sz="6803"/>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44225" y="5203518"/>
            <a:ext cx="9407902" cy="1700906"/>
          </a:xfrm>
        </p:spPr>
        <p:txBody>
          <a:bodyPr/>
          <a:lstStyle>
            <a:lvl1pPr marL="0" indent="0">
              <a:buNone/>
              <a:defRPr sz="2721">
                <a:solidFill>
                  <a:schemeClr val="tx1"/>
                </a:solidFill>
              </a:defRPr>
            </a:lvl1pPr>
            <a:lvl2pPr marL="518373" indent="0">
              <a:buNone/>
              <a:defRPr sz="2268">
                <a:solidFill>
                  <a:schemeClr val="tx1">
                    <a:tint val="75000"/>
                  </a:schemeClr>
                </a:solidFill>
              </a:defRPr>
            </a:lvl2pPr>
            <a:lvl3pPr marL="1036747" indent="0">
              <a:buNone/>
              <a:defRPr sz="2041">
                <a:solidFill>
                  <a:schemeClr val="tx1">
                    <a:tint val="75000"/>
                  </a:schemeClr>
                </a:solidFill>
              </a:defRPr>
            </a:lvl3pPr>
            <a:lvl4pPr marL="1555120" indent="0">
              <a:buNone/>
              <a:defRPr sz="1814">
                <a:solidFill>
                  <a:schemeClr val="tx1">
                    <a:tint val="75000"/>
                  </a:schemeClr>
                </a:solidFill>
              </a:defRPr>
            </a:lvl4pPr>
            <a:lvl5pPr marL="2073493" indent="0">
              <a:buNone/>
              <a:defRPr sz="1814">
                <a:solidFill>
                  <a:schemeClr val="tx1">
                    <a:tint val="75000"/>
                  </a:schemeClr>
                </a:solidFill>
              </a:defRPr>
            </a:lvl5pPr>
            <a:lvl6pPr marL="2591867" indent="0">
              <a:buNone/>
              <a:defRPr sz="1814">
                <a:solidFill>
                  <a:schemeClr val="tx1">
                    <a:tint val="75000"/>
                  </a:schemeClr>
                </a:solidFill>
              </a:defRPr>
            </a:lvl6pPr>
            <a:lvl7pPr marL="3110240" indent="0">
              <a:buNone/>
              <a:defRPr sz="1814">
                <a:solidFill>
                  <a:schemeClr val="tx1">
                    <a:tint val="75000"/>
                  </a:schemeClr>
                </a:solidFill>
              </a:defRPr>
            </a:lvl7pPr>
            <a:lvl8pPr marL="3628614" indent="0">
              <a:buNone/>
              <a:defRPr sz="1814">
                <a:solidFill>
                  <a:schemeClr val="tx1">
                    <a:tint val="75000"/>
                  </a:schemeClr>
                </a:solidFill>
              </a:defRPr>
            </a:lvl8pPr>
            <a:lvl9pPr marL="4146987" indent="0">
              <a:buNone/>
              <a:defRPr sz="1814">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2023/10/17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2281479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749905" y="2069887"/>
            <a:ext cx="4635778" cy="493353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522030" y="2069887"/>
            <a:ext cx="4635778" cy="493353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8B1C7BE-8019-43D9-B368-3FDAAFBDBBB5}" type="datetimeFigureOut">
              <a:rPr kumimoji="1" lang="ja-JP" altLang="en-US" smtClean="0"/>
              <a:t>2023/10/17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4028139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751326" y="413979"/>
            <a:ext cx="9407902" cy="150291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751327" y="1906097"/>
            <a:ext cx="4614473" cy="934148"/>
          </a:xfrm>
        </p:spPr>
        <p:txBody>
          <a:bodyPr anchor="b"/>
          <a:lstStyle>
            <a:lvl1pPr marL="0" indent="0">
              <a:buNone/>
              <a:defRPr sz="2721" b="1"/>
            </a:lvl1pPr>
            <a:lvl2pPr marL="518373" indent="0">
              <a:buNone/>
              <a:defRPr sz="2268" b="1"/>
            </a:lvl2pPr>
            <a:lvl3pPr marL="1036747" indent="0">
              <a:buNone/>
              <a:defRPr sz="2041" b="1"/>
            </a:lvl3pPr>
            <a:lvl4pPr marL="1555120" indent="0">
              <a:buNone/>
              <a:defRPr sz="1814" b="1"/>
            </a:lvl4pPr>
            <a:lvl5pPr marL="2073493" indent="0">
              <a:buNone/>
              <a:defRPr sz="1814" b="1"/>
            </a:lvl5pPr>
            <a:lvl6pPr marL="2591867" indent="0">
              <a:buNone/>
              <a:defRPr sz="1814" b="1"/>
            </a:lvl6pPr>
            <a:lvl7pPr marL="3110240" indent="0">
              <a:buNone/>
              <a:defRPr sz="1814" b="1"/>
            </a:lvl7pPr>
            <a:lvl8pPr marL="3628614" indent="0">
              <a:buNone/>
              <a:defRPr sz="1814" b="1"/>
            </a:lvl8pPr>
            <a:lvl9pPr marL="4146987" indent="0">
              <a:buNone/>
              <a:defRPr sz="1814" b="1"/>
            </a:lvl9pPr>
          </a:lstStyle>
          <a:p>
            <a:pPr lvl="0"/>
            <a:r>
              <a:rPr lang="ja-JP" altLang="en-US"/>
              <a:t>マスター テキストの書式設定</a:t>
            </a:r>
          </a:p>
        </p:txBody>
      </p:sp>
      <p:sp>
        <p:nvSpPr>
          <p:cNvPr id="4" name="Content Placeholder 3"/>
          <p:cNvSpPr>
            <a:spLocks noGrp="1"/>
          </p:cNvSpPr>
          <p:nvPr>
            <p:ph sz="half" idx="2"/>
          </p:nvPr>
        </p:nvSpPr>
        <p:spPr>
          <a:xfrm>
            <a:off x="751327" y="2840245"/>
            <a:ext cx="4614473" cy="41775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522030" y="1906097"/>
            <a:ext cx="4637199" cy="934148"/>
          </a:xfrm>
        </p:spPr>
        <p:txBody>
          <a:bodyPr anchor="b"/>
          <a:lstStyle>
            <a:lvl1pPr marL="0" indent="0">
              <a:buNone/>
              <a:defRPr sz="2721" b="1"/>
            </a:lvl1pPr>
            <a:lvl2pPr marL="518373" indent="0">
              <a:buNone/>
              <a:defRPr sz="2268" b="1"/>
            </a:lvl2pPr>
            <a:lvl3pPr marL="1036747" indent="0">
              <a:buNone/>
              <a:defRPr sz="2041" b="1"/>
            </a:lvl3pPr>
            <a:lvl4pPr marL="1555120" indent="0">
              <a:buNone/>
              <a:defRPr sz="1814" b="1"/>
            </a:lvl4pPr>
            <a:lvl5pPr marL="2073493" indent="0">
              <a:buNone/>
              <a:defRPr sz="1814" b="1"/>
            </a:lvl5pPr>
            <a:lvl6pPr marL="2591867" indent="0">
              <a:buNone/>
              <a:defRPr sz="1814" b="1"/>
            </a:lvl6pPr>
            <a:lvl7pPr marL="3110240" indent="0">
              <a:buNone/>
              <a:defRPr sz="1814" b="1"/>
            </a:lvl7pPr>
            <a:lvl8pPr marL="3628614" indent="0">
              <a:buNone/>
              <a:defRPr sz="1814" b="1"/>
            </a:lvl8pPr>
            <a:lvl9pPr marL="4146987" indent="0">
              <a:buNone/>
              <a:defRPr sz="1814" b="1"/>
            </a:lvl9pPr>
          </a:lstStyle>
          <a:p>
            <a:pPr lvl="0"/>
            <a:r>
              <a:rPr lang="ja-JP" altLang="en-US"/>
              <a:t>マスター テキストの書式設定</a:t>
            </a:r>
          </a:p>
        </p:txBody>
      </p:sp>
      <p:sp>
        <p:nvSpPr>
          <p:cNvPr id="6" name="Content Placeholder 5"/>
          <p:cNvSpPr>
            <a:spLocks noGrp="1"/>
          </p:cNvSpPr>
          <p:nvPr>
            <p:ph sz="quarter" idx="4"/>
          </p:nvPr>
        </p:nvSpPr>
        <p:spPr>
          <a:xfrm>
            <a:off x="5522030" y="2840245"/>
            <a:ext cx="4637199" cy="41775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8B1C7BE-8019-43D9-B368-3FDAAFBDBBB5}" type="datetimeFigureOut">
              <a:rPr kumimoji="1" lang="ja-JP" altLang="en-US" smtClean="0"/>
              <a:t>2023/10/17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2396925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8B1C7BE-8019-43D9-B368-3FDAAFBDBBB5}" type="datetimeFigureOut">
              <a:rPr kumimoji="1" lang="ja-JP" altLang="en-US" smtClean="0"/>
              <a:t>2023/10/17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664873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B1C7BE-8019-43D9-B368-3FDAAFBDBBB5}" type="datetimeFigureOut">
              <a:rPr kumimoji="1" lang="ja-JP" altLang="en-US" smtClean="0"/>
              <a:t>2023/10/17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1439236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51326" y="518372"/>
            <a:ext cx="3518021" cy="1814301"/>
          </a:xfrm>
        </p:spPr>
        <p:txBody>
          <a:bodyPr anchor="b"/>
          <a:lstStyle>
            <a:lvl1pPr>
              <a:defRPr sz="3628"/>
            </a:lvl1pPr>
          </a:lstStyle>
          <a:p>
            <a:r>
              <a:rPr lang="ja-JP" altLang="en-US"/>
              <a:t>マスター タイトルの書式設定</a:t>
            </a:r>
            <a:endParaRPr lang="en-US" dirty="0"/>
          </a:p>
        </p:txBody>
      </p:sp>
      <p:sp>
        <p:nvSpPr>
          <p:cNvPr id="3" name="Content Placeholder 2"/>
          <p:cNvSpPr>
            <a:spLocks noGrp="1"/>
          </p:cNvSpPr>
          <p:nvPr>
            <p:ph idx="1"/>
          </p:nvPr>
        </p:nvSpPr>
        <p:spPr>
          <a:xfrm>
            <a:off x="4637199" y="1119540"/>
            <a:ext cx="5522030" cy="5525698"/>
          </a:xfrm>
        </p:spPr>
        <p:txBody>
          <a:bodyPr/>
          <a:lstStyle>
            <a:lvl1pPr>
              <a:defRPr sz="3628"/>
            </a:lvl1pPr>
            <a:lvl2pPr>
              <a:defRPr sz="3175"/>
            </a:lvl2pPr>
            <a:lvl3pPr>
              <a:defRPr sz="2721"/>
            </a:lvl3pPr>
            <a:lvl4pPr>
              <a:defRPr sz="2268"/>
            </a:lvl4pPr>
            <a:lvl5pPr>
              <a:defRPr sz="2268"/>
            </a:lvl5pPr>
            <a:lvl6pPr>
              <a:defRPr sz="2268"/>
            </a:lvl6pPr>
            <a:lvl7pPr>
              <a:defRPr sz="2268"/>
            </a:lvl7pPr>
            <a:lvl8pPr>
              <a:defRPr sz="2268"/>
            </a:lvl8pPr>
            <a:lvl9pPr>
              <a:defRPr sz="2268"/>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51326" y="2332673"/>
            <a:ext cx="3518021" cy="4321564"/>
          </a:xfrm>
        </p:spPr>
        <p:txBody>
          <a:bodyPr/>
          <a:lstStyle>
            <a:lvl1pPr marL="0" indent="0">
              <a:buNone/>
              <a:defRPr sz="1814"/>
            </a:lvl1pPr>
            <a:lvl2pPr marL="518373" indent="0">
              <a:buNone/>
              <a:defRPr sz="1587"/>
            </a:lvl2pPr>
            <a:lvl3pPr marL="1036747" indent="0">
              <a:buNone/>
              <a:defRPr sz="1361"/>
            </a:lvl3pPr>
            <a:lvl4pPr marL="1555120" indent="0">
              <a:buNone/>
              <a:defRPr sz="1134"/>
            </a:lvl4pPr>
            <a:lvl5pPr marL="2073493" indent="0">
              <a:buNone/>
              <a:defRPr sz="1134"/>
            </a:lvl5pPr>
            <a:lvl6pPr marL="2591867" indent="0">
              <a:buNone/>
              <a:defRPr sz="1134"/>
            </a:lvl6pPr>
            <a:lvl7pPr marL="3110240" indent="0">
              <a:buNone/>
              <a:defRPr sz="1134"/>
            </a:lvl7pPr>
            <a:lvl8pPr marL="3628614" indent="0">
              <a:buNone/>
              <a:defRPr sz="1134"/>
            </a:lvl8pPr>
            <a:lvl9pPr marL="4146987" indent="0">
              <a:buNone/>
              <a:defRPr sz="113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B1C7BE-8019-43D9-B368-3FDAAFBDBBB5}" type="datetimeFigureOut">
              <a:rPr kumimoji="1" lang="ja-JP" altLang="en-US" smtClean="0"/>
              <a:t>2023/10/17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2879388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51326" y="518372"/>
            <a:ext cx="3518021" cy="1814301"/>
          </a:xfrm>
        </p:spPr>
        <p:txBody>
          <a:bodyPr anchor="b"/>
          <a:lstStyle>
            <a:lvl1pPr>
              <a:defRPr sz="3628"/>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637199" y="1119540"/>
            <a:ext cx="5522030" cy="5525698"/>
          </a:xfrm>
        </p:spPr>
        <p:txBody>
          <a:bodyPr anchor="t"/>
          <a:lstStyle>
            <a:lvl1pPr marL="0" indent="0">
              <a:buNone/>
              <a:defRPr sz="3628"/>
            </a:lvl1pPr>
            <a:lvl2pPr marL="518373" indent="0">
              <a:buNone/>
              <a:defRPr sz="3175"/>
            </a:lvl2pPr>
            <a:lvl3pPr marL="1036747" indent="0">
              <a:buNone/>
              <a:defRPr sz="2721"/>
            </a:lvl3pPr>
            <a:lvl4pPr marL="1555120" indent="0">
              <a:buNone/>
              <a:defRPr sz="2268"/>
            </a:lvl4pPr>
            <a:lvl5pPr marL="2073493" indent="0">
              <a:buNone/>
              <a:defRPr sz="2268"/>
            </a:lvl5pPr>
            <a:lvl6pPr marL="2591867" indent="0">
              <a:buNone/>
              <a:defRPr sz="2268"/>
            </a:lvl6pPr>
            <a:lvl7pPr marL="3110240" indent="0">
              <a:buNone/>
              <a:defRPr sz="2268"/>
            </a:lvl7pPr>
            <a:lvl8pPr marL="3628614" indent="0">
              <a:buNone/>
              <a:defRPr sz="2268"/>
            </a:lvl8pPr>
            <a:lvl9pPr marL="4146987" indent="0">
              <a:buNone/>
              <a:defRPr sz="2268"/>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751326" y="2332673"/>
            <a:ext cx="3518021" cy="4321564"/>
          </a:xfrm>
        </p:spPr>
        <p:txBody>
          <a:bodyPr/>
          <a:lstStyle>
            <a:lvl1pPr marL="0" indent="0">
              <a:buNone/>
              <a:defRPr sz="1814"/>
            </a:lvl1pPr>
            <a:lvl2pPr marL="518373" indent="0">
              <a:buNone/>
              <a:defRPr sz="1587"/>
            </a:lvl2pPr>
            <a:lvl3pPr marL="1036747" indent="0">
              <a:buNone/>
              <a:defRPr sz="1361"/>
            </a:lvl3pPr>
            <a:lvl4pPr marL="1555120" indent="0">
              <a:buNone/>
              <a:defRPr sz="1134"/>
            </a:lvl4pPr>
            <a:lvl5pPr marL="2073493" indent="0">
              <a:buNone/>
              <a:defRPr sz="1134"/>
            </a:lvl5pPr>
            <a:lvl6pPr marL="2591867" indent="0">
              <a:buNone/>
              <a:defRPr sz="1134"/>
            </a:lvl6pPr>
            <a:lvl7pPr marL="3110240" indent="0">
              <a:buNone/>
              <a:defRPr sz="1134"/>
            </a:lvl7pPr>
            <a:lvl8pPr marL="3628614" indent="0">
              <a:buNone/>
              <a:defRPr sz="1134"/>
            </a:lvl8pPr>
            <a:lvl9pPr marL="4146987" indent="0">
              <a:buNone/>
              <a:defRPr sz="113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B1C7BE-8019-43D9-B368-3FDAAFBDBBB5}" type="datetimeFigureOut">
              <a:rPr kumimoji="1" lang="ja-JP" altLang="en-US" smtClean="0"/>
              <a:t>2023/10/17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444560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9906" y="413979"/>
            <a:ext cx="9407902" cy="150291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749906" y="2069887"/>
            <a:ext cx="9407902" cy="4933531"/>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49905" y="7206808"/>
            <a:ext cx="2454235" cy="413977"/>
          </a:xfrm>
          <a:prstGeom prst="rect">
            <a:avLst/>
          </a:prstGeom>
        </p:spPr>
        <p:txBody>
          <a:bodyPr vert="horz" lIns="91440" tIns="45720" rIns="91440" bIns="45720" rtlCol="0" anchor="ctr"/>
          <a:lstStyle>
            <a:lvl1pPr algn="l">
              <a:defRPr sz="1361">
                <a:solidFill>
                  <a:schemeClr val="tx1">
                    <a:tint val="75000"/>
                  </a:schemeClr>
                </a:solidFill>
              </a:defRPr>
            </a:lvl1pPr>
          </a:lstStyle>
          <a:p>
            <a:fld id="{48B1C7BE-8019-43D9-B368-3FDAAFBDBBB5}" type="datetimeFigureOut">
              <a:rPr kumimoji="1" lang="ja-JP" altLang="en-US" smtClean="0"/>
              <a:t>2023/10/17</a:t>
            </a:fld>
            <a:endParaRPr kumimoji="1" lang="ja-JP" altLang="en-US"/>
          </a:p>
        </p:txBody>
      </p:sp>
      <p:sp>
        <p:nvSpPr>
          <p:cNvPr id="5" name="Footer Placeholder 4"/>
          <p:cNvSpPr>
            <a:spLocks noGrp="1"/>
          </p:cNvSpPr>
          <p:nvPr>
            <p:ph type="ftr" sz="quarter" idx="3"/>
          </p:nvPr>
        </p:nvSpPr>
        <p:spPr>
          <a:xfrm>
            <a:off x="3613180" y="7206808"/>
            <a:ext cx="3681353" cy="413977"/>
          </a:xfrm>
          <a:prstGeom prst="rect">
            <a:avLst/>
          </a:prstGeom>
        </p:spPr>
        <p:txBody>
          <a:bodyPr vert="horz" lIns="91440" tIns="45720" rIns="91440" bIns="45720" rtlCol="0" anchor="ctr"/>
          <a:lstStyle>
            <a:lvl1pPr algn="ctr">
              <a:defRPr sz="1361">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703573" y="7206808"/>
            <a:ext cx="2454235" cy="413977"/>
          </a:xfrm>
          <a:prstGeom prst="rect">
            <a:avLst/>
          </a:prstGeom>
        </p:spPr>
        <p:txBody>
          <a:bodyPr vert="horz" lIns="91440" tIns="45720" rIns="91440" bIns="45720" rtlCol="0" anchor="ctr"/>
          <a:lstStyle>
            <a:lvl1pPr algn="r">
              <a:defRPr sz="1361">
                <a:solidFill>
                  <a:schemeClr val="tx1">
                    <a:tint val="75000"/>
                  </a:schemeClr>
                </a:solidFill>
              </a:defRPr>
            </a:lvl1p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11184092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036747" rtl="0" eaLnBrk="1" latinLnBrk="0" hangingPunct="1">
        <a:lnSpc>
          <a:spcPct val="90000"/>
        </a:lnSpc>
        <a:spcBef>
          <a:spcPct val="0"/>
        </a:spcBef>
        <a:buNone/>
        <a:defRPr kumimoji="1" sz="4989" kern="1200">
          <a:solidFill>
            <a:schemeClr val="tx1"/>
          </a:solidFill>
          <a:latin typeface="+mj-lt"/>
          <a:ea typeface="+mj-ea"/>
          <a:cs typeface="+mj-cs"/>
        </a:defRPr>
      </a:lvl1pPr>
    </p:titleStyle>
    <p:bodyStyle>
      <a:lvl1pPr marL="259187" indent="-259187" algn="l" defTabSz="1036747" rtl="0" eaLnBrk="1" latinLnBrk="0" hangingPunct="1">
        <a:lnSpc>
          <a:spcPct val="90000"/>
        </a:lnSpc>
        <a:spcBef>
          <a:spcPts val="1134"/>
        </a:spcBef>
        <a:buFont typeface="Arial" panose="020B0604020202020204" pitchFamily="34" charset="0"/>
        <a:buChar char="•"/>
        <a:defRPr kumimoji="1" sz="3175" kern="1200">
          <a:solidFill>
            <a:schemeClr val="tx1"/>
          </a:solidFill>
          <a:latin typeface="+mn-lt"/>
          <a:ea typeface="+mn-ea"/>
          <a:cs typeface="+mn-cs"/>
        </a:defRPr>
      </a:lvl1pPr>
      <a:lvl2pPr marL="777560" indent="-259187" algn="l" defTabSz="1036747" rtl="0" eaLnBrk="1" latinLnBrk="0" hangingPunct="1">
        <a:lnSpc>
          <a:spcPct val="90000"/>
        </a:lnSpc>
        <a:spcBef>
          <a:spcPts val="567"/>
        </a:spcBef>
        <a:buFont typeface="Arial" panose="020B0604020202020204" pitchFamily="34" charset="0"/>
        <a:buChar char="•"/>
        <a:defRPr kumimoji="1" sz="2721" kern="1200">
          <a:solidFill>
            <a:schemeClr val="tx1"/>
          </a:solidFill>
          <a:latin typeface="+mn-lt"/>
          <a:ea typeface="+mn-ea"/>
          <a:cs typeface="+mn-cs"/>
        </a:defRPr>
      </a:lvl2pPr>
      <a:lvl3pPr marL="1295933" indent="-259187" algn="l" defTabSz="1036747" rtl="0" eaLnBrk="1" latinLnBrk="0" hangingPunct="1">
        <a:lnSpc>
          <a:spcPct val="90000"/>
        </a:lnSpc>
        <a:spcBef>
          <a:spcPts val="567"/>
        </a:spcBef>
        <a:buFont typeface="Arial" panose="020B0604020202020204" pitchFamily="34" charset="0"/>
        <a:buChar char="•"/>
        <a:defRPr kumimoji="1" sz="2268" kern="1200">
          <a:solidFill>
            <a:schemeClr val="tx1"/>
          </a:solidFill>
          <a:latin typeface="+mn-lt"/>
          <a:ea typeface="+mn-ea"/>
          <a:cs typeface="+mn-cs"/>
        </a:defRPr>
      </a:lvl3pPr>
      <a:lvl4pPr marL="1814307"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4pPr>
      <a:lvl5pPr marL="2332680"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5pPr>
      <a:lvl6pPr marL="2851053"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6pPr>
      <a:lvl7pPr marL="3369427"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7pPr>
      <a:lvl8pPr marL="3887800"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8pPr>
      <a:lvl9pPr marL="4406174"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9pPr>
    </p:bodyStyle>
    <p:otherStyle>
      <a:defPPr>
        <a:defRPr lang="en-US"/>
      </a:defPPr>
      <a:lvl1pPr marL="0" algn="l" defTabSz="1036747" rtl="0" eaLnBrk="1" latinLnBrk="0" hangingPunct="1">
        <a:defRPr kumimoji="1" sz="2041" kern="1200">
          <a:solidFill>
            <a:schemeClr val="tx1"/>
          </a:solidFill>
          <a:latin typeface="+mn-lt"/>
          <a:ea typeface="+mn-ea"/>
          <a:cs typeface="+mn-cs"/>
        </a:defRPr>
      </a:lvl1pPr>
      <a:lvl2pPr marL="518373" algn="l" defTabSz="1036747" rtl="0" eaLnBrk="1" latinLnBrk="0" hangingPunct="1">
        <a:defRPr kumimoji="1" sz="2041" kern="1200">
          <a:solidFill>
            <a:schemeClr val="tx1"/>
          </a:solidFill>
          <a:latin typeface="+mn-lt"/>
          <a:ea typeface="+mn-ea"/>
          <a:cs typeface="+mn-cs"/>
        </a:defRPr>
      </a:lvl2pPr>
      <a:lvl3pPr marL="1036747" algn="l" defTabSz="1036747" rtl="0" eaLnBrk="1" latinLnBrk="0" hangingPunct="1">
        <a:defRPr kumimoji="1" sz="2041" kern="1200">
          <a:solidFill>
            <a:schemeClr val="tx1"/>
          </a:solidFill>
          <a:latin typeface="+mn-lt"/>
          <a:ea typeface="+mn-ea"/>
          <a:cs typeface="+mn-cs"/>
        </a:defRPr>
      </a:lvl3pPr>
      <a:lvl4pPr marL="1555120" algn="l" defTabSz="1036747" rtl="0" eaLnBrk="1" latinLnBrk="0" hangingPunct="1">
        <a:defRPr kumimoji="1" sz="2041" kern="1200">
          <a:solidFill>
            <a:schemeClr val="tx1"/>
          </a:solidFill>
          <a:latin typeface="+mn-lt"/>
          <a:ea typeface="+mn-ea"/>
          <a:cs typeface="+mn-cs"/>
        </a:defRPr>
      </a:lvl4pPr>
      <a:lvl5pPr marL="2073493" algn="l" defTabSz="1036747" rtl="0" eaLnBrk="1" latinLnBrk="0" hangingPunct="1">
        <a:defRPr kumimoji="1" sz="2041" kern="1200">
          <a:solidFill>
            <a:schemeClr val="tx1"/>
          </a:solidFill>
          <a:latin typeface="+mn-lt"/>
          <a:ea typeface="+mn-ea"/>
          <a:cs typeface="+mn-cs"/>
        </a:defRPr>
      </a:lvl5pPr>
      <a:lvl6pPr marL="2591867" algn="l" defTabSz="1036747" rtl="0" eaLnBrk="1" latinLnBrk="0" hangingPunct="1">
        <a:defRPr kumimoji="1" sz="2041" kern="1200">
          <a:solidFill>
            <a:schemeClr val="tx1"/>
          </a:solidFill>
          <a:latin typeface="+mn-lt"/>
          <a:ea typeface="+mn-ea"/>
          <a:cs typeface="+mn-cs"/>
        </a:defRPr>
      </a:lvl6pPr>
      <a:lvl7pPr marL="3110240" algn="l" defTabSz="1036747" rtl="0" eaLnBrk="1" latinLnBrk="0" hangingPunct="1">
        <a:defRPr kumimoji="1" sz="2041" kern="1200">
          <a:solidFill>
            <a:schemeClr val="tx1"/>
          </a:solidFill>
          <a:latin typeface="+mn-lt"/>
          <a:ea typeface="+mn-ea"/>
          <a:cs typeface="+mn-cs"/>
        </a:defRPr>
      </a:lvl7pPr>
      <a:lvl8pPr marL="3628614" algn="l" defTabSz="1036747" rtl="0" eaLnBrk="1" latinLnBrk="0" hangingPunct="1">
        <a:defRPr kumimoji="1" sz="2041" kern="1200">
          <a:solidFill>
            <a:schemeClr val="tx1"/>
          </a:solidFill>
          <a:latin typeface="+mn-lt"/>
          <a:ea typeface="+mn-ea"/>
          <a:cs typeface="+mn-cs"/>
        </a:defRPr>
      </a:lvl8pPr>
      <a:lvl9pPr marL="4146987" algn="l" defTabSz="1036747" rtl="0" eaLnBrk="1" latinLnBrk="0" hangingPunct="1">
        <a:defRPr kumimoji="1" sz="204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図 63" descr="背景パターン&#10;&#10;低い精度で自動的に生成された説明">
            <a:extLst>
              <a:ext uri="{FF2B5EF4-FFF2-40B4-BE49-F238E27FC236}">
                <a16:creationId xmlns:a16="http://schemas.microsoft.com/office/drawing/2014/main" id="{21B0F02A-424A-4D6E-899B-B26FA90C4B6E}"/>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5589785" y="2376517"/>
            <a:ext cx="3535100" cy="2121061"/>
          </a:xfrm>
          <a:prstGeom prst="rect">
            <a:avLst/>
          </a:prstGeom>
        </p:spPr>
        <p:style>
          <a:lnRef idx="2">
            <a:schemeClr val="dk1"/>
          </a:lnRef>
          <a:fillRef idx="1">
            <a:schemeClr val="lt1"/>
          </a:fillRef>
          <a:effectRef idx="0">
            <a:schemeClr val="dk1"/>
          </a:effectRef>
          <a:fontRef idx="minor">
            <a:schemeClr val="dk1"/>
          </a:fontRef>
        </p:style>
      </p:pic>
      <p:pic>
        <p:nvPicPr>
          <p:cNvPr id="23" name="図 22" descr="背景パターン&#10;&#10;低い精度で自動的に生成された説明">
            <a:extLst>
              <a:ext uri="{FF2B5EF4-FFF2-40B4-BE49-F238E27FC236}">
                <a16:creationId xmlns:a16="http://schemas.microsoft.com/office/drawing/2014/main" id="{8D0204FA-5FEC-4A30-8A2E-F07FE04C0C2E}"/>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257447" y="664465"/>
            <a:ext cx="2520000" cy="1512001"/>
          </a:xfrm>
          <a:prstGeom prst="rect">
            <a:avLst/>
          </a:prstGeom>
        </p:spPr>
        <p:style>
          <a:lnRef idx="2">
            <a:schemeClr val="dk1"/>
          </a:lnRef>
          <a:fillRef idx="1">
            <a:schemeClr val="lt1"/>
          </a:fillRef>
          <a:effectRef idx="0">
            <a:schemeClr val="dk1"/>
          </a:effectRef>
          <a:fontRef idx="minor">
            <a:schemeClr val="dk1"/>
          </a:fontRef>
        </p:style>
      </p:pic>
      <p:sp>
        <p:nvSpPr>
          <p:cNvPr id="16" name="正方形/長方形 15">
            <a:extLst>
              <a:ext uri="{FF2B5EF4-FFF2-40B4-BE49-F238E27FC236}">
                <a16:creationId xmlns:a16="http://schemas.microsoft.com/office/drawing/2014/main" id="{16BF3C69-291F-4D48-89EA-9E5AC0792C6C}"/>
              </a:ext>
            </a:extLst>
          </p:cNvPr>
          <p:cNvSpPr/>
          <p:nvPr/>
        </p:nvSpPr>
        <p:spPr>
          <a:xfrm>
            <a:off x="267786" y="4704335"/>
            <a:ext cx="5050143" cy="3030086"/>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pic>
        <p:nvPicPr>
          <p:cNvPr id="21" name="図 20" descr="背景パターン&#10;&#10;低い精度で自動的に生成された説明">
            <a:extLst>
              <a:ext uri="{FF2B5EF4-FFF2-40B4-BE49-F238E27FC236}">
                <a16:creationId xmlns:a16="http://schemas.microsoft.com/office/drawing/2014/main" id="{FD66B37C-68C8-4DFA-B400-09864E0DD94F}"/>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266073" y="4714794"/>
            <a:ext cx="5050142" cy="3030087"/>
          </a:xfrm>
          <a:prstGeom prst="rect">
            <a:avLst/>
          </a:prstGeom>
        </p:spPr>
        <p:style>
          <a:lnRef idx="2">
            <a:schemeClr val="dk1"/>
          </a:lnRef>
          <a:fillRef idx="1">
            <a:schemeClr val="lt1"/>
          </a:fillRef>
          <a:effectRef idx="0">
            <a:schemeClr val="dk1"/>
          </a:effectRef>
          <a:fontRef idx="minor">
            <a:schemeClr val="dk1"/>
          </a:fontRef>
        </p:style>
      </p:pic>
      <p:sp>
        <p:nvSpPr>
          <p:cNvPr id="25" name="テキスト ボックス 24">
            <a:extLst>
              <a:ext uri="{FF2B5EF4-FFF2-40B4-BE49-F238E27FC236}">
                <a16:creationId xmlns:a16="http://schemas.microsoft.com/office/drawing/2014/main" id="{5299F615-C5C7-4C79-93E4-13C32E59FF9F}"/>
              </a:ext>
            </a:extLst>
          </p:cNvPr>
          <p:cNvSpPr txBox="1"/>
          <p:nvPr/>
        </p:nvSpPr>
        <p:spPr>
          <a:xfrm>
            <a:off x="686754" y="754599"/>
            <a:ext cx="2080700" cy="230832"/>
          </a:xfrm>
          <a:prstGeom prst="rect">
            <a:avLst/>
          </a:prstGeom>
          <a:noFill/>
        </p:spPr>
        <p:txBody>
          <a:bodyPr wrap="square" rtlCol="0">
            <a:spAutoFit/>
          </a:bodyPr>
          <a:lstStyle/>
          <a:p>
            <a:r>
              <a:rPr kumimoji="1" lang="ja-JP" altLang="en-US" sz="900" b="1" dirty="0">
                <a:solidFill>
                  <a:schemeClr val="bg1"/>
                </a:solidFill>
                <a:latin typeface="+mn-ea"/>
              </a:rPr>
              <a:t>シャブリ・ヴィエイユ・ヴィーニュ</a:t>
            </a:r>
            <a:endParaRPr kumimoji="1" lang="en-US" altLang="ja-JP" sz="900" b="1" dirty="0">
              <a:solidFill>
                <a:schemeClr val="bg1"/>
              </a:solidFill>
              <a:latin typeface="+mn-ea"/>
            </a:endParaRPr>
          </a:p>
        </p:txBody>
      </p:sp>
      <p:sp>
        <p:nvSpPr>
          <p:cNvPr id="28" name="テキスト ボックス 27">
            <a:extLst>
              <a:ext uri="{FF2B5EF4-FFF2-40B4-BE49-F238E27FC236}">
                <a16:creationId xmlns:a16="http://schemas.microsoft.com/office/drawing/2014/main" id="{0A625B09-8263-414C-AB04-27FE39830D6E}"/>
              </a:ext>
            </a:extLst>
          </p:cNvPr>
          <p:cNvSpPr txBox="1"/>
          <p:nvPr/>
        </p:nvSpPr>
        <p:spPr>
          <a:xfrm>
            <a:off x="1938773" y="1958432"/>
            <a:ext cx="900070" cy="253916"/>
          </a:xfrm>
          <a:prstGeom prst="rect">
            <a:avLst/>
          </a:prstGeom>
          <a:noFill/>
        </p:spPr>
        <p:txBody>
          <a:bodyPr wrap="square" rtlCol="0">
            <a:spAutoFit/>
          </a:bodyPr>
          <a:lstStyle/>
          <a:p>
            <a:pPr algn="r"/>
            <a:r>
              <a:rPr kumimoji="1" lang="ja-JP" altLang="en-US" sz="1000" b="1" dirty="0">
                <a:solidFill>
                  <a:schemeClr val="bg1"/>
                </a:solidFill>
                <a:latin typeface="+mn-ea"/>
              </a:rPr>
              <a:t>円 </a:t>
            </a:r>
            <a:r>
              <a:rPr kumimoji="1" lang="en-US" altLang="ja-JP" sz="1000" b="1" dirty="0">
                <a:solidFill>
                  <a:schemeClr val="bg1"/>
                </a:solidFill>
                <a:latin typeface="+mn-ea"/>
              </a:rPr>
              <a:t>(</a:t>
            </a:r>
            <a:r>
              <a:rPr kumimoji="1" lang="ja-JP" altLang="en-US" sz="1000" b="1" dirty="0">
                <a:solidFill>
                  <a:schemeClr val="bg1"/>
                </a:solidFill>
                <a:latin typeface="+mn-ea"/>
              </a:rPr>
              <a:t>税込</a:t>
            </a:r>
            <a:r>
              <a:rPr kumimoji="1" lang="en-US" altLang="ja-JP" sz="1000" b="1" dirty="0">
                <a:solidFill>
                  <a:schemeClr val="bg1"/>
                </a:solidFill>
                <a:latin typeface="+mn-ea"/>
              </a:rPr>
              <a:t>)</a:t>
            </a:r>
            <a:endParaRPr kumimoji="1" lang="ja-JP" altLang="en-US" sz="1000" b="1" dirty="0">
              <a:solidFill>
                <a:schemeClr val="bg1"/>
              </a:solidFill>
              <a:latin typeface="+mn-ea"/>
            </a:endParaRPr>
          </a:p>
        </p:txBody>
      </p:sp>
      <p:sp>
        <p:nvSpPr>
          <p:cNvPr id="29" name="テキスト ボックス 28">
            <a:extLst>
              <a:ext uri="{FF2B5EF4-FFF2-40B4-BE49-F238E27FC236}">
                <a16:creationId xmlns:a16="http://schemas.microsoft.com/office/drawing/2014/main" id="{0CAF158D-104B-4A5F-BCF9-A3C7797ABF3C}"/>
              </a:ext>
            </a:extLst>
          </p:cNvPr>
          <p:cNvSpPr txBox="1"/>
          <p:nvPr/>
        </p:nvSpPr>
        <p:spPr>
          <a:xfrm>
            <a:off x="779222" y="1349571"/>
            <a:ext cx="2181825" cy="584775"/>
          </a:xfrm>
          <a:prstGeom prst="rect">
            <a:avLst/>
          </a:prstGeom>
          <a:noFill/>
        </p:spPr>
        <p:txBody>
          <a:bodyPr wrap="square" rtlCol="0">
            <a:spAutoFit/>
          </a:bodyPr>
          <a:lstStyle/>
          <a:p>
            <a:r>
              <a:rPr kumimoji="1" lang="ja-JP" altLang="en-US" sz="800" b="1" dirty="0">
                <a:solidFill>
                  <a:schemeClr val="bg1"/>
                </a:solidFill>
                <a:latin typeface="+mn-ea"/>
              </a:rPr>
              <a:t>原産国：フランス</a:t>
            </a:r>
            <a:r>
              <a:rPr kumimoji="1" lang="en-US" altLang="ja-JP" sz="800" b="1" dirty="0">
                <a:solidFill>
                  <a:schemeClr val="bg1"/>
                </a:solidFill>
                <a:latin typeface="+mn-ea"/>
              </a:rPr>
              <a:t>/</a:t>
            </a:r>
            <a:r>
              <a:rPr kumimoji="1" lang="ja-JP" altLang="en-US" sz="800" b="1" dirty="0">
                <a:solidFill>
                  <a:schemeClr val="bg1"/>
                </a:solidFill>
                <a:latin typeface="+mn-ea"/>
              </a:rPr>
              <a:t>ブ</a:t>
            </a:r>
            <a:r>
              <a:rPr kumimoji="1" lang="en-US" altLang="ja-JP" sz="800" b="1" dirty="0">
                <a:solidFill>
                  <a:schemeClr val="bg1"/>
                </a:solidFill>
                <a:latin typeface="+mn-ea"/>
              </a:rPr>
              <a:t>AOC</a:t>
            </a:r>
            <a:r>
              <a:rPr kumimoji="1" lang="ja-JP" altLang="en-US" sz="800" b="1" dirty="0">
                <a:solidFill>
                  <a:schemeClr val="bg1"/>
                </a:solidFill>
                <a:latin typeface="+mn-ea"/>
              </a:rPr>
              <a:t>シャブリ</a:t>
            </a:r>
            <a:endParaRPr kumimoji="1" lang="en-US" altLang="ja-JP" sz="800" b="1" dirty="0">
              <a:solidFill>
                <a:schemeClr val="bg1"/>
              </a:solidFill>
              <a:latin typeface="+mn-ea"/>
            </a:endParaRPr>
          </a:p>
          <a:p>
            <a:r>
              <a:rPr kumimoji="1" lang="ja-JP" altLang="en-US" sz="800" b="1" dirty="0">
                <a:solidFill>
                  <a:schemeClr val="bg1"/>
                </a:solidFill>
                <a:latin typeface="+mn-ea"/>
              </a:rPr>
              <a:t>生産者：ドメーヌ・デ・ヴォルー</a:t>
            </a:r>
            <a:endParaRPr kumimoji="1" lang="en-US" altLang="ja-JP" sz="800" b="1" dirty="0">
              <a:solidFill>
                <a:schemeClr val="bg1"/>
              </a:solidFill>
              <a:latin typeface="+mn-ea"/>
            </a:endParaRPr>
          </a:p>
          <a:p>
            <a:r>
              <a:rPr kumimoji="1" lang="ja-JP" altLang="en-US" sz="800" b="1" dirty="0">
                <a:solidFill>
                  <a:schemeClr val="bg1"/>
                </a:solidFill>
                <a:latin typeface="+mn-ea"/>
              </a:rPr>
              <a:t>品種　：シャルドネ</a:t>
            </a:r>
            <a:endParaRPr kumimoji="1" lang="en-US" altLang="ja-JP" sz="800" b="1" dirty="0">
              <a:solidFill>
                <a:schemeClr val="bg1"/>
              </a:solidFill>
              <a:latin typeface="+mn-ea"/>
            </a:endParaRPr>
          </a:p>
          <a:p>
            <a:r>
              <a:rPr kumimoji="1" lang="ja-JP" altLang="en-US" sz="800" b="1" dirty="0">
                <a:solidFill>
                  <a:schemeClr val="bg1"/>
                </a:solidFill>
                <a:latin typeface="+mn-ea"/>
              </a:rPr>
              <a:t>味わい：白・辛口・ミディアムボディ</a:t>
            </a:r>
          </a:p>
        </p:txBody>
      </p:sp>
      <p:cxnSp>
        <p:nvCxnSpPr>
          <p:cNvPr id="30" name="直線コネクタ 29">
            <a:extLst>
              <a:ext uri="{FF2B5EF4-FFF2-40B4-BE49-F238E27FC236}">
                <a16:creationId xmlns:a16="http://schemas.microsoft.com/office/drawing/2014/main" id="{0EC50E4F-DF45-4D08-A237-7635DA85A2EB}"/>
              </a:ext>
            </a:extLst>
          </p:cNvPr>
          <p:cNvCxnSpPr>
            <a:cxnSpLocks/>
          </p:cNvCxnSpPr>
          <p:nvPr/>
        </p:nvCxnSpPr>
        <p:spPr>
          <a:xfrm>
            <a:off x="819545" y="1336577"/>
            <a:ext cx="1834979"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テキスト ボックス 32">
            <a:extLst>
              <a:ext uri="{FF2B5EF4-FFF2-40B4-BE49-F238E27FC236}">
                <a16:creationId xmlns:a16="http://schemas.microsoft.com/office/drawing/2014/main" id="{B7221AE6-6356-4A60-A415-4E1C44915E8C}"/>
              </a:ext>
            </a:extLst>
          </p:cNvPr>
          <p:cNvSpPr txBox="1"/>
          <p:nvPr/>
        </p:nvSpPr>
        <p:spPr>
          <a:xfrm>
            <a:off x="1072252" y="5555996"/>
            <a:ext cx="4041745" cy="969496"/>
          </a:xfrm>
          <a:prstGeom prst="rect">
            <a:avLst/>
          </a:prstGeom>
          <a:noFill/>
        </p:spPr>
        <p:txBody>
          <a:bodyPr wrap="square" rtlCol="0">
            <a:spAutoFit/>
          </a:bodyPr>
          <a:lstStyle/>
          <a:p>
            <a:r>
              <a:rPr kumimoji="1" lang="ja-JP" altLang="en-US" sz="900" dirty="0">
                <a:solidFill>
                  <a:schemeClr val="bg1"/>
                </a:solidFill>
                <a:latin typeface="+mn-ea"/>
              </a:rPr>
              <a:t>このワインは美しい金色をしており、初めはアカシアハチミツのアロマのような香りですが、時間の経過とともにドライフルーツやヘーゼルナッツの香りへと変わっていくことが特徴の一つです。品質が高いと評判のパルグ地区に位置する畑で育った葡萄から作られており、深い土壌から栄養を吸収し、その豊かな味わいや芳香を引き出しています。特に甲殻類や鮮魚の料理と相性が非常に良いです。平均樹齢</a:t>
            </a:r>
            <a:r>
              <a:rPr kumimoji="1" lang="en-US" altLang="ja-JP" sz="900" dirty="0">
                <a:solidFill>
                  <a:schemeClr val="bg1"/>
                </a:solidFill>
                <a:latin typeface="+mn-ea"/>
              </a:rPr>
              <a:t>40</a:t>
            </a:r>
            <a:r>
              <a:rPr kumimoji="1" lang="ja-JP" altLang="en-US" sz="900" dirty="0">
                <a:solidFill>
                  <a:schemeClr val="bg1"/>
                </a:solidFill>
                <a:latin typeface="+mn-ea"/>
              </a:rPr>
              <a:t>年</a:t>
            </a:r>
            <a:r>
              <a:rPr kumimoji="1" lang="ja-JP" altLang="en-US" sz="1000" dirty="0">
                <a:solidFill>
                  <a:schemeClr val="bg1"/>
                </a:solidFill>
                <a:latin typeface="+mn-ea"/>
              </a:rPr>
              <a:t>。</a:t>
            </a:r>
          </a:p>
        </p:txBody>
      </p:sp>
      <p:cxnSp>
        <p:nvCxnSpPr>
          <p:cNvPr id="35" name="直線コネクタ 34">
            <a:extLst>
              <a:ext uri="{FF2B5EF4-FFF2-40B4-BE49-F238E27FC236}">
                <a16:creationId xmlns:a16="http://schemas.microsoft.com/office/drawing/2014/main" id="{3D1A2442-A4DE-44C0-905F-D305EA6DCA59}"/>
              </a:ext>
            </a:extLst>
          </p:cNvPr>
          <p:cNvCxnSpPr>
            <a:cxnSpLocks/>
          </p:cNvCxnSpPr>
          <p:nvPr/>
        </p:nvCxnSpPr>
        <p:spPr>
          <a:xfrm>
            <a:off x="1089867" y="5532470"/>
            <a:ext cx="40117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F31F81AC-7686-4FAE-BC92-2236A713A276}"/>
              </a:ext>
            </a:extLst>
          </p:cNvPr>
          <p:cNvCxnSpPr>
            <a:cxnSpLocks/>
          </p:cNvCxnSpPr>
          <p:nvPr/>
        </p:nvCxnSpPr>
        <p:spPr>
          <a:xfrm>
            <a:off x="1089867" y="6526072"/>
            <a:ext cx="40117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テキスト ボックス 42">
            <a:extLst>
              <a:ext uri="{FF2B5EF4-FFF2-40B4-BE49-F238E27FC236}">
                <a16:creationId xmlns:a16="http://schemas.microsoft.com/office/drawing/2014/main" id="{562A6387-72A7-46C9-BE63-62A7147D38C4}"/>
              </a:ext>
            </a:extLst>
          </p:cNvPr>
          <p:cNvSpPr txBox="1"/>
          <p:nvPr/>
        </p:nvSpPr>
        <p:spPr>
          <a:xfrm>
            <a:off x="3740112" y="7399697"/>
            <a:ext cx="1506336" cy="265009"/>
          </a:xfrm>
          <a:prstGeom prst="rect">
            <a:avLst/>
          </a:prstGeom>
          <a:noFill/>
        </p:spPr>
        <p:txBody>
          <a:bodyPr wrap="square" rtlCol="0">
            <a:spAutoFit/>
          </a:bodyPr>
          <a:lstStyle/>
          <a:p>
            <a:pPr algn="r"/>
            <a:r>
              <a:rPr kumimoji="1" lang="ja-JP" altLang="en-US" sz="1122" b="1" dirty="0">
                <a:solidFill>
                  <a:schemeClr val="bg1"/>
                </a:solidFill>
                <a:latin typeface="+mn-ea"/>
              </a:rPr>
              <a:t>円 </a:t>
            </a:r>
            <a:r>
              <a:rPr kumimoji="1" lang="en-US" altLang="ja-JP" sz="1122" b="1" dirty="0">
                <a:solidFill>
                  <a:schemeClr val="bg1"/>
                </a:solidFill>
                <a:latin typeface="+mn-ea"/>
              </a:rPr>
              <a:t>(</a:t>
            </a:r>
            <a:r>
              <a:rPr kumimoji="1" lang="ja-JP" altLang="en-US" sz="1122" b="1" dirty="0">
                <a:solidFill>
                  <a:schemeClr val="bg1"/>
                </a:solidFill>
                <a:latin typeface="+mn-ea"/>
              </a:rPr>
              <a:t>税込</a:t>
            </a:r>
            <a:r>
              <a:rPr kumimoji="1" lang="en-US" altLang="ja-JP" sz="1122" b="1" dirty="0">
                <a:solidFill>
                  <a:schemeClr val="bg1"/>
                </a:solidFill>
                <a:latin typeface="+mn-ea"/>
              </a:rPr>
              <a:t>)</a:t>
            </a:r>
            <a:endParaRPr kumimoji="1" lang="ja-JP" altLang="en-US" sz="1122" b="1" dirty="0">
              <a:solidFill>
                <a:schemeClr val="bg1"/>
              </a:solidFill>
              <a:latin typeface="+mn-ea"/>
            </a:endParaRPr>
          </a:p>
        </p:txBody>
      </p:sp>
      <p:sp>
        <p:nvSpPr>
          <p:cNvPr id="44" name="四角形: 角を丸くする 43">
            <a:extLst>
              <a:ext uri="{FF2B5EF4-FFF2-40B4-BE49-F238E27FC236}">
                <a16:creationId xmlns:a16="http://schemas.microsoft.com/office/drawing/2014/main" id="{C5F3866D-D65C-40B8-B504-6C62E20ED330}"/>
              </a:ext>
            </a:extLst>
          </p:cNvPr>
          <p:cNvSpPr/>
          <p:nvPr/>
        </p:nvSpPr>
        <p:spPr>
          <a:xfrm>
            <a:off x="814780" y="1984185"/>
            <a:ext cx="561722" cy="17535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45" name="テキスト ボックス 44">
            <a:extLst>
              <a:ext uri="{FF2B5EF4-FFF2-40B4-BE49-F238E27FC236}">
                <a16:creationId xmlns:a16="http://schemas.microsoft.com/office/drawing/2014/main" id="{FFB8720C-3CD9-44E4-A84B-D73936638778}"/>
              </a:ext>
            </a:extLst>
          </p:cNvPr>
          <p:cNvSpPr txBox="1"/>
          <p:nvPr/>
        </p:nvSpPr>
        <p:spPr>
          <a:xfrm>
            <a:off x="776680" y="1989610"/>
            <a:ext cx="724955" cy="184666"/>
          </a:xfrm>
          <a:prstGeom prst="rect">
            <a:avLst/>
          </a:prstGeom>
          <a:noFill/>
        </p:spPr>
        <p:txBody>
          <a:bodyPr wrap="square" rtlCol="0">
            <a:spAutoFit/>
          </a:bodyPr>
          <a:lstStyle/>
          <a:p>
            <a:r>
              <a:rPr kumimoji="1" lang="ja-JP" altLang="en-US" sz="600" b="1" dirty="0">
                <a:solidFill>
                  <a:srgbClr val="89162B"/>
                </a:solidFill>
                <a:latin typeface="+mn-ea"/>
              </a:rPr>
              <a:t>希望小売価格</a:t>
            </a:r>
          </a:p>
        </p:txBody>
      </p:sp>
      <p:sp>
        <p:nvSpPr>
          <p:cNvPr id="8" name="テキスト ボックス 7">
            <a:extLst>
              <a:ext uri="{FF2B5EF4-FFF2-40B4-BE49-F238E27FC236}">
                <a16:creationId xmlns:a16="http://schemas.microsoft.com/office/drawing/2014/main" id="{288B1D14-5DD5-4AC7-B6F0-DDF9079D1ED0}"/>
              </a:ext>
            </a:extLst>
          </p:cNvPr>
          <p:cNvSpPr txBox="1"/>
          <p:nvPr/>
        </p:nvSpPr>
        <p:spPr>
          <a:xfrm>
            <a:off x="1416184" y="1856267"/>
            <a:ext cx="957441" cy="400110"/>
          </a:xfrm>
          <a:prstGeom prst="rect">
            <a:avLst/>
          </a:prstGeom>
          <a:noFill/>
        </p:spPr>
        <p:txBody>
          <a:bodyPr wrap="square" rtlCol="0">
            <a:spAutoFit/>
          </a:bodyPr>
          <a:lstStyle/>
          <a:p>
            <a:endParaRPr kumimoji="1" lang="ja-JP" altLang="en-US" sz="2000" b="1" dirty="0">
              <a:solidFill>
                <a:schemeClr val="bg1"/>
              </a:solidFill>
              <a:latin typeface="+mn-ea"/>
            </a:endParaRPr>
          </a:p>
        </p:txBody>
      </p:sp>
      <p:sp>
        <p:nvSpPr>
          <p:cNvPr id="69" name="テキスト ボックス 68">
            <a:extLst>
              <a:ext uri="{FF2B5EF4-FFF2-40B4-BE49-F238E27FC236}">
                <a16:creationId xmlns:a16="http://schemas.microsoft.com/office/drawing/2014/main" id="{CB64D52E-3A3A-4FBF-81E2-28B643621AE0}"/>
              </a:ext>
            </a:extLst>
          </p:cNvPr>
          <p:cNvSpPr txBox="1"/>
          <p:nvPr/>
        </p:nvSpPr>
        <p:spPr>
          <a:xfrm>
            <a:off x="7568787" y="4241161"/>
            <a:ext cx="1506336" cy="265009"/>
          </a:xfrm>
          <a:prstGeom prst="rect">
            <a:avLst/>
          </a:prstGeom>
          <a:noFill/>
        </p:spPr>
        <p:txBody>
          <a:bodyPr wrap="square" rtlCol="0">
            <a:spAutoFit/>
          </a:bodyPr>
          <a:lstStyle/>
          <a:p>
            <a:pPr algn="r"/>
            <a:r>
              <a:rPr kumimoji="1" lang="ja-JP" altLang="en-US" sz="1122" b="1" dirty="0">
                <a:solidFill>
                  <a:schemeClr val="bg1"/>
                </a:solidFill>
                <a:latin typeface="+mn-ea"/>
              </a:rPr>
              <a:t>円 </a:t>
            </a:r>
            <a:r>
              <a:rPr kumimoji="1" lang="en-US" altLang="ja-JP" sz="1122" b="1" dirty="0">
                <a:solidFill>
                  <a:schemeClr val="bg1"/>
                </a:solidFill>
                <a:latin typeface="+mn-ea"/>
              </a:rPr>
              <a:t>(</a:t>
            </a:r>
            <a:r>
              <a:rPr kumimoji="1" lang="ja-JP" altLang="en-US" sz="1122" b="1" dirty="0">
                <a:solidFill>
                  <a:schemeClr val="bg1"/>
                </a:solidFill>
                <a:latin typeface="+mn-ea"/>
              </a:rPr>
              <a:t>税込</a:t>
            </a:r>
            <a:r>
              <a:rPr kumimoji="1" lang="en-US" altLang="ja-JP" sz="1122" b="1" dirty="0">
                <a:solidFill>
                  <a:schemeClr val="bg1"/>
                </a:solidFill>
                <a:latin typeface="+mn-ea"/>
              </a:rPr>
              <a:t>)</a:t>
            </a:r>
            <a:endParaRPr kumimoji="1" lang="ja-JP" altLang="en-US" sz="1122" b="1" dirty="0">
              <a:solidFill>
                <a:schemeClr val="bg1"/>
              </a:solidFill>
              <a:latin typeface="+mn-ea"/>
            </a:endParaRPr>
          </a:p>
        </p:txBody>
      </p:sp>
      <p:cxnSp>
        <p:nvCxnSpPr>
          <p:cNvPr id="71" name="直線コネクタ 70">
            <a:extLst>
              <a:ext uri="{FF2B5EF4-FFF2-40B4-BE49-F238E27FC236}">
                <a16:creationId xmlns:a16="http://schemas.microsoft.com/office/drawing/2014/main" id="{D072D629-508C-424F-8080-62CEE613C503}"/>
              </a:ext>
            </a:extLst>
          </p:cNvPr>
          <p:cNvCxnSpPr>
            <a:cxnSpLocks/>
          </p:cNvCxnSpPr>
          <p:nvPr/>
        </p:nvCxnSpPr>
        <p:spPr>
          <a:xfrm>
            <a:off x="6231836" y="3346243"/>
            <a:ext cx="248487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72" name="四角形: 角を丸くする 71">
            <a:extLst>
              <a:ext uri="{FF2B5EF4-FFF2-40B4-BE49-F238E27FC236}">
                <a16:creationId xmlns:a16="http://schemas.microsoft.com/office/drawing/2014/main" id="{622391F6-4801-4314-968C-DA64C0EE225C}"/>
              </a:ext>
            </a:extLst>
          </p:cNvPr>
          <p:cNvSpPr/>
          <p:nvPr/>
        </p:nvSpPr>
        <p:spPr>
          <a:xfrm>
            <a:off x="6752865" y="4265448"/>
            <a:ext cx="388271" cy="1844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73" name="テキスト ボックス 72">
            <a:extLst>
              <a:ext uri="{FF2B5EF4-FFF2-40B4-BE49-F238E27FC236}">
                <a16:creationId xmlns:a16="http://schemas.microsoft.com/office/drawing/2014/main" id="{53F5247A-C7D0-4EDD-8C61-D0B968982990}"/>
              </a:ext>
            </a:extLst>
          </p:cNvPr>
          <p:cNvSpPr txBox="1"/>
          <p:nvPr/>
        </p:nvSpPr>
        <p:spPr>
          <a:xfrm>
            <a:off x="6758548" y="4253770"/>
            <a:ext cx="476049" cy="221920"/>
          </a:xfrm>
          <a:prstGeom prst="rect">
            <a:avLst/>
          </a:prstGeom>
          <a:noFill/>
        </p:spPr>
        <p:txBody>
          <a:bodyPr wrap="square" rtlCol="0">
            <a:spAutoFit/>
          </a:bodyPr>
          <a:lstStyle/>
          <a:p>
            <a:r>
              <a:rPr kumimoji="1" lang="ja-JP" altLang="en-US" sz="842" b="1" dirty="0">
                <a:solidFill>
                  <a:srgbClr val="89162B"/>
                </a:solidFill>
                <a:latin typeface="+mn-ea"/>
              </a:rPr>
              <a:t>価格</a:t>
            </a:r>
          </a:p>
        </p:txBody>
      </p:sp>
      <p:sp>
        <p:nvSpPr>
          <p:cNvPr id="76" name="四角形: 角を丸くする 75">
            <a:extLst>
              <a:ext uri="{FF2B5EF4-FFF2-40B4-BE49-F238E27FC236}">
                <a16:creationId xmlns:a16="http://schemas.microsoft.com/office/drawing/2014/main" id="{45787E35-4ABF-4202-BC7D-6E5D2A3F6C1D}"/>
              </a:ext>
            </a:extLst>
          </p:cNvPr>
          <p:cNvSpPr/>
          <p:nvPr/>
        </p:nvSpPr>
        <p:spPr>
          <a:xfrm>
            <a:off x="2097275" y="7423809"/>
            <a:ext cx="849622" cy="18448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77" name="テキスト ボックス 76">
            <a:extLst>
              <a:ext uri="{FF2B5EF4-FFF2-40B4-BE49-F238E27FC236}">
                <a16:creationId xmlns:a16="http://schemas.microsoft.com/office/drawing/2014/main" id="{22A056E7-20B5-4B63-A8B6-759215B4D0EF}"/>
              </a:ext>
            </a:extLst>
          </p:cNvPr>
          <p:cNvSpPr txBox="1"/>
          <p:nvPr/>
        </p:nvSpPr>
        <p:spPr>
          <a:xfrm>
            <a:off x="2122156" y="7412130"/>
            <a:ext cx="849622" cy="221920"/>
          </a:xfrm>
          <a:prstGeom prst="rect">
            <a:avLst/>
          </a:prstGeom>
          <a:noFill/>
        </p:spPr>
        <p:txBody>
          <a:bodyPr wrap="square" rtlCol="0">
            <a:spAutoFit/>
          </a:bodyPr>
          <a:lstStyle/>
          <a:p>
            <a:r>
              <a:rPr kumimoji="1" lang="ja-JP" altLang="en-US" sz="842" b="1" dirty="0">
                <a:solidFill>
                  <a:srgbClr val="89162B"/>
                </a:solidFill>
                <a:latin typeface="+mn-ea"/>
              </a:rPr>
              <a:t>希望小売価格</a:t>
            </a:r>
          </a:p>
        </p:txBody>
      </p:sp>
      <p:sp>
        <p:nvSpPr>
          <p:cNvPr id="78" name="テキスト ボックス 77">
            <a:extLst>
              <a:ext uri="{FF2B5EF4-FFF2-40B4-BE49-F238E27FC236}">
                <a16:creationId xmlns:a16="http://schemas.microsoft.com/office/drawing/2014/main" id="{EB6DEA6B-B1B2-41E2-8B5B-F38BC3522A32}"/>
              </a:ext>
            </a:extLst>
          </p:cNvPr>
          <p:cNvSpPr txBox="1"/>
          <p:nvPr/>
        </p:nvSpPr>
        <p:spPr>
          <a:xfrm>
            <a:off x="3164327" y="7180832"/>
            <a:ext cx="1442886" cy="646331"/>
          </a:xfrm>
          <a:prstGeom prst="rect">
            <a:avLst/>
          </a:prstGeom>
          <a:noFill/>
        </p:spPr>
        <p:txBody>
          <a:bodyPr wrap="square" rtlCol="0">
            <a:spAutoFit/>
          </a:bodyPr>
          <a:lstStyle/>
          <a:p>
            <a:r>
              <a:rPr kumimoji="1" lang="en-US" altLang="ja-JP" sz="3600" b="1" dirty="0">
                <a:solidFill>
                  <a:schemeClr val="bg1"/>
                </a:solidFill>
                <a:latin typeface="+mn-ea"/>
              </a:rPr>
              <a:t>7,810</a:t>
            </a:r>
            <a:endParaRPr kumimoji="1" lang="ja-JP" altLang="en-US" sz="3600" b="1" dirty="0">
              <a:solidFill>
                <a:schemeClr val="bg1"/>
              </a:solidFill>
              <a:latin typeface="+mn-ea"/>
            </a:endParaRPr>
          </a:p>
        </p:txBody>
      </p:sp>
      <p:sp>
        <p:nvSpPr>
          <p:cNvPr id="92" name="正方形/長方形 91">
            <a:extLst>
              <a:ext uri="{FF2B5EF4-FFF2-40B4-BE49-F238E27FC236}">
                <a16:creationId xmlns:a16="http://schemas.microsoft.com/office/drawing/2014/main" id="{BE7D20EF-9EE9-4A25-A3A4-46986C47272F}"/>
              </a:ext>
            </a:extLst>
          </p:cNvPr>
          <p:cNvSpPr/>
          <p:nvPr/>
        </p:nvSpPr>
        <p:spPr>
          <a:xfrm>
            <a:off x="5591498" y="4704007"/>
            <a:ext cx="5050143" cy="3030086"/>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pic>
        <p:nvPicPr>
          <p:cNvPr id="93" name="図 92" descr="背景パターン&#10;&#10;低い精度で自動的に生成された説明">
            <a:extLst>
              <a:ext uri="{FF2B5EF4-FFF2-40B4-BE49-F238E27FC236}">
                <a16:creationId xmlns:a16="http://schemas.microsoft.com/office/drawing/2014/main" id="{85F5142F-32B7-4C30-B57A-E10E0F352653}"/>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5589785" y="4704335"/>
            <a:ext cx="5050142" cy="3030087"/>
          </a:xfrm>
          <a:prstGeom prst="rect">
            <a:avLst/>
          </a:prstGeom>
        </p:spPr>
        <p:style>
          <a:lnRef idx="2">
            <a:schemeClr val="dk1"/>
          </a:lnRef>
          <a:fillRef idx="1">
            <a:schemeClr val="lt1"/>
          </a:fillRef>
          <a:effectRef idx="0">
            <a:schemeClr val="dk1"/>
          </a:effectRef>
          <a:fontRef idx="minor">
            <a:schemeClr val="dk1"/>
          </a:fontRef>
        </p:style>
      </p:pic>
      <p:cxnSp>
        <p:nvCxnSpPr>
          <p:cNvPr id="97" name="直線コネクタ 96">
            <a:extLst>
              <a:ext uri="{FF2B5EF4-FFF2-40B4-BE49-F238E27FC236}">
                <a16:creationId xmlns:a16="http://schemas.microsoft.com/office/drawing/2014/main" id="{82C9AB9D-7B3F-4D19-93B2-2D790C7748FF}"/>
              </a:ext>
            </a:extLst>
          </p:cNvPr>
          <p:cNvCxnSpPr>
            <a:cxnSpLocks/>
          </p:cNvCxnSpPr>
          <p:nvPr/>
        </p:nvCxnSpPr>
        <p:spPr>
          <a:xfrm>
            <a:off x="6420048" y="5532470"/>
            <a:ext cx="40117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9" name="直線コネクタ 98">
            <a:extLst>
              <a:ext uri="{FF2B5EF4-FFF2-40B4-BE49-F238E27FC236}">
                <a16:creationId xmlns:a16="http://schemas.microsoft.com/office/drawing/2014/main" id="{C034C689-8E5A-4E60-8D9C-B70DD798254F}"/>
              </a:ext>
            </a:extLst>
          </p:cNvPr>
          <p:cNvCxnSpPr>
            <a:cxnSpLocks/>
          </p:cNvCxnSpPr>
          <p:nvPr/>
        </p:nvCxnSpPr>
        <p:spPr>
          <a:xfrm>
            <a:off x="6340554" y="6516612"/>
            <a:ext cx="40117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テキスト ボックス 99">
            <a:extLst>
              <a:ext uri="{FF2B5EF4-FFF2-40B4-BE49-F238E27FC236}">
                <a16:creationId xmlns:a16="http://schemas.microsoft.com/office/drawing/2014/main" id="{BB92ABB0-9E05-40C1-8C92-2956D60EF27A}"/>
              </a:ext>
            </a:extLst>
          </p:cNvPr>
          <p:cNvSpPr txBox="1"/>
          <p:nvPr/>
        </p:nvSpPr>
        <p:spPr>
          <a:xfrm>
            <a:off x="9063824" y="7399369"/>
            <a:ext cx="1506336" cy="265009"/>
          </a:xfrm>
          <a:prstGeom prst="rect">
            <a:avLst/>
          </a:prstGeom>
          <a:noFill/>
        </p:spPr>
        <p:txBody>
          <a:bodyPr wrap="square" rtlCol="0">
            <a:spAutoFit/>
          </a:bodyPr>
          <a:lstStyle/>
          <a:p>
            <a:pPr algn="r"/>
            <a:r>
              <a:rPr kumimoji="1" lang="ja-JP" altLang="en-US" sz="1122" b="1" dirty="0">
                <a:solidFill>
                  <a:schemeClr val="bg1"/>
                </a:solidFill>
                <a:latin typeface="+mn-ea"/>
              </a:rPr>
              <a:t>円 </a:t>
            </a:r>
            <a:r>
              <a:rPr kumimoji="1" lang="en-US" altLang="ja-JP" sz="1122" b="1" dirty="0">
                <a:solidFill>
                  <a:schemeClr val="bg1"/>
                </a:solidFill>
                <a:latin typeface="+mn-ea"/>
              </a:rPr>
              <a:t>(</a:t>
            </a:r>
            <a:r>
              <a:rPr kumimoji="1" lang="ja-JP" altLang="en-US" sz="1122" b="1" dirty="0">
                <a:solidFill>
                  <a:schemeClr val="bg1"/>
                </a:solidFill>
                <a:latin typeface="+mn-ea"/>
              </a:rPr>
              <a:t>税込</a:t>
            </a:r>
            <a:r>
              <a:rPr kumimoji="1" lang="en-US" altLang="ja-JP" sz="1122" b="1" dirty="0">
                <a:solidFill>
                  <a:schemeClr val="bg1"/>
                </a:solidFill>
                <a:latin typeface="+mn-ea"/>
              </a:rPr>
              <a:t>)</a:t>
            </a:r>
            <a:endParaRPr kumimoji="1" lang="ja-JP" altLang="en-US" sz="1122" b="1" dirty="0">
              <a:solidFill>
                <a:schemeClr val="bg1"/>
              </a:solidFill>
              <a:latin typeface="+mn-ea"/>
            </a:endParaRPr>
          </a:p>
        </p:txBody>
      </p:sp>
      <p:sp>
        <p:nvSpPr>
          <p:cNvPr id="105" name="テキスト ボックス 104">
            <a:extLst>
              <a:ext uri="{FF2B5EF4-FFF2-40B4-BE49-F238E27FC236}">
                <a16:creationId xmlns:a16="http://schemas.microsoft.com/office/drawing/2014/main" id="{BF597B99-1C7D-4332-A5CB-D2AE6E85537D}"/>
              </a:ext>
            </a:extLst>
          </p:cNvPr>
          <p:cNvSpPr txBox="1"/>
          <p:nvPr/>
        </p:nvSpPr>
        <p:spPr>
          <a:xfrm>
            <a:off x="151427" y="196722"/>
            <a:ext cx="1824725" cy="369332"/>
          </a:xfrm>
          <a:prstGeom prst="rect">
            <a:avLst/>
          </a:prstGeom>
          <a:noFill/>
        </p:spPr>
        <p:txBody>
          <a:bodyPr wrap="square" rtlCol="0">
            <a:spAutoFit/>
          </a:bodyPr>
          <a:lstStyle/>
          <a:p>
            <a:r>
              <a:rPr kumimoji="1" lang="ja-JP" altLang="en-US" dirty="0">
                <a:ea typeface="游明朝" panose="02020400000000000000" pitchFamily="18" charset="-128"/>
              </a:rPr>
              <a:t>■</a:t>
            </a:r>
            <a:r>
              <a:rPr kumimoji="1" lang="en-US" altLang="ja-JP" dirty="0">
                <a:ea typeface="游明朝" panose="02020400000000000000" pitchFamily="18" charset="-128"/>
              </a:rPr>
              <a:t>PRICE CARD</a:t>
            </a:r>
            <a:endParaRPr kumimoji="1" lang="ja-JP" altLang="en-US" dirty="0">
              <a:ea typeface="游明朝" panose="02020400000000000000" pitchFamily="18" charset="-128"/>
            </a:endParaRPr>
          </a:p>
        </p:txBody>
      </p:sp>
      <p:sp>
        <p:nvSpPr>
          <p:cNvPr id="107" name="四角形: 角を丸くする 106">
            <a:extLst>
              <a:ext uri="{FF2B5EF4-FFF2-40B4-BE49-F238E27FC236}">
                <a16:creationId xmlns:a16="http://schemas.microsoft.com/office/drawing/2014/main" id="{7395A336-E855-40F9-AE8E-D855C2355B92}"/>
              </a:ext>
            </a:extLst>
          </p:cNvPr>
          <p:cNvSpPr/>
          <p:nvPr/>
        </p:nvSpPr>
        <p:spPr>
          <a:xfrm>
            <a:off x="7898818" y="7431546"/>
            <a:ext cx="388271" cy="1844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108" name="テキスト ボックス 107">
            <a:extLst>
              <a:ext uri="{FF2B5EF4-FFF2-40B4-BE49-F238E27FC236}">
                <a16:creationId xmlns:a16="http://schemas.microsoft.com/office/drawing/2014/main" id="{2C794610-4EFF-4016-A40A-053E3E75775E}"/>
              </a:ext>
            </a:extLst>
          </p:cNvPr>
          <p:cNvSpPr txBox="1"/>
          <p:nvPr/>
        </p:nvSpPr>
        <p:spPr>
          <a:xfrm>
            <a:off x="7904501" y="7419868"/>
            <a:ext cx="476049" cy="221920"/>
          </a:xfrm>
          <a:prstGeom prst="rect">
            <a:avLst/>
          </a:prstGeom>
          <a:noFill/>
        </p:spPr>
        <p:txBody>
          <a:bodyPr wrap="square" rtlCol="0">
            <a:spAutoFit/>
          </a:bodyPr>
          <a:lstStyle/>
          <a:p>
            <a:r>
              <a:rPr kumimoji="1" lang="ja-JP" altLang="en-US" sz="842" b="1" dirty="0">
                <a:solidFill>
                  <a:srgbClr val="89162B"/>
                </a:solidFill>
                <a:latin typeface="+mn-ea"/>
              </a:rPr>
              <a:t>価格</a:t>
            </a:r>
          </a:p>
        </p:txBody>
      </p:sp>
      <p:pic>
        <p:nvPicPr>
          <p:cNvPr id="51" name="図 50" descr="背景パターン&#10;&#10;低い精度で自動的に生成された説明">
            <a:extLst>
              <a:ext uri="{FF2B5EF4-FFF2-40B4-BE49-F238E27FC236}">
                <a16:creationId xmlns:a16="http://schemas.microsoft.com/office/drawing/2014/main" id="{3333404C-FDE0-41EE-A888-F494C6DE7CA4}"/>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257447" y="2391534"/>
            <a:ext cx="3535100" cy="2121061"/>
          </a:xfrm>
          <a:prstGeom prst="rect">
            <a:avLst/>
          </a:prstGeom>
        </p:spPr>
        <p:style>
          <a:lnRef idx="2">
            <a:schemeClr val="dk1"/>
          </a:lnRef>
          <a:fillRef idx="1">
            <a:schemeClr val="lt1"/>
          </a:fillRef>
          <a:effectRef idx="0">
            <a:schemeClr val="dk1"/>
          </a:effectRef>
          <a:fontRef idx="minor">
            <a:schemeClr val="dk1"/>
          </a:fontRef>
        </p:style>
      </p:pic>
      <p:sp>
        <p:nvSpPr>
          <p:cNvPr id="55" name="テキスト ボックス 54">
            <a:extLst>
              <a:ext uri="{FF2B5EF4-FFF2-40B4-BE49-F238E27FC236}">
                <a16:creationId xmlns:a16="http://schemas.microsoft.com/office/drawing/2014/main" id="{2B7D91D3-BF03-4E20-9355-654DB4779495}"/>
              </a:ext>
            </a:extLst>
          </p:cNvPr>
          <p:cNvSpPr txBox="1"/>
          <p:nvPr/>
        </p:nvSpPr>
        <p:spPr>
          <a:xfrm>
            <a:off x="2236449" y="4215182"/>
            <a:ext cx="1506336" cy="265009"/>
          </a:xfrm>
          <a:prstGeom prst="rect">
            <a:avLst/>
          </a:prstGeom>
          <a:noFill/>
        </p:spPr>
        <p:txBody>
          <a:bodyPr wrap="square" rtlCol="0">
            <a:spAutoFit/>
          </a:bodyPr>
          <a:lstStyle/>
          <a:p>
            <a:pPr algn="r"/>
            <a:r>
              <a:rPr kumimoji="1" lang="ja-JP" altLang="en-US" sz="1122" b="1" dirty="0">
                <a:solidFill>
                  <a:schemeClr val="bg1"/>
                </a:solidFill>
                <a:latin typeface="+mn-ea"/>
              </a:rPr>
              <a:t>円 </a:t>
            </a:r>
            <a:r>
              <a:rPr kumimoji="1" lang="en-US" altLang="ja-JP" sz="1122" b="1" dirty="0">
                <a:solidFill>
                  <a:schemeClr val="bg1"/>
                </a:solidFill>
                <a:latin typeface="+mn-ea"/>
              </a:rPr>
              <a:t>(</a:t>
            </a:r>
            <a:r>
              <a:rPr kumimoji="1" lang="ja-JP" altLang="en-US" sz="1122" b="1" dirty="0">
                <a:solidFill>
                  <a:schemeClr val="bg1"/>
                </a:solidFill>
                <a:latin typeface="+mn-ea"/>
              </a:rPr>
              <a:t>税抜</a:t>
            </a:r>
            <a:r>
              <a:rPr kumimoji="1" lang="en-US" altLang="ja-JP" sz="1122" b="1" dirty="0">
                <a:solidFill>
                  <a:schemeClr val="bg1"/>
                </a:solidFill>
                <a:latin typeface="+mn-ea"/>
              </a:rPr>
              <a:t>)</a:t>
            </a:r>
            <a:endParaRPr kumimoji="1" lang="ja-JP" altLang="en-US" sz="1122" b="1" dirty="0">
              <a:solidFill>
                <a:schemeClr val="bg1"/>
              </a:solidFill>
              <a:latin typeface="+mn-ea"/>
            </a:endParaRPr>
          </a:p>
        </p:txBody>
      </p:sp>
      <p:cxnSp>
        <p:nvCxnSpPr>
          <p:cNvPr id="57" name="直線コネクタ 56">
            <a:extLst>
              <a:ext uri="{FF2B5EF4-FFF2-40B4-BE49-F238E27FC236}">
                <a16:creationId xmlns:a16="http://schemas.microsoft.com/office/drawing/2014/main" id="{5BAFEDF1-4BC4-40B4-910B-2D9B1FCED67B}"/>
              </a:ext>
            </a:extLst>
          </p:cNvPr>
          <p:cNvCxnSpPr>
            <a:cxnSpLocks/>
          </p:cNvCxnSpPr>
          <p:nvPr/>
        </p:nvCxnSpPr>
        <p:spPr>
          <a:xfrm>
            <a:off x="899498" y="3320264"/>
            <a:ext cx="248487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60" name="図 59" descr="背景パターン&#10;&#10;低い精度で自動的に生成された説明">
            <a:extLst>
              <a:ext uri="{FF2B5EF4-FFF2-40B4-BE49-F238E27FC236}">
                <a16:creationId xmlns:a16="http://schemas.microsoft.com/office/drawing/2014/main" id="{24B2E7EA-970C-4650-8634-E599B18C58D1}"/>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5630101" y="707657"/>
            <a:ext cx="2520000" cy="1512001"/>
          </a:xfrm>
          <a:prstGeom prst="rect">
            <a:avLst/>
          </a:prstGeom>
        </p:spPr>
        <p:style>
          <a:lnRef idx="2">
            <a:schemeClr val="dk1"/>
          </a:lnRef>
          <a:fillRef idx="1">
            <a:schemeClr val="lt1"/>
          </a:fillRef>
          <a:effectRef idx="0">
            <a:schemeClr val="dk1"/>
          </a:effectRef>
          <a:fontRef idx="minor">
            <a:schemeClr val="dk1"/>
          </a:fontRef>
        </p:style>
      </p:pic>
      <p:sp>
        <p:nvSpPr>
          <p:cNvPr id="74" name="テキスト ボックス 73">
            <a:extLst>
              <a:ext uri="{FF2B5EF4-FFF2-40B4-BE49-F238E27FC236}">
                <a16:creationId xmlns:a16="http://schemas.microsoft.com/office/drawing/2014/main" id="{59C0DFEB-A137-4997-923F-2DDA2838FA38}"/>
              </a:ext>
            </a:extLst>
          </p:cNvPr>
          <p:cNvSpPr txBox="1"/>
          <p:nvPr/>
        </p:nvSpPr>
        <p:spPr>
          <a:xfrm>
            <a:off x="7271111" y="1992224"/>
            <a:ext cx="900070" cy="253916"/>
          </a:xfrm>
          <a:prstGeom prst="rect">
            <a:avLst/>
          </a:prstGeom>
          <a:noFill/>
        </p:spPr>
        <p:txBody>
          <a:bodyPr wrap="square" rtlCol="0">
            <a:spAutoFit/>
          </a:bodyPr>
          <a:lstStyle/>
          <a:p>
            <a:pPr algn="r"/>
            <a:r>
              <a:rPr kumimoji="1" lang="ja-JP" altLang="en-US" sz="1000" b="1" dirty="0">
                <a:solidFill>
                  <a:schemeClr val="bg1"/>
                </a:solidFill>
                <a:latin typeface="+mn-ea"/>
              </a:rPr>
              <a:t>円 </a:t>
            </a:r>
            <a:r>
              <a:rPr kumimoji="1" lang="en-US" altLang="ja-JP" sz="1000" b="1" dirty="0">
                <a:solidFill>
                  <a:schemeClr val="bg1"/>
                </a:solidFill>
                <a:latin typeface="+mn-ea"/>
              </a:rPr>
              <a:t>(</a:t>
            </a:r>
            <a:r>
              <a:rPr kumimoji="1" lang="ja-JP" altLang="en-US" sz="1000" b="1" dirty="0">
                <a:solidFill>
                  <a:schemeClr val="bg1"/>
                </a:solidFill>
                <a:latin typeface="+mn-ea"/>
              </a:rPr>
              <a:t>税込</a:t>
            </a:r>
            <a:r>
              <a:rPr kumimoji="1" lang="en-US" altLang="ja-JP" sz="1000" b="1" dirty="0">
                <a:solidFill>
                  <a:schemeClr val="bg1"/>
                </a:solidFill>
                <a:latin typeface="+mn-ea"/>
              </a:rPr>
              <a:t>)</a:t>
            </a:r>
            <a:endParaRPr kumimoji="1" lang="ja-JP" altLang="en-US" sz="1000" b="1" dirty="0">
              <a:solidFill>
                <a:schemeClr val="bg1"/>
              </a:solidFill>
              <a:latin typeface="+mn-ea"/>
            </a:endParaRPr>
          </a:p>
        </p:txBody>
      </p:sp>
      <p:cxnSp>
        <p:nvCxnSpPr>
          <p:cNvPr id="80" name="直線コネクタ 79">
            <a:extLst>
              <a:ext uri="{FF2B5EF4-FFF2-40B4-BE49-F238E27FC236}">
                <a16:creationId xmlns:a16="http://schemas.microsoft.com/office/drawing/2014/main" id="{45075B9D-4D48-49F5-B269-3B4A7D48236B}"/>
              </a:ext>
            </a:extLst>
          </p:cNvPr>
          <p:cNvCxnSpPr>
            <a:cxnSpLocks/>
          </p:cNvCxnSpPr>
          <p:nvPr/>
        </p:nvCxnSpPr>
        <p:spPr>
          <a:xfrm>
            <a:off x="6133833" y="1369740"/>
            <a:ext cx="1829206"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81" name="四角形: 角を丸くする 80">
            <a:extLst>
              <a:ext uri="{FF2B5EF4-FFF2-40B4-BE49-F238E27FC236}">
                <a16:creationId xmlns:a16="http://schemas.microsoft.com/office/drawing/2014/main" id="{1DCA9F96-47E4-451F-89D1-11831CA23B6A}"/>
              </a:ext>
            </a:extLst>
          </p:cNvPr>
          <p:cNvSpPr/>
          <p:nvPr/>
        </p:nvSpPr>
        <p:spPr>
          <a:xfrm>
            <a:off x="6420048" y="2017977"/>
            <a:ext cx="288791" cy="15330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82" name="テキスト ボックス 81">
            <a:extLst>
              <a:ext uri="{FF2B5EF4-FFF2-40B4-BE49-F238E27FC236}">
                <a16:creationId xmlns:a16="http://schemas.microsoft.com/office/drawing/2014/main" id="{DBF47C64-868F-49DD-8EE1-FD2414A7883A}"/>
              </a:ext>
            </a:extLst>
          </p:cNvPr>
          <p:cNvSpPr txBox="1"/>
          <p:nvPr/>
        </p:nvSpPr>
        <p:spPr>
          <a:xfrm>
            <a:off x="6398579" y="2008162"/>
            <a:ext cx="392268" cy="183496"/>
          </a:xfrm>
          <a:prstGeom prst="rect">
            <a:avLst/>
          </a:prstGeom>
          <a:noFill/>
        </p:spPr>
        <p:txBody>
          <a:bodyPr wrap="square" rtlCol="0">
            <a:spAutoFit/>
          </a:bodyPr>
          <a:lstStyle/>
          <a:p>
            <a:r>
              <a:rPr kumimoji="1" lang="ja-JP" altLang="en-US" sz="600" b="1" dirty="0">
                <a:solidFill>
                  <a:srgbClr val="89162B"/>
                </a:solidFill>
                <a:latin typeface="+mn-ea"/>
              </a:rPr>
              <a:t>価格</a:t>
            </a:r>
          </a:p>
        </p:txBody>
      </p:sp>
      <p:sp>
        <p:nvSpPr>
          <p:cNvPr id="104" name="四角形: 角を丸くする 103">
            <a:extLst>
              <a:ext uri="{FF2B5EF4-FFF2-40B4-BE49-F238E27FC236}">
                <a16:creationId xmlns:a16="http://schemas.microsoft.com/office/drawing/2014/main" id="{9228838B-C1D6-43D1-8E87-E7F230743AF1}"/>
              </a:ext>
            </a:extLst>
          </p:cNvPr>
          <p:cNvSpPr/>
          <p:nvPr/>
        </p:nvSpPr>
        <p:spPr>
          <a:xfrm>
            <a:off x="946734" y="4239588"/>
            <a:ext cx="849622" cy="18448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106" name="テキスト ボックス 105">
            <a:extLst>
              <a:ext uri="{FF2B5EF4-FFF2-40B4-BE49-F238E27FC236}">
                <a16:creationId xmlns:a16="http://schemas.microsoft.com/office/drawing/2014/main" id="{A9BA5EBB-2A83-4AC1-87FA-A6461FA302C8}"/>
              </a:ext>
            </a:extLst>
          </p:cNvPr>
          <p:cNvSpPr txBox="1"/>
          <p:nvPr/>
        </p:nvSpPr>
        <p:spPr>
          <a:xfrm>
            <a:off x="971615" y="4227909"/>
            <a:ext cx="849622" cy="221920"/>
          </a:xfrm>
          <a:prstGeom prst="rect">
            <a:avLst/>
          </a:prstGeom>
          <a:noFill/>
        </p:spPr>
        <p:txBody>
          <a:bodyPr wrap="square" rtlCol="0">
            <a:spAutoFit/>
          </a:bodyPr>
          <a:lstStyle/>
          <a:p>
            <a:r>
              <a:rPr kumimoji="1" lang="ja-JP" altLang="en-US" sz="842" b="1" dirty="0">
                <a:solidFill>
                  <a:srgbClr val="89162B"/>
                </a:solidFill>
                <a:latin typeface="+mn-ea"/>
              </a:rPr>
              <a:t>希望小売価格</a:t>
            </a:r>
          </a:p>
        </p:txBody>
      </p:sp>
      <p:sp>
        <p:nvSpPr>
          <p:cNvPr id="109" name="テキスト ボックス 108">
            <a:extLst>
              <a:ext uri="{FF2B5EF4-FFF2-40B4-BE49-F238E27FC236}">
                <a16:creationId xmlns:a16="http://schemas.microsoft.com/office/drawing/2014/main" id="{81DD652B-C233-4F68-A8C1-F16267F13E7D}"/>
              </a:ext>
            </a:extLst>
          </p:cNvPr>
          <p:cNvSpPr txBox="1"/>
          <p:nvPr/>
        </p:nvSpPr>
        <p:spPr>
          <a:xfrm>
            <a:off x="1989892" y="4045417"/>
            <a:ext cx="1575110" cy="523220"/>
          </a:xfrm>
          <a:prstGeom prst="rect">
            <a:avLst/>
          </a:prstGeom>
          <a:noFill/>
        </p:spPr>
        <p:txBody>
          <a:bodyPr wrap="square" rtlCol="0">
            <a:spAutoFit/>
          </a:bodyPr>
          <a:lstStyle/>
          <a:p>
            <a:r>
              <a:rPr kumimoji="1" lang="en-US" altLang="ja-JP" sz="2800" b="1" dirty="0">
                <a:solidFill>
                  <a:schemeClr val="bg1"/>
                </a:solidFill>
                <a:latin typeface="+mn-ea"/>
              </a:rPr>
              <a:t>7,100</a:t>
            </a:r>
            <a:endParaRPr kumimoji="1" lang="ja-JP" altLang="en-US" sz="2800" b="1" dirty="0">
              <a:solidFill>
                <a:schemeClr val="bg1"/>
              </a:solidFill>
              <a:latin typeface="+mn-ea"/>
            </a:endParaRPr>
          </a:p>
        </p:txBody>
      </p:sp>
      <p:sp>
        <p:nvSpPr>
          <p:cNvPr id="118" name="テキスト ボックス 117">
            <a:extLst>
              <a:ext uri="{FF2B5EF4-FFF2-40B4-BE49-F238E27FC236}">
                <a16:creationId xmlns:a16="http://schemas.microsoft.com/office/drawing/2014/main" id="{D583943E-4062-48AA-90CC-7168A48130D4}"/>
              </a:ext>
            </a:extLst>
          </p:cNvPr>
          <p:cNvSpPr txBox="1"/>
          <p:nvPr/>
        </p:nvSpPr>
        <p:spPr>
          <a:xfrm>
            <a:off x="776680" y="984157"/>
            <a:ext cx="1735408" cy="353943"/>
          </a:xfrm>
          <a:prstGeom prst="rect">
            <a:avLst/>
          </a:prstGeom>
          <a:noFill/>
        </p:spPr>
        <p:txBody>
          <a:bodyPr wrap="square" rtlCol="0">
            <a:spAutoFit/>
          </a:bodyPr>
          <a:lstStyle/>
          <a:p>
            <a:r>
              <a:rPr kumimoji="1" lang="ja-JP" altLang="en-US" sz="850" b="1" dirty="0">
                <a:solidFill>
                  <a:schemeClr val="bg1"/>
                </a:solidFill>
                <a:latin typeface="+mn-ea"/>
              </a:rPr>
              <a:t>甘美な香りから芳醇な甘さ、</a:t>
            </a:r>
            <a:endParaRPr kumimoji="1" lang="en-US" altLang="ja-JP" sz="850" b="1" dirty="0">
              <a:solidFill>
                <a:schemeClr val="bg1"/>
              </a:solidFill>
              <a:latin typeface="+mn-ea"/>
            </a:endParaRPr>
          </a:p>
          <a:p>
            <a:r>
              <a:rPr kumimoji="1" lang="ja-JP" altLang="en-US" sz="850" b="1" dirty="0">
                <a:solidFill>
                  <a:schemeClr val="bg1"/>
                </a:solidFill>
                <a:latin typeface="+mn-ea"/>
              </a:rPr>
              <a:t>香ばしさへの変化を楽しめる </a:t>
            </a:r>
          </a:p>
        </p:txBody>
      </p:sp>
      <p:sp>
        <p:nvSpPr>
          <p:cNvPr id="123" name="テキスト ボックス 122">
            <a:extLst>
              <a:ext uri="{FF2B5EF4-FFF2-40B4-BE49-F238E27FC236}">
                <a16:creationId xmlns:a16="http://schemas.microsoft.com/office/drawing/2014/main" id="{BBDCC58E-934A-4A3F-8ADB-2D2E7466D770}"/>
              </a:ext>
            </a:extLst>
          </p:cNvPr>
          <p:cNvSpPr txBox="1"/>
          <p:nvPr/>
        </p:nvSpPr>
        <p:spPr>
          <a:xfrm>
            <a:off x="945118" y="2838167"/>
            <a:ext cx="2631646" cy="461665"/>
          </a:xfrm>
          <a:prstGeom prst="rect">
            <a:avLst/>
          </a:prstGeom>
          <a:noFill/>
        </p:spPr>
        <p:txBody>
          <a:bodyPr wrap="square" rtlCol="0">
            <a:spAutoFit/>
          </a:bodyPr>
          <a:lstStyle/>
          <a:p>
            <a:r>
              <a:rPr kumimoji="1" lang="ja-JP" altLang="en-US" sz="1200" b="1" dirty="0">
                <a:solidFill>
                  <a:schemeClr val="bg1"/>
                </a:solidFill>
                <a:latin typeface="+mn-ea"/>
              </a:rPr>
              <a:t>甘美な香りから芳醇な甘さ、</a:t>
            </a:r>
            <a:endParaRPr kumimoji="1" lang="en-US" altLang="ja-JP" sz="1200" b="1" dirty="0">
              <a:solidFill>
                <a:schemeClr val="bg1"/>
              </a:solidFill>
              <a:latin typeface="+mn-ea"/>
            </a:endParaRPr>
          </a:p>
          <a:p>
            <a:r>
              <a:rPr kumimoji="1" lang="ja-JP" altLang="en-US" sz="1200" b="1" dirty="0">
                <a:solidFill>
                  <a:schemeClr val="bg1"/>
                </a:solidFill>
                <a:latin typeface="+mn-ea"/>
              </a:rPr>
              <a:t>香ばしさへの変化を楽しめる </a:t>
            </a:r>
          </a:p>
        </p:txBody>
      </p:sp>
      <p:sp>
        <p:nvSpPr>
          <p:cNvPr id="128" name="テキスト ボックス 127">
            <a:extLst>
              <a:ext uri="{FF2B5EF4-FFF2-40B4-BE49-F238E27FC236}">
                <a16:creationId xmlns:a16="http://schemas.microsoft.com/office/drawing/2014/main" id="{539531BE-B662-4B2D-A44C-276603A39C45}"/>
              </a:ext>
            </a:extLst>
          </p:cNvPr>
          <p:cNvSpPr txBox="1"/>
          <p:nvPr/>
        </p:nvSpPr>
        <p:spPr>
          <a:xfrm>
            <a:off x="6252964" y="2845071"/>
            <a:ext cx="2631646" cy="461665"/>
          </a:xfrm>
          <a:prstGeom prst="rect">
            <a:avLst/>
          </a:prstGeom>
          <a:noFill/>
        </p:spPr>
        <p:txBody>
          <a:bodyPr wrap="square" rtlCol="0">
            <a:spAutoFit/>
          </a:bodyPr>
          <a:lstStyle/>
          <a:p>
            <a:r>
              <a:rPr kumimoji="1" lang="ja-JP" altLang="en-US" sz="1200" b="1" dirty="0">
                <a:solidFill>
                  <a:schemeClr val="bg1"/>
                </a:solidFill>
                <a:latin typeface="+mn-ea"/>
              </a:rPr>
              <a:t>甘美な香りから芳醇な甘さ、</a:t>
            </a:r>
            <a:endParaRPr kumimoji="1" lang="en-US" altLang="ja-JP" sz="1200" b="1" dirty="0">
              <a:solidFill>
                <a:schemeClr val="bg1"/>
              </a:solidFill>
              <a:latin typeface="+mn-ea"/>
            </a:endParaRPr>
          </a:p>
          <a:p>
            <a:r>
              <a:rPr kumimoji="1" lang="ja-JP" altLang="en-US" sz="1200" b="1" dirty="0">
                <a:solidFill>
                  <a:schemeClr val="bg1"/>
                </a:solidFill>
                <a:latin typeface="+mn-ea"/>
              </a:rPr>
              <a:t>香ばしさへの変化を楽しめる </a:t>
            </a:r>
          </a:p>
        </p:txBody>
      </p:sp>
      <p:sp>
        <p:nvSpPr>
          <p:cNvPr id="131" name="テキスト ボックス 130">
            <a:extLst>
              <a:ext uri="{FF2B5EF4-FFF2-40B4-BE49-F238E27FC236}">
                <a16:creationId xmlns:a16="http://schemas.microsoft.com/office/drawing/2014/main" id="{04162395-BC29-414D-917C-EED6A06ABFE1}"/>
              </a:ext>
            </a:extLst>
          </p:cNvPr>
          <p:cNvSpPr txBox="1"/>
          <p:nvPr/>
        </p:nvSpPr>
        <p:spPr>
          <a:xfrm>
            <a:off x="1100709" y="5282435"/>
            <a:ext cx="4092952" cy="261610"/>
          </a:xfrm>
          <a:prstGeom prst="rect">
            <a:avLst/>
          </a:prstGeom>
          <a:noFill/>
        </p:spPr>
        <p:txBody>
          <a:bodyPr wrap="square" rtlCol="0">
            <a:spAutoFit/>
          </a:bodyPr>
          <a:lstStyle/>
          <a:p>
            <a:r>
              <a:rPr kumimoji="1" lang="ja-JP" altLang="en-US" sz="1100" b="1" dirty="0">
                <a:solidFill>
                  <a:schemeClr val="bg1"/>
                </a:solidFill>
                <a:latin typeface="+mn-ea"/>
              </a:rPr>
              <a:t>甘美な香りから芳醇な甘さ、香ばしさへの変化を楽しめる </a:t>
            </a:r>
          </a:p>
        </p:txBody>
      </p:sp>
      <p:sp>
        <p:nvSpPr>
          <p:cNvPr id="134" name="テキスト ボックス 133">
            <a:extLst>
              <a:ext uri="{FF2B5EF4-FFF2-40B4-BE49-F238E27FC236}">
                <a16:creationId xmlns:a16="http://schemas.microsoft.com/office/drawing/2014/main" id="{9CC5F792-68C4-47C8-8F20-E5BC5BE383DE}"/>
              </a:ext>
            </a:extLst>
          </p:cNvPr>
          <p:cNvSpPr txBox="1"/>
          <p:nvPr/>
        </p:nvSpPr>
        <p:spPr>
          <a:xfrm>
            <a:off x="6420048" y="5257712"/>
            <a:ext cx="4118760" cy="261610"/>
          </a:xfrm>
          <a:prstGeom prst="rect">
            <a:avLst/>
          </a:prstGeom>
          <a:noFill/>
        </p:spPr>
        <p:txBody>
          <a:bodyPr wrap="square" rtlCol="0">
            <a:spAutoFit/>
          </a:bodyPr>
          <a:lstStyle/>
          <a:p>
            <a:r>
              <a:rPr kumimoji="1" lang="ja-JP" altLang="en-US" sz="1100" b="1" dirty="0">
                <a:solidFill>
                  <a:schemeClr val="bg1"/>
                </a:solidFill>
                <a:latin typeface="+mn-ea"/>
              </a:rPr>
              <a:t>甘美な香りから芳醇な甘さ、香ばしさへの変化を楽しめる </a:t>
            </a:r>
          </a:p>
        </p:txBody>
      </p:sp>
      <p:sp>
        <p:nvSpPr>
          <p:cNvPr id="135" name="テキスト ボックス 134">
            <a:extLst>
              <a:ext uri="{FF2B5EF4-FFF2-40B4-BE49-F238E27FC236}">
                <a16:creationId xmlns:a16="http://schemas.microsoft.com/office/drawing/2014/main" id="{A8269213-F48E-4D35-A294-F807363DB95B}"/>
              </a:ext>
            </a:extLst>
          </p:cNvPr>
          <p:cNvSpPr txBox="1"/>
          <p:nvPr/>
        </p:nvSpPr>
        <p:spPr>
          <a:xfrm>
            <a:off x="6374677" y="5541657"/>
            <a:ext cx="4011745" cy="938719"/>
          </a:xfrm>
          <a:prstGeom prst="rect">
            <a:avLst/>
          </a:prstGeom>
          <a:noFill/>
        </p:spPr>
        <p:txBody>
          <a:bodyPr wrap="square" rtlCol="0">
            <a:spAutoFit/>
          </a:bodyPr>
          <a:lstStyle/>
          <a:p>
            <a:r>
              <a:rPr kumimoji="1" lang="ja-JP" altLang="en-US" sz="900" dirty="0">
                <a:solidFill>
                  <a:schemeClr val="bg1"/>
                </a:solidFill>
                <a:latin typeface="+mn-ea"/>
              </a:rPr>
              <a:t>このワインは美しい金色をしており、初めはアカシアハチミツのアロマのような香りですが、時間の経過とともにドライフルーツやヘーゼルナッツの香りへと変わっていくことが特徴の一つです。品質が高いと評判のパルグ地区に位置する畑で育った葡萄から作られており、深い土壌から栄養を吸収し、その豊かな味わいや芳香を引き出しています。特に甲殻類や鮮魚の料理と相性が非常に良いです</a:t>
            </a:r>
            <a:r>
              <a:rPr kumimoji="1" lang="ja-JP" altLang="en-US" sz="1000" dirty="0">
                <a:solidFill>
                  <a:schemeClr val="bg1"/>
                </a:solidFill>
                <a:latin typeface="+mn-ea"/>
              </a:rPr>
              <a:t>。平均樹齢</a:t>
            </a:r>
            <a:r>
              <a:rPr kumimoji="1" lang="en-US" altLang="ja-JP" sz="1000" dirty="0">
                <a:solidFill>
                  <a:schemeClr val="bg1"/>
                </a:solidFill>
                <a:latin typeface="+mn-ea"/>
              </a:rPr>
              <a:t>40</a:t>
            </a:r>
            <a:r>
              <a:rPr kumimoji="1" lang="ja-JP" altLang="en-US" sz="1000">
                <a:solidFill>
                  <a:schemeClr val="bg1"/>
                </a:solidFill>
                <a:latin typeface="+mn-ea"/>
              </a:rPr>
              <a:t>年</a:t>
            </a:r>
            <a:r>
              <a:rPr kumimoji="1" lang="ja-JP" altLang="en-US" sz="1050">
                <a:solidFill>
                  <a:schemeClr val="bg1"/>
                </a:solidFill>
                <a:latin typeface="+mn-ea"/>
              </a:rPr>
              <a:t>。</a:t>
            </a:r>
            <a:endParaRPr kumimoji="1" lang="ja-JP" altLang="en-US" sz="1000" dirty="0">
              <a:solidFill>
                <a:schemeClr val="bg1"/>
              </a:solidFill>
              <a:latin typeface="+mn-ea"/>
            </a:endParaRPr>
          </a:p>
        </p:txBody>
      </p:sp>
      <p:sp>
        <p:nvSpPr>
          <p:cNvPr id="101" name="テキスト ボックス 100">
            <a:extLst>
              <a:ext uri="{FF2B5EF4-FFF2-40B4-BE49-F238E27FC236}">
                <a16:creationId xmlns:a16="http://schemas.microsoft.com/office/drawing/2014/main" id="{AC5DB803-5210-4B1D-B73A-5F7955C70ACA}"/>
              </a:ext>
            </a:extLst>
          </p:cNvPr>
          <p:cNvSpPr txBox="1"/>
          <p:nvPr/>
        </p:nvSpPr>
        <p:spPr>
          <a:xfrm>
            <a:off x="6113736" y="1005931"/>
            <a:ext cx="1735408" cy="353943"/>
          </a:xfrm>
          <a:prstGeom prst="rect">
            <a:avLst/>
          </a:prstGeom>
          <a:noFill/>
        </p:spPr>
        <p:txBody>
          <a:bodyPr wrap="square" rtlCol="0">
            <a:spAutoFit/>
          </a:bodyPr>
          <a:lstStyle/>
          <a:p>
            <a:r>
              <a:rPr kumimoji="1" lang="ja-JP" altLang="en-US" sz="850" b="1" dirty="0">
                <a:solidFill>
                  <a:schemeClr val="bg1"/>
                </a:solidFill>
                <a:latin typeface="+mn-ea"/>
              </a:rPr>
              <a:t>甘美な香りから芳醇な甘さ、</a:t>
            </a:r>
            <a:endParaRPr kumimoji="1" lang="en-US" altLang="ja-JP" sz="850" b="1" dirty="0">
              <a:solidFill>
                <a:schemeClr val="bg1"/>
              </a:solidFill>
              <a:latin typeface="+mn-ea"/>
            </a:endParaRPr>
          </a:p>
          <a:p>
            <a:r>
              <a:rPr kumimoji="1" lang="ja-JP" altLang="en-US" sz="850" b="1" dirty="0">
                <a:solidFill>
                  <a:schemeClr val="bg1"/>
                </a:solidFill>
                <a:latin typeface="+mn-ea"/>
              </a:rPr>
              <a:t>香ばしさへの変化を楽しめる </a:t>
            </a:r>
          </a:p>
        </p:txBody>
      </p:sp>
      <p:sp>
        <p:nvSpPr>
          <p:cNvPr id="110" name="テキスト ボックス 109">
            <a:extLst>
              <a:ext uri="{FF2B5EF4-FFF2-40B4-BE49-F238E27FC236}">
                <a16:creationId xmlns:a16="http://schemas.microsoft.com/office/drawing/2014/main" id="{D59895E3-1A26-4721-BF74-C24C8002D729}"/>
              </a:ext>
            </a:extLst>
          </p:cNvPr>
          <p:cNvSpPr txBox="1"/>
          <p:nvPr/>
        </p:nvSpPr>
        <p:spPr>
          <a:xfrm>
            <a:off x="6144076" y="1392605"/>
            <a:ext cx="2181825" cy="584775"/>
          </a:xfrm>
          <a:prstGeom prst="rect">
            <a:avLst/>
          </a:prstGeom>
          <a:noFill/>
        </p:spPr>
        <p:txBody>
          <a:bodyPr wrap="square" rtlCol="0">
            <a:spAutoFit/>
          </a:bodyPr>
          <a:lstStyle/>
          <a:p>
            <a:r>
              <a:rPr kumimoji="1" lang="ja-JP" altLang="en-US" sz="800" b="1" dirty="0">
                <a:solidFill>
                  <a:schemeClr val="bg1"/>
                </a:solidFill>
                <a:latin typeface="+mn-ea"/>
              </a:rPr>
              <a:t>原産国：フランス</a:t>
            </a:r>
            <a:r>
              <a:rPr kumimoji="1" lang="en-US" altLang="ja-JP" sz="800" b="1" dirty="0">
                <a:solidFill>
                  <a:schemeClr val="bg1"/>
                </a:solidFill>
                <a:latin typeface="+mn-ea"/>
              </a:rPr>
              <a:t>/AOC</a:t>
            </a:r>
            <a:r>
              <a:rPr kumimoji="1" lang="ja-JP" altLang="en-US" sz="800" b="1" dirty="0">
                <a:solidFill>
                  <a:schemeClr val="bg1"/>
                </a:solidFill>
                <a:latin typeface="+mn-ea"/>
              </a:rPr>
              <a:t>シャブリ</a:t>
            </a:r>
            <a:endParaRPr kumimoji="1" lang="en-US" altLang="ja-JP" sz="800" b="1" dirty="0">
              <a:solidFill>
                <a:schemeClr val="bg1"/>
              </a:solidFill>
              <a:latin typeface="+mn-ea"/>
            </a:endParaRPr>
          </a:p>
          <a:p>
            <a:r>
              <a:rPr kumimoji="1" lang="ja-JP" altLang="en-US" sz="800" b="1" dirty="0">
                <a:solidFill>
                  <a:schemeClr val="bg1"/>
                </a:solidFill>
                <a:latin typeface="+mn-ea"/>
              </a:rPr>
              <a:t>生産者：ドメーヌ・デ・ヴォルー</a:t>
            </a:r>
            <a:endParaRPr kumimoji="1" lang="en-US" altLang="ja-JP" sz="800" b="1" dirty="0">
              <a:solidFill>
                <a:schemeClr val="bg1"/>
              </a:solidFill>
              <a:latin typeface="+mn-ea"/>
            </a:endParaRPr>
          </a:p>
          <a:p>
            <a:r>
              <a:rPr kumimoji="1" lang="ja-JP" altLang="en-US" sz="800" b="1" dirty="0">
                <a:solidFill>
                  <a:schemeClr val="bg1"/>
                </a:solidFill>
                <a:latin typeface="+mn-ea"/>
              </a:rPr>
              <a:t>品種　：シャルドネ</a:t>
            </a:r>
            <a:endParaRPr kumimoji="1" lang="en-US" altLang="ja-JP" sz="800" b="1" dirty="0">
              <a:solidFill>
                <a:schemeClr val="bg1"/>
              </a:solidFill>
              <a:latin typeface="+mn-ea"/>
            </a:endParaRPr>
          </a:p>
          <a:p>
            <a:r>
              <a:rPr kumimoji="1" lang="ja-JP" altLang="en-US" sz="800" b="1" dirty="0">
                <a:solidFill>
                  <a:schemeClr val="bg1"/>
                </a:solidFill>
                <a:latin typeface="+mn-ea"/>
              </a:rPr>
              <a:t>味わい：白・辛口・ミディアムボディ</a:t>
            </a:r>
          </a:p>
        </p:txBody>
      </p:sp>
      <p:sp>
        <p:nvSpPr>
          <p:cNvPr id="113" name="テキスト ボックス 112">
            <a:extLst>
              <a:ext uri="{FF2B5EF4-FFF2-40B4-BE49-F238E27FC236}">
                <a16:creationId xmlns:a16="http://schemas.microsoft.com/office/drawing/2014/main" id="{EC70FAD6-FBAB-4420-BD43-38B845319AC7}"/>
              </a:ext>
            </a:extLst>
          </p:cNvPr>
          <p:cNvSpPr txBox="1"/>
          <p:nvPr/>
        </p:nvSpPr>
        <p:spPr>
          <a:xfrm>
            <a:off x="941012" y="3361674"/>
            <a:ext cx="2631645" cy="769441"/>
          </a:xfrm>
          <a:prstGeom prst="rect">
            <a:avLst/>
          </a:prstGeom>
          <a:noFill/>
        </p:spPr>
        <p:txBody>
          <a:bodyPr wrap="square" rtlCol="0">
            <a:spAutoFit/>
          </a:bodyPr>
          <a:lstStyle/>
          <a:p>
            <a:r>
              <a:rPr kumimoji="1" lang="ja-JP" altLang="en-US" sz="1100" b="1" dirty="0">
                <a:solidFill>
                  <a:schemeClr val="bg1"/>
                </a:solidFill>
                <a:latin typeface="+mn-ea"/>
              </a:rPr>
              <a:t>原産国：フランス</a:t>
            </a:r>
            <a:r>
              <a:rPr kumimoji="1" lang="en-US" altLang="ja-JP" sz="1100" b="1" dirty="0">
                <a:solidFill>
                  <a:schemeClr val="bg1"/>
                </a:solidFill>
                <a:latin typeface="+mn-ea"/>
              </a:rPr>
              <a:t>/AOC</a:t>
            </a:r>
            <a:r>
              <a:rPr kumimoji="1" lang="ja-JP" altLang="en-US" sz="1100" b="1" dirty="0">
                <a:solidFill>
                  <a:schemeClr val="bg1"/>
                </a:solidFill>
                <a:latin typeface="+mn-ea"/>
              </a:rPr>
              <a:t>シャブリ</a:t>
            </a:r>
            <a:endParaRPr kumimoji="1" lang="en-US" altLang="ja-JP" sz="1100" b="1" dirty="0">
              <a:solidFill>
                <a:schemeClr val="bg1"/>
              </a:solidFill>
              <a:latin typeface="+mn-ea"/>
            </a:endParaRPr>
          </a:p>
          <a:p>
            <a:r>
              <a:rPr kumimoji="1" lang="ja-JP" altLang="en-US" sz="1100" b="1" dirty="0">
                <a:solidFill>
                  <a:schemeClr val="bg1"/>
                </a:solidFill>
                <a:latin typeface="+mn-ea"/>
              </a:rPr>
              <a:t>生産者：ドメーヌ・デ・ヴォルー</a:t>
            </a:r>
            <a:endParaRPr kumimoji="1" lang="en-US" altLang="ja-JP" sz="1100" b="1" dirty="0">
              <a:solidFill>
                <a:schemeClr val="bg1"/>
              </a:solidFill>
              <a:latin typeface="+mn-ea"/>
            </a:endParaRPr>
          </a:p>
          <a:p>
            <a:r>
              <a:rPr kumimoji="1" lang="ja-JP" altLang="en-US" sz="1100" b="1" dirty="0">
                <a:solidFill>
                  <a:schemeClr val="bg1"/>
                </a:solidFill>
                <a:latin typeface="+mn-ea"/>
              </a:rPr>
              <a:t>品種　：シャルドネ</a:t>
            </a:r>
            <a:endParaRPr kumimoji="1" lang="en-US" altLang="ja-JP" sz="1100" b="1" dirty="0">
              <a:solidFill>
                <a:schemeClr val="bg1"/>
              </a:solidFill>
              <a:latin typeface="+mn-ea"/>
            </a:endParaRPr>
          </a:p>
          <a:p>
            <a:r>
              <a:rPr kumimoji="1" lang="ja-JP" altLang="en-US" sz="1100" b="1" dirty="0">
                <a:solidFill>
                  <a:schemeClr val="bg1"/>
                </a:solidFill>
                <a:latin typeface="+mn-ea"/>
              </a:rPr>
              <a:t>味わい：白・辛口・ミディアムボディ</a:t>
            </a:r>
          </a:p>
        </p:txBody>
      </p:sp>
      <p:sp>
        <p:nvSpPr>
          <p:cNvPr id="115" name="テキスト ボックス 114">
            <a:extLst>
              <a:ext uri="{FF2B5EF4-FFF2-40B4-BE49-F238E27FC236}">
                <a16:creationId xmlns:a16="http://schemas.microsoft.com/office/drawing/2014/main" id="{D4C6A234-8E68-452B-B71A-91793DE2EA6B}"/>
              </a:ext>
            </a:extLst>
          </p:cNvPr>
          <p:cNvSpPr txBox="1"/>
          <p:nvPr/>
        </p:nvSpPr>
        <p:spPr>
          <a:xfrm>
            <a:off x="6290193" y="3383451"/>
            <a:ext cx="2834691" cy="769441"/>
          </a:xfrm>
          <a:prstGeom prst="rect">
            <a:avLst/>
          </a:prstGeom>
          <a:noFill/>
        </p:spPr>
        <p:txBody>
          <a:bodyPr wrap="square" rtlCol="0">
            <a:spAutoFit/>
          </a:bodyPr>
          <a:lstStyle/>
          <a:p>
            <a:r>
              <a:rPr kumimoji="1" lang="ja-JP" altLang="en-US" sz="1100" b="1" dirty="0">
                <a:solidFill>
                  <a:schemeClr val="bg1"/>
                </a:solidFill>
                <a:latin typeface="+mn-ea"/>
              </a:rPr>
              <a:t>原産国：フランス</a:t>
            </a:r>
            <a:r>
              <a:rPr kumimoji="1" lang="en-US" altLang="ja-JP" sz="1100" b="1" dirty="0">
                <a:solidFill>
                  <a:schemeClr val="bg1"/>
                </a:solidFill>
                <a:latin typeface="+mn-ea"/>
              </a:rPr>
              <a:t>/AOC</a:t>
            </a:r>
            <a:r>
              <a:rPr kumimoji="1" lang="ja-JP" altLang="en-US" sz="1100" b="1" dirty="0">
                <a:solidFill>
                  <a:schemeClr val="bg1"/>
                </a:solidFill>
                <a:latin typeface="+mn-ea"/>
              </a:rPr>
              <a:t>シャブリ</a:t>
            </a:r>
            <a:endParaRPr kumimoji="1" lang="en-US" altLang="ja-JP" sz="1100" b="1" dirty="0">
              <a:solidFill>
                <a:schemeClr val="bg1"/>
              </a:solidFill>
              <a:latin typeface="+mn-ea"/>
            </a:endParaRPr>
          </a:p>
          <a:p>
            <a:r>
              <a:rPr kumimoji="1" lang="ja-JP" altLang="en-US" sz="1100" b="1" dirty="0">
                <a:solidFill>
                  <a:schemeClr val="bg1"/>
                </a:solidFill>
                <a:latin typeface="+mn-ea"/>
              </a:rPr>
              <a:t>生産者：ドメーヌ・デ・ヴォルー</a:t>
            </a:r>
            <a:endParaRPr kumimoji="1" lang="en-US" altLang="ja-JP" sz="1100" b="1" dirty="0">
              <a:solidFill>
                <a:schemeClr val="bg1"/>
              </a:solidFill>
              <a:latin typeface="+mn-ea"/>
            </a:endParaRPr>
          </a:p>
          <a:p>
            <a:r>
              <a:rPr kumimoji="1" lang="ja-JP" altLang="en-US" sz="1100" b="1" dirty="0">
                <a:solidFill>
                  <a:schemeClr val="bg1"/>
                </a:solidFill>
                <a:latin typeface="+mn-ea"/>
              </a:rPr>
              <a:t>品種　：シャルドネ</a:t>
            </a:r>
            <a:endParaRPr kumimoji="1" lang="en-US" altLang="ja-JP" sz="1100" b="1" dirty="0">
              <a:solidFill>
                <a:schemeClr val="bg1"/>
              </a:solidFill>
              <a:latin typeface="+mn-ea"/>
            </a:endParaRPr>
          </a:p>
          <a:p>
            <a:r>
              <a:rPr kumimoji="1" lang="ja-JP" altLang="en-US" sz="1100" b="1" dirty="0">
                <a:solidFill>
                  <a:schemeClr val="bg1"/>
                </a:solidFill>
                <a:latin typeface="+mn-ea"/>
              </a:rPr>
              <a:t>味わい：白・辛口・ミディアムボディ</a:t>
            </a:r>
          </a:p>
        </p:txBody>
      </p:sp>
      <p:sp>
        <p:nvSpPr>
          <p:cNvPr id="116" name="テキスト ボックス 115">
            <a:extLst>
              <a:ext uri="{FF2B5EF4-FFF2-40B4-BE49-F238E27FC236}">
                <a16:creationId xmlns:a16="http://schemas.microsoft.com/office/drawing/2014/main" id="{E7C3EC4F-EFBA-4E5C-9D03-F9CAA5622A02}"/>
              </a:ext>
            </a:extLst>
          </p:cNvPr>
          <p:cNvSpPr txBox="1"/>
          <p:nvPr/>
        </p:nvSpPr>
        <p:spPr>
          <a:xfrm>
            <a:off x="1097775" y="6536948"/>
            <a:ext cx="2828591" cy="769441"/>
          </a:xfrm>
          <a:prstGeom prst="rect">
            <a:avLst/>
          </a:prstGeom>
          <a:noFill/>
        </p:spPr>
        <p:txBody>
          <a:bodyPr wrap="square" rtlCol="0">
            <a:spAutoFit/>
          </a:bodyPr>
          <a:lstStyle/>
          <a:p>
            <a:r>
              <a:rPr kumimoji="1" lang="ja-JP" altLang="en-US" sz="1100" b="1" dirty="0">
                <a:solidFill>
                  <a:schemeClr val="bg1"/>
                </a:solidFill>
                <a:latin typeface="+mn-ea"/>
              </a:rPr>
              <a:t>原産国：フランス</a:t>
            </a:r>
            <a:r>
              <a:rPr kumimoji="1" lang="en-US" altLang="ja-JP" sz="1100" b="1" dirty="0">
                <a:solidFill>
                  <a:schemeClr val="bg1"/>
                </a:solidFill>
                <a:latin typeface="+mn-ea"/>
              </a:rPr>
              <a:t>/AOC</a:t>
            </a:r>
            <a:r>
              <a:rPr kumimoji="1" lang="ja-JP" altLang="en-US" sz="1100" b="1" dirty="0">
                <a:solidFill>
                  <a:schemeClr val="bg1"/>
                </a:solidFill>
                <a:latin typeface="+mn-ea"/>
              </a:rPr>
              <a:t>シャブリ</a:t>
            </a:r>
            <a:endParaRPr kumimoji="1" lang="en-US" altLang="ja-JP" sz="1100" b="1" dirty="0">
              <a:solidFill>
                <a:schemeClr val="bg1"/>
              </a:solidFill>
              <a:latin typeface="+mn-ea"/>
            </a:endParaRPr>
          </a:p>
          <a:p>
            <a:r>
              <a:rPr kumimoji="1" lang="ja-JP" altLang="en-US" sz="1100" b="1" dirty="0">
                <a:solidFill>
                  <a:schemeClr val="bg1"/>
                </a:solidFill>
                <a:latin typeface="+mn-ea"/>
              </a:rPr>
              <a:t>生産者：ドメーヌ・デ・ヴォルー</a:t>
            </a:r>
            <a:endParaRPr kumimoji="1" lang="en-US" altLang="ja-JP" sz="1100" b="1" dirty="0">
              <a:solidFill>
                <a:schemeClr val="bg1"/>
              </a:solidFill>
              <a:latin typeface="+mn-ea"/>
            </a:endParaRPr>
          </a:p>
          <a:p>
            <a:r>
              <a:rPr kumimoji="1" lang="ja-JP" altLang="en-US" sz="1100" b="1" dirty="0">
                <a:solidFill>
                  <a:schemeClr val="bg1"/>
                </a:solidFill>
                <a:latin typeface="+mn-ea"/>
              </a:rPr>
              <a:t>品種　：シャルドネ</a:t>
            </a:r>
            <a:endParaRPr kumimoji="1" lang="en-US" altLang="ja-JP" sz="1100" b="1" dirty="0">
              <a:solidFill>
                <a:schemeClr val="bg1"/>
              </a:solidFill>
              <a:latin typeface="+mn-ea"/>
            </a:endParaRPr>
          </a:p>
          <a:p>
            <a:r>
              <a:rPr kumimoji="1" lang="ja-JP" altLang="en-US" sz="1100" b="1" dirty="0">
                <a:solidFill>
                  <a:schemeClr val="bg1"/>
                </a:solidFill>
                <a:latin typeface="+mn-ea"/>
              </a:rPr>
              <a:t>味わい：白・辛口・ミディアムボディ</a:t>
            </a:r>
          </a:p>
        </p:txBody>
      </p:sp>
      <p:sp>
        <p:nvSpPr>
          <p:cNvPr id="117" name="テキスト ボックス 116">
            <a:extLst>
              <a:ext uri="{FF2B5EF4-FFF2-40B4-BE49-F238E27FC236}">
                <a16:creationId xmlns:a16="http://schemas.microsoft.com/office/drawing/2014/main" id="{01A909E9-79C5-4B02-AE28-619826E7D157}"/>
              </a:ext>
            </a:extLst>
          </p:cNvPr>
          <p:cNvSpPr txBox="1"/>
          <p:nvPr/>
        </p:nvSpPr>
        <p:spPr>
          <a:xfrm>
            <a:off x="6419323" y="6527878"/>
            <a:ext cx="2907412" cy="769441"/>
          </a:xfrm>
          <a:prstGeom prst="rect">
            <a:avLst/>
          </a:prstGeom>
          <a:noFill/>
        </p:spPr>
        <p:txBody>
          <a:bodyPr wrap="square" rtlCol="0">
            <a:spAutoFit/>
          </a:bodyPr>
          <a:lstStyle/>
          <a:p>
            <a:r>
              <a:rPr kumimoji="1" lang="ja-JP" altLang="en-US" sz="1100" b="1" dirty="0">
                <a:solidFill>
                  <a:schemeClr val="bg1"/>
                </a:solidFill>
                <a:latin typeface="+mn-ea"/>
              </a:rPr>
              <a:t>原産国：フランス</a:t>
            </a:r>
            <a:r>
              <a:rPr kumimoji="1" lang="en-US" altLang="ja-JP" sz="1100" b="1" dirty="0">
                <a:solidFill>
                  <a:schemeClr val="bg1"/>
                </a:solidFill>
                <a:latin typeface="+mn-ea"/>
              </a:rPr>
              <a:t>/AOC</a:t>
            </a:r>
            <a:r>
              <a:rPr kumimoji="1" lang="ja-JP" altLang="en-US" sz="1100" b="1" dirty="0">
                <a:solidFill>
                  <a:schemeClr val="bg1"/>
                </a:solidFill>
                <a:latin typeface="+mn-ea"/>
              </a:rPr>
              <a:t>シャブリ</a:t>
            </a:r>
            <a:endParaRPr kumimoji="1" lang="en-US" altLang="ja-JP" sz="1100" b="1" dirty="0">
              <a:solidFill>
                <a:schemeClr val="bg1"/>
              </a:solidFill>
              <a:latin typeface="+mn-ea"/>
            </a:endParaRPr>
          </a:p>
          <a:p>
            <a:r>
              <a:rPr kumimoji="1" lang="ja-JP" altLang="en-US" sz="1100" b="1" dirty="0">
                <a:solidFill>
                  <a:schemeClr val="bg1"/>
                </a:solidFill>
                <a:latin typeface="+mn-ea"/>
              </a:rPr>
              <a:t>生産者：ドメーヌ・デ・ヴォルー</a:t>
            </a:r>
            <a:endParaRPr kumimoji="1" lang="en-US" altLang="ja-JP" sz="1100" b="1" dirty="0">
              <a:solidFill>
                <a:schemeClr val="bg1"/>
              </a:solidFill>
              <a:latin typeface="+mn-ea"/>
            </a:endParaRPr>
          </a:p>
          <a:p>
            <a:r>
              <a:rPr kumimoji="1" lang="ja-JP" altLang="en-US" sz="1100" b="1" dirty="0">
                <a:solidFill>
                  <a:schemeClr val="bg1"/>
                </a:solidFill>
                <a:latin typeface="+mn-ea"/>
              </a:rPr>
              <a:t>品種　：シャルドネ</a:t>
            </a:r>
            <a:endParaRPr kumimoji="1" lang="en-US" altLang="ja-JP" sz="1100" b="1" dirty="0">
              <a:solidFill>
                <a:schemeClr val="bg1"/>
              </a:solidFill>
              <a:latin typeface="+mn-ea"/>
            </a:endParaRPr>
          </a:p>
          <a:p>
            <a:r>
              <a:rPr kumimoji="1" lang="ja-JP" altLang="en-US" sz="1100" b="1" dirty="0">
                <a:solidFill>
                  <a:schemeClr val="bg1"/>
                </a:solidFill>
                <a:latin typeface="+mn-ea"/>
              </a:rPr>
              <a:t>味わい：白・辛口・ミディアムボディ</a:t>
            </a:r>
          </a:p>
        </p:txBody>
      </p:sp>
      <p:sp>
        <p:nvSpPr>
          <p:cNvPr id="66" name="テキスト ボックス 65">
            <a:extLst>
              <a:ext uri="{FF2B5EF4-FFF2-40B4-BE49-F238E27FC236}">
                <a16:creationId xmlns:a16="http://schemas.microsoft.com/office/drawing/2014/main" id="{A4499C8C-075B-4C15-927A-68343A6C36D0}"/>
              </a:ext>
            </a:extLst>
          </p:cNvPr>
          <p:cNvSpPr txBox="1"/>
          <p:nvPr/>
        </p:nvSpPr>
        <p:spPr>
          <a:xfrm>
            <a:off x="6049315" y="786574"/>
            <a:ext cx="2080700" cy="230832"/>
          </a:xfrm>
          <a:prstGeom prst="rect">
            <a:avLst/>
          </a:prstGeom>
          <a:noFill/>
        </p:spPr>
        <p:txBody>
          <a:bodyPr wrap="square" rtlCol="0">
            <a:spAutoFit/>
          </a:bodyPr>
          <a:lstStyle/>
          <a:p>
            <a:r>
              <a:rPr kumimoji="1" lang="ja-JP" altLang="en-US" sz="900" b="1" dirty="0">
                <a:solidFill>
                  <a:schemeClr val="bg1"/>
                </a:solidFill>
                <a:latin typeface="+mn-ea"/>
              </a:rPr>
              <a:t>シャブリ・ヴィエイユ・ヴィーニュ</a:t>
            </a:r>
            <a:endParaRPr kumimoji="1" lang="en-US" altLang="ja-JP" sz="900" b="1" dirty="0">
              <a:solidFill>
                <a:schemeClr val="bg1"/>
              </a:solidFill>
              <a:latin typeface="+mn-ea"/>
            </a:endParaRPr>
          </a:p>
        </p:txBody>
      </p:sp>
      <p:sp>
        <p:nvSpPr>
          <p:cNvPr id="67" name="テキスト ボックス 66">
            <a:extLst>
              <a:ext uri="{FF2B5EF4-FFF2-40B4-BE49-F238E27FC236}">
                <a16:creationId xmlns:a16="http://schemas.microsoft.com/office/drawing/2014/main" id="{7167DA90-3854-4160-8AC5-019959FBB488}"/>
              </a:ext>
            </a:extLst>
          </p:cNvPr>
          <p:cNvSpPr txBox="1"/>
          <p:nvPr/>
        </p:nvSpPr>
        <p:spPr>
          <a:xfrm>
            <a:off x="899498" y="2555094"/>
            <a:ext cx="3138268" cy="276999"/>
          </a:xfrm>
          <a:prstGeom prst="rect">
            <a:avLst/>
          </a:prstGeom>
          <a:noFill/>
        </p:spPr>
        <p:txBody>
          <a:bodyPr wrap="square" rtlCol="0">
            <a:spAutoFit/>
          </a:bodyPr>
          <a:lstStyle/>
          <a:p>
            <a:r>
              <a:rPr kumimoji="1" lang="ja-JP" altLang="en-US" sz="1200" b="1" dirty="0">
                <a:solidFill>
                  <a:schemeClr val="bg1"/>
                </a:solidFill>
                <a:latin typeface="+mn-ea"/>
              </a:rPr>
              <a:t>シャブリ・ヴィエイユ・ヴィーニュ</a:t>
            </a:r>
            <a:endParaRPr kumimoji="1" lang="en-US" altLang="ja-JP" sz="1200" b="1" dirty="0">
              <a:solidFill>
                <a:schemeClr val="bg1"/>
              </a:solidFill>
              <a:latin typeface="+mn-ea"/>
            </a:endParaRPr>
          </a:p>
        </p:txBody>
      </p:sp>
      <p:sp>
        <p:nvSpPr>
          <p:cNvPr id="68" name="テキスト ボックス 67">
            <a:extLst>
              <a:ext uri="{FF2B5EF4-FFF2-40B4-BE49-F238E27FC236}">
                <a16:creationId xmlns:a16="http://schemas.microsoft.com/office/drawing/2014/main" id="{B097C10C-19EA-489C-9BFF-B958052C091C}"/>
              </a:ext>
            </a:extLst>
          </p:cNvPr>
          <p:cNvSpPr txBox="1"/>
          <p:nvPr/>
        </p:nvSpPr>
        <p:spPr>
          <a:xfrm>
            <a:off x="6188467" y="2506777"/>
            <a:ext cx="3138268" cy="276999"/>
          </a:xfrm>
          <a:prstGeom prst="rect">
            <a:avLst/>
          </a:prstGeom>
          <a:noFill/>
        </p:spPr>
        <p:txBody>
          <a:bodyPr wrap="square" rtlCol="0">
            <a:spAutoFit/>
          </a:bodyPr>
          <a:lstStyle/>
          <a:p>
            <a:r>
              <a:rPr kumimoji="1" lang="ja-JP" altLang="en-US" sz="1200" b="1" dirty="0">
                <a:solidFill>
                  <a:schemeClr val="bg1"/>
                </a:solidFill>
                <a:latin typeface="+mn-ea"/>
              </a:rPr>
              <a:t>シャブリ・ヴィエイユ・ヴィーニュ</a:t>
            </a:r>
            <a:endParaRPr kumimoji="1" lang="en-US" altLang="ja-JP" sz="1200" b="1" dirty="0">
              <a:solidFill>
                <a:schemeClr val="bg1"/>
              </a:solidFill>
              <a:latin typeface="+mn-ea"/>
            </a:endParaRPr>
          </a:p>
        </p:txBody>
      </p:sp>
      <p:sp>
        <p:nvSpPr>
          <p:cNvPr id="70" name="テキスト ボックス 69">
            <a:extLst>
              <a:ext uri="{FF2B5EF4-FFF2-40B4-BE49-F238E27FC236}">
                <a16:creationId xmlns:a16="http://schemas.microsoft.com/office/drawing/2014/main" id="{857266D0-C503-462E-AA03-A16500ED2561}"/>
              </a:ext>
            </a:extLst>
          </p:cNvPr>
          <p:cNvSpPr txBox="1"/>
          <p:nvPr/>
        </p:nvSpPr>
        <p:spPr>
          <a:xfrm>
            <a:off x="1162639" y="4909351"/>
            <a:ext cx="3584453" cy="338554"/>
          </a:xfrm>
          <a:prstGeom prst="rect">
            <a:avLst/>
          </a:prstGeom>
          <a:noFill/>
        </p:spPr>
        <p:txBody>
          <a:bodyPr wrap="square" rtlCol="0">
            <a:spAutoFit/>
          </a:bodyPr>
          <a:lstStyle/>
          <a:p>
            <a:r>
              <a:rPr kumimoji="1" lang="ja-JP" altLang="en-US" sz="1600" b="1" dirty="0">
                <a:solidFill>
                  <a:schemeClr val="bg1"/>
                </a:solidFill>
                <a:latin typeface="+mn-ea"/>
              </a:rPr>
              <a:t>シャブリ・ヴィエイユ・ヴィーニュ</a:t>
            </a:r>
            <a:endParaRPr kumimoji="1" lang="en-US" altLang="ja-JP" sz="1600" b="1" dirty="0">
              <a:solidFill>
                <a:schemeClr val="bg1"/>
              </a:solidFill>
              <a:latin typeface="+mn-ea"/>
            </a:endParaRPr>
          </a:p>
        </p:txBody>
      </p:sp>
      <p:sp>
        <p:nvSpPr>
          <p:cNvPr id="75" name="テキスト ボックス 74">
            <a:extLst>
              <a:ext uri="{FF2B5EF4-FFF2-40B4-BE49-F238E27FC236}">
                <a16:creationId xmlns:a16="http://schemas.microsoft.com/office/drawing/2014/main" id="{0E1C8871-99BD-40E2-829D-0A1979EC8DA6}"/>
              </a:ext>
            </a:extLst>
          </p:cNvPr>
          <p:cNvSpPr txBox="1"/>
          <p:nvPr/>
        </p:nvSpPr>
        <p:spPr>
          <a:xfrm>
            <a:off x="6494862" y="4910775"/>
            <a:ext cx="3584453" cy="338554"/>
          </a:xfrm>
          <a:prstGeom prst="rect">
            <a:avLst/>
          </a:prstGeom>
          <a:noFill/>
        </p:spPr>
        <p:txBody>
          <a:bodyPr wrap="square" rtlCol="0">
            <a:spAutoFit/>
          </a:bodyPr>
          <a:lstStyle/>
          <a:p>
            <a:r>
              <a:rPr kumimoji="1" lang="ja-JP" altLang="en-US" sz="1600" b="1" dirty="0">
                <a:solidFill>
                  <a:schemeClr val="bg1"/>
                </a:solidFill>
                <a:latin typeface="+mn-ea"/>
              </a:rPr>
              <a:t>シャブリ・ヴィエイユ・ヴィーニュ</a:t>
            </a:r>
            <a:endParaRPr kumimoji="1" lang="en-US" altLang="ja-JP" sz="1600" b="1" dirty="0">
              <a:solidFill>
                <a:schemeClr val="bg1"/>
              </a:solidFill>
              <a:latin typeface="+mn-ea"/>
            </a:endParaRPr>
          </a:p>
        </p:txBody>
      </p:sp>
      <p:pic>
        <p:nvPicPr>
          <p:cNvPr id="9" name="図 8">
            <a:extLst>
              <a:ext uri="{FF2B5EF4-FFF2-40B4-BE49-F238E27FC236}">
                <a16:creationId xmlns:a16="http://schemas.microsoft.com/office/drawing/2014/main" id="{FA020769-B187-4854-873D-C3B9E2FAC2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6641" y="4904560"/>
            <a:ext cx="1794568" cy="2687386"/>
          </a:xfrm>
          <a:prstGeom prst="rect">
            <a:avLst/>
          </a:prstGeom>
        </p:spPr>
      </p:pic>
      <p:pic>
        <p:nvPicPr>
          <p:cNvPr id="84" name="図 83">
            <a:extLst>
              <a:ext uri="{FF2B5EF4-FFF2-40B4-BE49-F238E27FC236}">
                <a16:creationId xmlns:a16="http://schemas.microsoft.com/office/drawing/2014/main" id="{CF3EF722-D257-465A-A705-FCF0BD261AB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13997" y="4904560"/>
            <a:ext cx="1822683" cy="2729489"/>
          </a:xfrm>
          <a:prstGeom prst="rect">
            <a:avLst/>
          </a:prstGeom>
        </p:spPr>
      </p:pic>
      <p:pic>
        <p:nvPicPr>
          <p:cNvPr id="85" name="図 84">
            <a:extLst>
              <a:ext uri="{FF2B5EF4-FFF2-40B4-BE49-F238E27FC236}">
                <a16:creationId xmlns:a16="http://schemas.microsoft.com/office/drawing/2014/main" id="{0EF9565C-F60C-48F2-BEBB-AB57868CA7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91716" y="2506777"/>
            <a:ext cx="1306908" cy="1957110"/>
          </a:xfrm>
          <a:prstGeom prst="rect">
            <a:avLst/>
          </a:prstGeom>
        </p:spPr>
      </p:pic>
      <p:pic>
        <p:nvPicPr>
          <p:cNvPr id="86" name="図 85">
            <a:extLst>
              <a:ext uri="{FF2B5EF4-FFF2-40B4-BE49-F238E27FC236}">
                <a16:creationId xmlns:a16="http://schemas.microsoft.com/office/drawing/2014/main" id="{7FDE4592-B632-4078-A725-77E2FC0B00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531129"/>
            <a:ext cx="1284919" cy="1924181"/>
          </a:xfrm>
          <a:prstGeom prst="rect">
            <a:avLst/>
          </a:prstGeom>
        </p:spPr>
      </p:pic>
      <p:pic>
        <p:nvPicPr>
          <p:cNvPr id="87" name="図 86">
            <a:extLst>
              <a:ext uri="{FF2B5EF4-FFF2-40B4-BE49-F238E27FC236}">
                <a16:creationId xmlns:a16="http://schemas.microsoft.com/office/drawing/2014/main" id="{02E9B048-F388-43DB-858E-2AFCFF152B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31932" y="843793"/>
            <a:ext cx="900070" cy="1347865"/>
          </a:xfrm>
          <a:prstGeom prst="rect">
            <a:avLst/>
          </a:prstGeom>
        </p:spPr>
      </p:pic>
      <p:pic>
        <p:nvPicPr>
          <p:cNvPr id="89" name="図 88">
            <a:extLst>
              <a:ext uri="{FF2B5EF4-FFF2-40B4-BE49-F238E27FC236}">
                <a16:creationId xmlns:a16="http://schemas.microsoft.com/office/drawing/2014/main" id="{E2DADEA3-1D90-48FC-A7D1-3AE06CC9663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401" y="765436"/>
            <a:ext cx="900070" cy="1347865"/>
          </a:xfrm>
          <a:prstGeom prst="rect">
            <a:avLst/>
          </a:prstGeom>
        </p:spPr>
      </p:pic>
      <p:sp>
        <p:nvSpPr>
          <p:cNvPr id="90" name="テキスト ボックス 89">
            <a:extLst>
              <a:ext uri="{FF2B5EF4-FFF2-40B4-BE49-F238E27FC236}">
                <a16:creationId xmlns:a16="http://schemas.microsoft.com/office/drawing/2014/main" id="{D2318068-C3D4-4ECF-9598-C659E6579851}"/>
              </a:ext>
            </a:extLst>
          </p:cNvPr>
          <p:cNvSpPr txBox="1"/>
          <p:nvPr/>
        </p:nvSpPr>
        <p:spPr>
          <a:xfrm>
            <a:off x="1439252" y="1859008"/>
            <a:ext cx="957441" cy="400110"/>
          </a:xfrm>
          <a:prstGeom prst="rect">
            <a:avLst/>
          </a:prstGeom>
          <a:noFill/>
        </p:spPr>
        <p:txBody>
          <a:bodyPr wrap="square" rtlCol="0">
            <a:spAutoFit/>
          </a:bodyPr>
          <a:lstStyle/>
          <a:p>
            <a:r>
              <a:rPr kumimoji="1" lang="en-US" altLang="ja-JP" sz="2000" b="1" dirty="0">
                <a:solidFill>
                  <a:schemeClr val="bg1"/>
                </a:solidFill>
                <a:latin typeface="+mn-ea"/>
              </a:rPr>
              <a:t>7,810</a:t>
            </a:r>
            <a:endParaRPr kumimoji="1" lang="ja-JP" altLang="en-US" sz="2000" b="1" dirty="0">
              <a:solidFill>
                <a:schemeClr val="bg1"/>
              </a:solidFill>
              <a:latin typeface="+mn-ea"/>
            </a:endParaRPr>
          </a:p>
        </p:txBody>
      </p:sp>
    </p:spTree>
    <p:extLst>
      <p:ext uri="{BB962C8B-B14F-4D97-AF65-F5344CB8AC3E}">
        <p14:creationId xmlns:p14="http://schemas.microsoft.com/office/powerpoint/2010/main" val="312387232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1540</TotalTime>
  <Words>499</Words>
  <Application>Microsoft Office PowerPoint</Application>
  <PresentationFormat>ユーザー設定</PresentationFormat>
  <Paragraphs>59</Paragraphs>
  <Slides>1</Slides>
  <Notes>1</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vt:i4>
      </vt:variant>
    </vt:vector>
  </HeadingPairs>
  <TitlesOfParts>
    <vt:vector size="6" baseType="lpstr">
      <vt:lpstr>游ゴシック</vt:lpstr>
      <vt:lpstr>Arial</vt:lpstr>
      <vt:lpstr>Calibri</vt:lpstr>
      <vt:lpstr>Calibri Light</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前田 淳</dc:creator>
  <cp:lastModifiedBy>Hiratani, Sari</cp:lastModifiedBy>
  <cp:revision>115</cp:revision>
  <cp:lastPrinted>2023-09-14T04:57:37Z</cp:lastPrinted>
  <dcterms:created xsi:type="dcterms:W3CDTF">2021-10-01T15:02:20Z</dcterms:created>
  <dcterms:modified xsi:type="dcterms:W3CDTF">2023-10-17T00:48:42Z</dcterms:modified>
</cp:coreProperties>
</file>