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アルザス</a:t>
            </a:r>
            <a:endParaRPr kumimoji="1" lang="en-US" altLang="ja-JP" sz="800" b="1" dirty="0">
              <a:solidFill>
                <a:schemeClr val="bg1"/>
              </a:solidFill>
              <a:latin typeface="+mn-ea"/>
            </a:endParaRPr>
          </a:p>
          <a:p>
            <a:r>
              <a:rPr kumimoji="1" lang="ja-JP" altLang="en-US" sz="800" b="1" dirty="0">
                <a:solidFill>
                  <a:schemeClr val="bg1"/>
                </a:solidFill>
                <a:latin typeface="+mn-ea"/>
              </a:rPr>
              <a:t>生産者：カーヴ・ド・トゥルクハイム</a:t>
            </a:r>
            <a:endParaRPr kumimoji="1" lang="en-US" altLang="ja-JP" sz="800" b="1" dirty="0">
              <a:solidFill>
                <a:schemeClr val="bg1"/>
              </a:solidFill>
              <a:latin typeface="+mn-ea"/>
            </a:endParaRPr>
          </a:p>
          <a:p>
            <a:r>
              <a:rPr kumimoji="1" lang="ja-JP" altLang="en-US" sz="800" b="1" dirty="0">
                <a:solidFill>
                  <a:schemeClr val="bg1"/>
                </a:solidFill>
                <a:latin typeface="+mn-ea"/>
              </a:rPr>
              <a:t>品種　：ゲヴュルツトラミネール</a:t>
            </a:r>
            <a:endParaRPr kumimoji="1" lang="en-US" altLang="ja-JP" sz="800" b="1" dirty="0">
              <a:solidFill>
                <a:schemeClr val="bg1"/>
              </a:solidFill>
              <a:latin typeface="+mn-ea"/>
            </a:endParaRPr>
          </a:p>
          <a:p>
            <a:r>
              <a:rPr kumimoji="1" lang="ja-JP" altLang="en-US" sz="800" b="1" dirty="0">
                <a:solidFill>
                  <a:schemeClr val="bg1"/>
                </a:solidFill>
                <a:latin typeface="+mn-ea"/>
              </a:rPr>
              <a:t>味わい：白・やや辛口・ライトボディ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623855"/>
            <a:ext cx="4011745" cy="769441"/>
          </a:xfrm>
          <a:prstGeom prst="rect">
            <a:avLst/>
          </a:prstGeom>
          <a:noFill/>
        </p:spPr>
        <p:txBody>
          <a:bodyPr wrap="square" rtlCol="0">
            <a:spAutoFit/>
          </a:bodyPr>
          <a:lstStyle/>
          <a:p>
            <a:r>
              <a:rPr kumimoji="1" lang="ja-JP" altLang="en-US" sz="1100" dirty="0">
                <a:solidFill>
                  <a:schemeClr val="bg1"/>
                </a:solidFill>
                <a:latin typeface="+mn-ea"/>
              </a:rPr>
              <a:t>ライチやタンジェリンといった品種由来のエキゾチックな風味がそのまま活かされています。豊かなフレグランスと飲みごたえのあるボディをお楽しみください。強めの味わいのチーズのほか、ベトナム料理や飲茶料理との相性は抜群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95641" y="5285860"/>
            <a:ext cx="4008484" cy="265009"/>
          </a:xfrm>
          <a:prstGeom prst="rect">
            <a:avLst/>
          </a:prstGeom>
          <a:noFill/>
        </p:spPr>
        <p:txBody>
          <a:bodyPr wrap="square" rtlCol="0">
            <a:spAutoFit/>
          </a:bodyPr>
          <a:lstStyle/>
          <a:p>
            <a:r>
              <a:rPr kumimoji="1" lang="ja-JP" altLang="en-US" sz="1100" b="1" dirty="0">
                <a:solidFill>
                  <a:schemeClr val="bg1"/>
                </a:solidFill>
                <a:latin typeface="+mn-ea"/>
              </a:rPr>
              <a:t>魅惑の個性・ゲヴュルツトラミネールの手本</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623527"/>
            <a:ext cx="4011745" cy="769441"/>
          </a:xfrm>
          <a:prstGeom prst="rect">
            <a:avLst/>
          </a:prstGeom>
          <a:noFill/>
        </p:spPr>
        <p:txBody>
          <a:bodyPr wrap="square" rtlCol="0">
            <a:spAutoFit/>
          </a:bodyPr>
          <a:lstStyle/>
          <a:p>
            <a:r>
              <a:rPr kumimoji="1" lang="ja-JP" altLang="en-US" sz="1100" dirty="0">
                <a:solidFill>
                  <a:schemeClr val="bg1"/>
                </a:solidFill>
                <a:latin typeface="+mn-ea"/>
              </a:rPr>
              <a:t>ライチやタンジェリンといった品種由来のエキゾチックな風味がそのまま活かされています。豊かなフレグランスと飲みごたえのあるボディをお楽しみください。強めの味わいのチーズのほか、ベトナム料理や飲茶料理との相性は抜群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398579" y="5324315"/>
            <a:ext cx="4008484" cy="261610"/>
          </a:xfrm>
          <a:prstGeom prst="rect">
            <a:avLst/>
          </a:prstGeom>
          <a:noFill/>
        </p:spPr>
        <p:txBody>
          <a:bodyPr wrap="square" rtlCol="0">
            <a:spAutoFit/>
          </a:bodyPr>
          <a:lstStyle/>
          <a:p>
            <a:r>
              <a:rPr kumimoji="1" lang="ja-JP" altLang="en-US" sz="1100" b="1" dirty="0">
                <a:solidFill>
                  <a:schemeClr val="bg1"/>
                </a:solidFill>
                <a:latin typeface="+mn-ea"/>
              </a:rPr>
              <a:t>魅惑の個性・ゲヴュルツトラミネールの手本</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アルザス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：カーヴ・ド・トゥルクハイム</a:t>
            </a:r>
            <a:endParaRPr kumimoji="1" lang="en-US" altLang="ja-JP" sz="1100" b="1" dirty="0">
              <a:solidFill>
                <a:schemeClr val="bg1"/>
              </a:solidFill>
              <a:latin typeface="+mn-ea"/>
            </a:endParaRPr>
          </a:p>
          <a:p>
            <a:r>
              <a:rPr kumimoji="1" lang="ja-JP" altLang="en-US" sz="1100" b="1" dirty="0">
                <a:solidFill>
                  <a:schemeClr val="bg1"/>
                </a:solidFill>
                <a:latin typeface="+mn-ea"/>
              </a:rPr>
              <a:t>品種　　：ゲヴュルツトラミネール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：白・やや辛口・ライトボディ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アルザス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：カーヴ・ド・トゥルクハイム</a:t>
            </a:r>
            <a:endParaRPr kumimoji="1" lang="en-US" altLang="ja-JP" sz="1000" b="1" dirty="0">
              <a:solidFill>
                <a:schemeClr val="bg1"/>
              </a:solidFill>
              <a:latin typeface="+mn-ea"/>
            </a:endParaRPr>
          </a:p>
          <a:p>
            <a:r>
              <a:rPr kumimoji="1" lang="ja-JP" altLang="en-US" sz="1000" b="1" dirty="0">
                <a:solidFill>
                  <a:schemeClr val="bg1"/>
                </a:solidFill>
                <a:latin typeface="+mn-ea"/>
              </a:rPr>
              <a:t>品種　　：ゲヴュルツトラミネール</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：白・やや辛口・ライトボディ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2" name="テキスト ボックス 61">
            <a:extLst>
              <a:ext uri="{FF2B5EF4-FFF2-40B4-BE49-F238E27FC236}">
                <a16:creationId xmlns:a16="http://schemas.microsoft.com/office/drawing/2014/main" id="{285B478C-45E0-4E91-B888-937CD70C8D6F}"/>
              </a:ext>
            </a:extLst>
          </p:cNvPr>
          <p:cNvSpPr txBox="1"/>
          <p:nvPr/>
        </p:nvSpPr>
        <p:spPr>
          <a:xfrm>
            <a:off x="5947802" y="1030296"/>
            <a:ext cx="2100088" cy="369332"/>
          </a:xfrm>
          <a:prstGeom prst="rect">
            <a:avLst/>
          </a:prstGeom>
          <a:noFill/>
        </p:spPr>
        <p:txBody>
          <a:bodyPr wrap="square" rtlCol="0">
            <a:spAutoFit/>
          </a:bodyPr>
          <a:lstStyle/>
          <a:p>
            <a:r>
              <a:rPr kumimoji="1" lang="ja-JP" altLang="en-US" sz="900" b="1" dirty="0">
                <a:solidFill>
                  <a:schemeClr val="bg1"/>
                </a:solidFill>
                <a:latin typeface="+mn-ea"/>
              </a:rPr>
              <a:t>魅惑の個性・ゲヴュルツトラミネールの手本</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84B880A8-B057-4249-9168-96BF8C88362C}"/>
              </a:ext>
            </a:extLst>
          </p:cNvPr>
          <p:cNvSpPr txBox="1"/>
          <p:nvPr/>
        </p:nvSpPr>
        <p:spPr>
          <a:xfrm>
            <a:off x="646359" y="1013314"/>
            <a:ext cx="2100088" cy="369332"/>
          </a:xfrm>
          <a:prstGeom prst="rect">
            <a:avLst/>
          </a:prstGeom>
          <a:noFill/>
        </p:spPr>
        <p:txBody>
          <a:bodyPr wrap="square" rtlCol="0">
            <a:spAutoFit/>
          </a:bodyPr>
          <a:lstStyle/>
          <a:p>
            <a:r>
              <a:rPr kumimoji="1" lang="ja-JP" altLang="en-US" sz="900" b="1" dirty="0">
                <a:solidFill>
                  <a:schemeClr val="bg1"/>
                </a:solidFill>
                <a:latin typeface="+mn-ea"/>
              </a:rPr>
              <a:t>魅惑の個性・ゲヴュルツトラミネールの手本</a:t>
            </a:r>
          </a:p>
        </p:txBody>
      </p: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アルザス</a:t>
            </a:r>
            <a:endParaRPr kumimoji="1" lang="en-US" altLang="ja-JP" sz="800" b="1" dirty="0">
              <a:solidFill>
                <a:schemeClr val="bg1"/>
              </a:solidFill>
              <a:latin typeface="+mn-ea"/>
            </a:endParaRPr>
          </a:p>
          <a:p>
            <a:r>
              <a:rPr kumimoji="1" lang="ja-JP" altLang="en-US" sz="800" b="1" dirty="0">
                <a:solidFill>
                  <a:schemeClr val="bg1"/>
                </a:solidFill>
                <a:latin typeface="+mn-ea"/>
              </a:rPr>
              <a:t>生産者：カーヴ・ド・トゥルクハイム</a:t>
            </a:r>
            <a:endParaRPr kumimoji="1" lang="en-US" altLang="ja-JP" sz="800" b="1" dirty="0">
              <a:solidFill>
                <a:schemeClr val="bg1"/>
              </a:solidFill>
              <a:latin typeface="+mn-ea"/>
            </a:endParaRPr>
          </a:p>
          <a:p>
            <a:r>
              <a:rPr kumimoji="1" lang="ja-JP" altLang="en-US" sz="800" b="1" dirty="0">
                <a:solidFill>
                  <a:schemeClr val="bg1"/>
                </a:solidFill>
                <a:latin typeface="+mn-ea"/>
              </a:rPr>
              <a:t>品種　：ゲヴュルツトラミネール</a:t>
            </a:r>
            <a:endParaRPr kumimoji="1" lang="en-US" altLang="ja-JP" sz="800" b="1" dirty="0">
              <a:solidFill>
                <a:schemeClr val="bg1"/>
              </a:solidFill>
              <a:latin typeface="+mn-ea"/>
            </a:endParaRPr>
          </a:p>
          <a:p>
            <a:r>
              <a:rPr kumimoji="1" lang="ja-JP" altLang="en-US" sz="800" b="1" dirty="0">
                <a:solidFill>
                  <a:schemeClr val="bg1"/>
                </a:solidFill>
                <a:latin typeface="+mn-ea"/>
              </a:rPr>
              <a:t>味わい：白・やや辛口・ライトボディ</a:t>
            </a:r>
          </a:p>
        </p:txBody>
      </p:sp>
      <p:sp>
        <p:nvSpPr>
          <p:cNvPr id="88" name="テキスト ボックス 87">
            <a:extLst>
              <a:ext uri="{FF2B5EF4-FFF2-40B4-BE49-F238E27FC236}">
                <a16:creationId xmlns:a16="http://schemas.microsoft.com/office/drawing/2014/main" id="{4672A8C5-390F-40DA-B929-50EBB4D5763E}"/>
              </a:ext>
            </a:extLst>
          </p:cNvPr>
          <p:cNvSpPr txBox="1"/>
          <p:nvPr/>
        </p:nvSpPr>
        <p:spPr>
          <a:xfrm>
            <a:off x="6266795" y="2974965"/>
            <a:ext cx="2797029" cy="430887"/>
          </a:xfrm>
          <a:prstGeom prst="rect">
            <a:avLst/>
          </a:prstGeom>
          <a:noFill/>
        </p:spPr>
        <p:txBody>
          <a:bodyPr wrap="square" rtlCol="0">
            <a:spAutoFit/>
          </a:bodyPr>
          <a:lstStyle/>
          <a:p>
            <a:r>
              <a:rPr kumimoji="1" lang="ja-JP" altLang="en-US" sz="1100" b="1" dirty="0">
                <a:solidFill>
                  <a:schemeClr val="bg1"/>
                </a:solidFill>
                <a:latin typeface="+mn-ea"/>
              </a:rPr>
              <a:t>魅惑の個性・ゲヴュルツトラミネールの手本</a:t>
            </a:r>
          </a:p>
        </p:txBody>
      </p:sp>
      <p:sp>
        <p:nvSpPr>
          <p:cNvPr id="89" name="テキスト ボックス 88">
            <a:extLst>
              <a:ext uri="{FF2B5EF4-FFF2-40B4-BE49-F238E27FC236}">
                <a16:creationId xmlns:a16="http://schemas.microsoft.com/office/drawing/2014/main" id="{F85ADBF3-8AA1-4E34-9B69-11EC0EC99709}"/>
              </a:ext>
            </a:extLst>
          </p:cNvPr>
          <p:cNvSpPr txBox="1"/>
          <p:nvPr/>
        </p:nvSpPr>
        <p:spPr>
          <a:xfrm>
            <a:off x="926108" y="2944249"/>
            <a:ext cx="2767462" cy="430887"/>
          </a:xfrm>
          <a:prstGeom prst="rect">
            <a:avLst/>
          </a:prstGeom>
          <a:noFill/>
        </p:spPr>
        <p:txBody>
          <a:bodyPr wrap="square" rtlCol="0">
            <a:spAutoFit/>
          </a:bodyPr>
          <a:lstStyle/>
          <a:p>
            <a:r>
              <a:rPr kumimoji="1" lang="ja-JP" altLang="en-US" sz="1100" b="1" dirty="0">
                <a:solidFill>
                  <a:schemeClr val="bg1"/>
                </a:solidFill>
                <a:latin typeface="+mn-ea"/>
              </a:rPr>
              <a:t>魅惑の個性・ゲヴュルツトラミネールの手本</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アルザス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：カーヴ・ド・トゥルクハイム</a:t>
            </a:r>
            <a:endParaRPr kumimoji="1" lang="en-US" altLang="ja-JP" sz="1000" b="1" dirty="0">
              <a:solidFill>
                <a:schemeClr val="bg1"/>
              </a:solidFill>
              <a:latin typeface="+mn-ea"/>
            </a:endParaRPr>
          </a:p>
          <a:p>
            <a:r>
              <a:rPr kumimoji="1" lang="ja-JP" altLang="en-US" sz="1000" b="1" dirty="0">
                <a:solidFill>
                  <a:schemeClr val="bg1"/>
                </a:solidFill>
                <a:latin typeface="+mn-ea"/>
              </a:rPr>
              <a:t>品種　　：ゲヴュルツトラミネール</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：白・やや辛口・ライトディ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2824237"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アルザス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：カーヴ・ド・トゥルクハイム</a:t>
            </a:r>
            <a:endParaRPr kumimoji="1" lang="en-US" altLang="ja-JP" sz="1100" b="1" dirty="0">
              <a:solidFill>
                <a:schemeClr val="bg1"/>
              </a:solidFill>
              <a:latin typeface="+mn-ea"/>
            </a:endParaRPr>
          </a:p>
          <a:p>
            <a:r>
              <a:rPr kumimoji="1" lang="ja-JP" altLang="en-US" sz="1100" b="1" dirty="0">
                <a:solidFill>
                  <a:schemeClr val="bg1"/>
                </a:solidFill>
                <a:latin typeface="+mn-ea"/>
              </a:rPr>
              <a:t>品種　　：ゲヴュルツトラミネール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：白・やや辛口・ライトボディ</a:t>
            </a:r>
          </a:p>
        </p:txBody>
      </p:sp>
      <p:pic>
        <p:nvPicPr>
          <p:cNvPr id="3" name="図 2">
            <a:extLst>
              <a:ext uri="{FF2B5EF4-FFF2-40B4-BE49-F238E27FC236}">
                <a16:creationId xmlns:a16="http://schemas.microsoft.com/office/drawing/2014/main" id="{7332CA2B-A122-4E9F-A50D-57C56FDC35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922" y="4942227"/>
            <a:ext cx="1965928" cy="2621238"/>
          </a:xfrm>
          <a:prstGeom prst="rect">
            <a:avLst/>
          </a:prstGeom>
        </p:spPr>
      </p:pic>
      <p:pic>
        <p:nvPicPr>
          <p:cNvPr id="75" name="図 74">
            <a:extLst>
              <a:ext uri="{FF2B5EF4-FFF2-40B4-BE49-F238E27FC236}">
                <a16:creationId xmlns:a16="http://schemas.microsoft.com/office/drawing/2014/main" id="{37604DD7-838C-438F-9938-436646AAD2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1925" y="4923867"/>
            <a:ext cx="1965928" cy="2621238"/>
          </a:xfrm>
          <a:prstGeom prst="rect">
            <a:avLst/>
          </a:prstGeom>
        </p:spPr>
      </p:pic>
      <p:pic>
        <p:nvPicPr>
          <p:cNvPr id="79" name="図 78">
            <a:extLst>
              <a:ext uri="{FF2B5EF4-FFF2-40B4-BE49-F238E27FC236}">
                <a16:creationId xmlns:a16="http://schemas.microsoft.com/office/drawing/2014/main" id="{520782AC-EF23-4AB5-B956-B018A280C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487" y="2454157"/>
            <a:ext cx="1526137" cy="2034849"/>
          </a:xfrm>
          <a:prstGeom prst="rect">
            <a:avLst/>
          </a:prstGeom>
        </p:spPr>
      </p:pic>
      <p:pic>
        <p:nvPicPr>
          <p:cNvPr id="110" name="図 109">
            <a:extLst>
              <a:ext uri="{FF2B5EF4-FFF2-40B4-BE49-F238E27FC236}">
                <a16:creationId xmlns:a16="http://schemas.microsoft.com/office/drawing/2014/main" id="{4FD9EABF-7D50-4ECE-BFA2-EE3BF2AC2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715" y="2445342"/>
            <a:ext cx="1526137" cy="2034849"/>
          </a:xfrm>
          <a:prstGeom prst="rect">
            <a:avLst/>
          </a:prstGeom>
        </p:spPr>
      </p:pic>
      <p:pic>
        <p:nvPicPr>
          <p:cNvPr id="112" name="図 111">
            <a:extLst>
              <a:ext uri="{FF2B5EF4-FFF2-40B4-BE49-F238E27FC236}">
                <a16:creationId xmlns:a16="http://schemas.microsoft.com/office/drawing/2014/main" id="{F2C4A247-C8CF-4098-BD00-DCB083B97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956" y="714705"/>
            <a:ext cx="1096763" cy="1462351"/>
          </a:xfrm>
          <a:prstGeom prst="rect">
            <a:avLst/>
          </a:prstGeom>
        </p:spPr>
      </p:pic>
      <p:pic>
        <p:nvPicPr>
          <p:cNvPr id="113" name="図 112">
            <a:extLst>
              <a:ext uri="{FF2B5EF4-FFF2-40B4-BE49-F238E27FC236}">
                <a16:creationId xmlns:a16="http://schemas.microsoft.com/office/drawing/2014/main" id="{7BC3E4EB-1EC3-4E07-8D9D-C71617BD5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3" y="696537"/>
            <a:ext cx="1096763" cy="1462351"/>
          </a:xfrm>
          <a:prstGeom prst="rect">
            <a:avLst/>
          </a:prstGeom>
        </p:spPr>
      </p:pic>
      <p:sp>
        <p:nvSpPr>
          <p:cNvPr id="70" name="テキスト ボックス 114">
            <a:extLst>
              <a:ext uri="{FF2B5EF4-FFF2-40B4-BE49-F238E27FC236}">
                <a16:creationId xmlns:a16="http://schemas.microsoft.com/office/drawing/2014/main" id="{0A9D28C4-C2DF-4C66-ADD3-5BAC370E3B76}"/>
              </a:ext>
            </a:extLst>
          </p:cNvPr>
          <p:cNvSpPr txBox="1"/>
          <p:nvPr/>
        </p:nvSpPr>
        <p:spPr>
          <a:xfrm>
            <a:off x="1166399" y="4700347"/>
            <a:ext cx="3665123"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solidFill>
                  <a:schemeClr val="bg1"/>
                </a:solidFill>
                <a:latin typeface="+mn-ea"/>
              </a:rPr>
              <a:t>カーヴ・ド・トゥルクハイム</a:t>
            </a:r>
            <a:endParaRPr kumimoji="1" lang="en-US" altLang="ja-JP" b="1" dirty="0">
              <a:solidFill>
                <a:schemeClr val="bg1"/>
              </a:solidFill>
              <a:latin typeface="+mn-ea"/>
            </a:endParaRPr>
          </a:p>
          <a:p>
            <a:r>
              <a:rPr kumimoji="1" lang="ja-JP" altLang="en-US" b="1" dirty="0">
                <a:solidFill>
                  <a:schemeClr val="bg1"/>
                </a:solidFill>
                <a:latin typeface="+mn-ea"/>
              </a:rPr>
              <a:t>　ゲヴュルツトラミネール</a:t>
            </a:r>
          </a:p>
        </p:txBody>
      </p:sp>
      <p:sp>
        <p:nvSpPr>
          <p:cNvPr id="94" name="テキスト ボックス 114">
            <a:extLst>
              <a:ext uri="{FF2B5EF4-FFF2-40B4-BE49-F238E27FC236}">
                <a16:creationId xmlns:a16="http://schemas.microsoft.com/office/drawing/2014/main" id="{EC1C8C8C-F275-4C8D-90AA-CD84D352C435}"/>
              </a:ext>
            </a:extLst>
          </p:cNvPr>
          <p:cNvSpPr txBox="1"/>
          <p:nvPr/>
        </p:nvSpPr>
        <p:spPr>
          <a:xfrm>
            <a:off x="6461816" y="4742097"/>
            <a:ext cx="3665123"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solidFill>
                  <a:schemeClr val="bg1"/>
                </a:solidFill>
                <a:latin typeface="+mn-ea"/>
              </a:rPr>
              <a:t>カーヴ・ド・トゥルクハイム</a:t>
            </a:r>
            <a:endParaRPr kumimoji="1" lang="en-US" altLang="ja-JP" b="1" dirty="0">
              <a:solidFill>
                <a:schemeClr val="bg1"/>
              </a:solidFill>
              <a:latin typeface="+mn-ea"/>
            </a:endParaRPr>
          </a:p>
          <a:p>
            <a:r>
              <a:rPr kumimoji="1" lang="ja-JP" altLang="en-US" b="1" dirty="0">
                <a:solidFill>
                  <a:schemeClr val="bg1"/>
                </a:solidFill>
                <a:latin typeface="+mn-ea"/>
              </a:rPr>
              <a:t>　ゲヴュルツトラミネール</a:t>
            </a:r>
          </a:p>
        </p:txBody>
      </p:sp>
      <p:sp>
        <p:nvSpPr>
          <p:cNvPr id="114" name="テキスト ボックス 114">
            <a:extLst>
              <a:ext uri="{FF2B5EF4-FFF2-40B4-BE49-F238E27FC236}">
                <a16:creationId xmlns:a16="http://schemas.microsoft.com/office/drawing/2014/main" id="{78A2BF35-F9CC-45FA-A4EF-4C5198D17599}"/>
              </a:ext>
            </a:extLst>
          </p:cNvPr>
          <p:cNvSpPr txBox="1"/>
          <p:nvPr/>
        </p:nvSpPr>
        <p:spPr>
          <a:xfrm>
            <a:off x="957664" y="2460986"/>
            <a:ext cx="366512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a:solidFill>
                  <a:schemeClr val="bg1"/>
                </a:solidFill>
                <a:latin typeface="+mn-ea"/>
              </a:rPr>
              <a:t>カーヴ・ド・トゥルクハイム</a:t>
            </a:r>
            <a:endParaRPr kumimoji="1" lang="en-US" altLang="ja-JP" sz="1400" b="1" dirty="0">
              <a:solidFill>
                <a:schemeClr val="bg1"/>
              </a:solidFill>
              <a:latin typeface="+mn-ea"/>
            </a:endParaRPr>
          </a:p>
          <a:p>
            <a:r>
              <a:rPr kumimoji="1" lang="ja-JP" altLang="en-US" sz="1400" b="1" dirty="0">
                <a:solidFill>
                  <a:schemeClr val="bg1"/>
                </a:solidFill>
                <a:latin typeface="+mn-ea"/>
              </a:rPr>
              <a:t>　ゲヴュルツトラミネール</a:t>
            </a:r>
          </a:p>
        </p:txBody>
      </p:sp>
      <p:sp>
        <p:nvSpPr>
          <p:cNvPr id="115" name="テキスト ボックス 114">
            <a:extLst>
              <a:ext uri="{FF2B5EF4-FFF2-40B4-BE49-F238E27FC236}">
                <a16:creationId xmlns:a16="http://schemas.microsoft.com/office/drawing/2014/main" id="{B908DAB8-F236-4D9E-9474-B9A44022773B}"/>
              </a:ext>
            </a:extLst>
          </p:cNvPr>
          <p:cNvSpPr txBox="1"/>
          <p:nvPr/>
        </p:nvSpPr>
        <p:spPr>
          <a:xfrm>
            <a:off x="6223051" y="2451416"/>
            <a:ext cx="366512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dirty="0">
                <a:solidFill>
                  <a:schemeClr val="bg1"/>
                </a:solidFill>
                <a:latin typeface="+mn-ea"/>
              </a:rPr>
              <a:t>カーヴ・ド・トゥルクハイム</a:t>
            </a:r>
            <a:endParaRPr kumimoji="1" lang="en-US" altLang="ja-JP" sz="1400" b="1" dirty="0">
              <a:solidFill>
                <a:schemeClr val="bg1"/>
              </a:solidFill>
              <a:latin typeface="+mn-ea"/>
            </a:endParaRPr>
          </a:p>
          <a:p>
            <a:r>
              <a:rPr kumimoji="1" lang="ja-JP" altLang="en-US" sz="1400" b="1" dirty="0">
                <a:solidFill>
                  <a:schemeClr val="bg1"/>
                </a:solidFill>
                <a:latin typeface="+mn-ea"/>
              </a:rPr>
              <a:t>　ゲヴュルツトラミネール</a:t>
            </a:r>
          </a:p>
        </p:txBody>
      </p:sp>
      <p:sp>
        <p:nvSpPr>
          <p:cNvPr id="116" name="テキスト ボックス 114">
            <a:extLst>
              <a:ext uri="{FF2B5EF4-FFF2-40B4-BE49-F238E27FC236}">
                <a16:creationId xmlns:a16="http://schemas.microsoft.com/office/drawing/2014/main" id="{82555870-7CE7-443B-A173-51EC8876F190}"/>
              </a:ext>
            </a:extLst>
          </p:cNvPr>
          <p:cNvSpPr txBox="1"/>
          <p:nvPr/>
        </p:nvSpPr>
        <p:spPr>
          <a:xfrm>
            <a:off x="621691" y="673212"/>
            <a:ext cx="21818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b="1" dirty="0">
                <a:solidFill>
                  <a:schemeClr val="bg1"/>
                </a:solidFill>
                <a:latin typeface="+mn-ea"/>
              </a:rPr>
              <a:t>カーヴ・ド・トゥルクハイム</a:t>
            </a:r>
            <a:endParaRPr kumimoji="1" lang="en-US" altLang="ja-JP" sz="1050" b="1" dirty="0">
              <a:solidFill>
                <a:schemeClr val="bg1"/>
              </a:solidFill>
              <a:latin typeface="+mn-ea"/>
            </a:endParaRPr>
          </a:p>
          <a:p>
            <a:r>
              <a:rPr kumimoji="1" lang="ja-JP" altLang="en-US" sz="1050" b="1" dirty="0">
                <a:solidFill>
                  <a:schemeClr val="bg1"/>
                </a:solidFill>
                <a:latin typeface="+mn-ea"/>
              </a:rPr>
              <a:t>　ゲヴュルツトラミネール</a:t>
            </a:r>
          </a:p>
        </p:txBody>
      </p:sp>
      <p:sp>
        <p:nvSpPr>
          <p:cNvPr id="117" name="テキスト ボックス 114">
            <a:extLst>
              <a:ext uri="{FF2B5EF4-FFF2-40B4-BE49-F238E27FC236}">
                <a16:creationId xmlns:a16="http://schemas.microsoft.com/office/drawing/2014/main" id="{366FABBD-F3BA-4C69-AB06-24B56EC9377A}"/>
              </a:ext>
            </a:extLst>
          </p:cNvPr>
          <p:cNvSpPr txBox="1"/>
          <p:nvPr/>
        </p:nvSpPr>
        <p:spPr>
          <a:xfrm>
            <a:off x="5961880" y="686919"/>
            <a:ext cx="218182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b="1" dirty="0">
                <a:solidFill>
                  <a:schemeClr val="bg1"/>
                </a:solidFill>
                <a:latin typeface="+mn-ea"/>
              </a:rPr>
              <a:t>カーヴ・ド・トゥルクハイム</a:t>
            </a:r>
            <a:endParaRPr kumimoji="1" lang="en-US" altLang="ja-JP" sz="1050" b="1" dirty="0">
              <a:solidFill>
                <a:schemeClr val="bg1"/>
              </a:solidFill>
              <a:latin typeface="+mn-ea"/>
            </a:endParaRPr>
          </a:p>
          <a:p>
            <a:r>
              <a:rPr kumimoji="1" lang="ja-JP" altLang="en-US" sz="1050" b="1" dirty="0">
                <a:solidFill>
                  <a:schemeClr val="bg1"/>
                </a:solidFill>
                <a:latin typeface="+mn-ea"/>
              </a:rPr>
              <a:t>　ゲヴュルツトラミネール</a:t>
            </a:r>
          </a:p>
        </p:txBody>
      </p:sp>
      <p:grpSp>
        <p:nvGrpSpPr>
          <p:cNvPr id="130" name="グループ化 129">
            <a:extLst>
              <a:ext uri="{FF2B5EF4-FFF2-40B4-BE49-F238E27FC236}">
                <a16:creationId xmlns:a16="http://schemas.microsoft.com/office/drawing/2014/main" id="{DA93FA87-72F6-4686-8FB2-34128BE4CFF1}"/>
              </a:ext>
            </a:extLst>
          </p:cNvPr>
          <p:cNvGrpSpPr/>
          <p:nvPr/>
        </p:nvGrpSpPr>
        <p:grpSpPr>
          <a:xfrm>
            <a:off x="6407636" y="4240154"/>
            <a:ext cx="481732" cy="221920"/>
            <a:chOff x="6752865" y="4253770"/>
            <a:chExt cx="481732" cy="221920"/>
          </a:xfrm>
        </p:grpSpPr>
        <p:sp>
          <p:nvSpPr>
            <p:cNvPr id="131" name="四角形: 角を丸くする 130">
              <a:extLst>
                <a:ext uri="{FF2B5EF4-FFF2-40B4-BE49-F238E27FC236}">
                  <a16:creationId xmlns:a16="http://schemas.microsoft.com/office/drawing/2014/main" id="{C47C16B6-7A8B-447F-BA30-8868F0BF9B8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2" name="テキスト ボックス 131">
              <a:extLst>
                <a:ext uri="{FF2B5EF4-FFF2-40B4-BE49-F238E27FC236}">
                  <a16:creationId xmlns:a16="http://schemas.microsoft.com/office/drawing/2014/main" id="{DDA72CF7-468E-4D06-83C3-1F48FF2CF788}"/>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33" name="グループ化 132">
            <a:extLst>
              <a:ext uri="{FF2B5EF4-FFF2-40B4-BE49-F238E27FC236}">
                <a16:creationId xmlns:a16="http://schemas.microsoft.com/office/drawing/2014/main" id="{62EB186F-0173-4371-B60C-5765A7656258}"/>
              </a:ext>
            </a:extLst>
          </p:cNvPr>
          <p:cNvGrpSpPr/>
          <p:nvPr/>
        </p:nvGrpSpPr>
        <p:grpSpPr>
          <a:xfrm>
            <a:off x="6398579" y="2008162"/>
            <a:ext cx="392268" cy="183496"/>
            <a:chOff x="6398579" y="2008162"/>
            <a:chExt cx="392268" cy="183496"/>
          </a:xfrm>
        </p:grpSpPr>
        <p:sp>
          <p:nvSpPr>
            <p:cNvPr id="134" name="四角形: 角を丸くする 133">
              <a:extLst>
                <a:ext uri="{FF2B5EF4-FFF2-40B4-BE49-F238E27FC236}">
                  <a16:creationId xmlns:a16="http://schemas.microsoft.com/office/drawing/2014/main" id="{534D6D18-9431-4E8F-B6CB-18D7FDDD0C55}"/>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5" name="テキスト ボックス 134">
              <a:extLst>
                <a:ext uri="{FF2B5EF4-FFF2-40B4-BE49-F238E27FC236}">
                  <a16:creationId xmlns:a16="http://schemas.microsoft.com/office/drawing/2014/main" id="{1C7E8008-D577-4F51-914A-C067FB898339}"/>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36" name="グループ化 135">
            <a:extLst>
              <a:ext uri="{FF2B5EF4-FFF2-40B4-BE49-F238E27FC236}">
                <a16:creationId xmlns:a16="http://schemas.microsoft.com/office/drawing/2014/main" id="{F3B3058B-9590-4702-BDB2-6239D377AD88}"/>
              </a:ext>
            </a:extLst>
          </p:cNvPr>
          <p:cNvGrpSpPr/>
          <p:nvPr/>
        </p:nvGrpSpPr>
        <p:grpSpPr>
          <a:xfrm>
            <a:off x="6564443" y="7433712"/>
            <a:ext cx="481732" cy="221920"/>
            <a:chOff x="7898818" y="7419868"/>
            <a:chExt cx="481732" cy="221920"/>
          </a:xfrm>
        </p:grpSpPr>
        <p:sp>
          <p:nvSpPr>
            <p:cNvPr id="137" name="四角形: 角を丸くする 136">
              <a:extLst>
                <a:ext uri="{FF2B5EF4-FFF2-40B4-BE49-F238E27FC236}">
                  <a16:creationId xmlns:a16="http://schemas.microsoft.com/office/drawing/2014/main" id="{1F39B6A8-44FC-4B5B-A8F1-302BAF174E1D}"/>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8" name="テキスト ボックス 137">
              <a:extLst>
                <a:ext uri="{FF2B5EF4-FFF2-40B4-BE49-F238E27FC236}">
                  <a16:creationId xmlns:a16="http://schemas.microsoft.com/office/drawing/2014/main" id="{63EE84FA-F243-4B8D-97CB-B2FCE7103D19}"/>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39" name="テキスト ボックス 138">
            <a:extLst>
              <a:ext uri="{FF2B5EF4-FFF2-40B4-BE49-F238E27FC236}">
                <a16:creationId xmlns:a16="http://schemas.microsoft.com/office/drawing/2014/main" id="{D2C1D073-1133-49B3-963E-E7083E80377B}"/>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40" name="グループ化 139">
            <a:extLst>
              <a:ext uri="{FF2B5EF4-FFF2-40B4-BE49-F238E27FC236}">
                <a16:creationId xmlns:a16="http://schemas.microsoft.com/office/drawing/2014/main" id="{0DC83733-594B-4702-8A33-E5BE61AE84DB}"/>
              </a:ext>
            </a:extLst>
          </p:cNvPr>
          <p:cNvGrpSpPr/>
          <p:nvPr/>
        </p:nvGrpSpPr>
        <p:grpSpPr>
          <a:xfrm>
            <a:off x="776680" y="1984185"/>
            <a:ext cx="724955" cy="190091"/>
            <a:chOff x="776680" y="1984185"/>
            <a:chExt cx="724955" cy="190091"/>
          </a:xfrm>
        </p:grpSpPr>
        <p:sp>
          <p:nvSpPr>
            <p:cNvPr id="141" name="四角形: 角を丸くする 140">
              <a:extLst>
                <a:ext uri="{FF2B5EF4-FFF2-40B4-BE49-F238E27FC236}">
                  <a16:creationId xmlns:a16="http://schemas.microsoft.com/office/drawing/2014/main" id="{639BFCA2-98EE-4E49-812B-2539FD01A2F4}"/>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2" name="テキスト ボックス 141">
              <a:extLst>
                <a:ext uri="{FF2B5EF4-FFF2-40B4-BE49-F238E27FC236}">
                  <a16:creationId xmlns:a16="http://schemas.microsoft.com/office/drawing/2014/main" id="{CBE6AF2B-47F5-474F-8BF9-AEF7E49721CC}"/>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43" name="グループ化 142">
            <a:extLst>
              <a:ext uri="{FF2B5EF4-FFF2-40B4-BE49-F238E27FC236}">
                <a16:creationId xmlns:a16="http://schemas.microsoft.com/office/drawing/2014/main" id="{45FBD44D-0707-4658-969B-9A7389DE79AA}"/>
              </a:ext>
            </a:extLst>
          </p:cNvPr>
          <p:cNvGrpSpPr/>
          <p:nvPr/>
        </p:nvGrpSpPr>
        <p:grpSpPr>
          <a:xfrm>
            <a:off x="886113" y="4111950"/>
            <a:ext cx="469661" cy="351506"/>
            <a:chOff x="860269" y="4063164"/>
            <a:chExt cx="469661" cy="351506"/>
          </a:xfrm>
        </p:grpSpPr>
        <p:sp>
          <p:nvSpPr>
            <p:cNvPr id="144" name="四角形: 角を丸くする 143">
              <a:extLst>
                <a:ext uri="{FF2B5EF4-FFF2-40B4-BE49-F238E27FC236}">
                  <a16:creationId xmlns:a16="http://schemas.microsoft.com/office/drawing/2014/main" id="{290B51EA-BB9F-4067-8126-6A3826D2B4B7}"/>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5" name="テキスト ボックス 144">
              <a:extLst>
                <a:ext uri="{FF2B5EF4-FFF2-40B4-BE49-F238E27FC236}">
                  <a16:creationId xmlns:a16="http://schemas.microsoft.com/office/drawing/2014/main" id="{6AC075B7-F0AC-48ED-86EC-336354961780}"/>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46" name="テキスト ボックス 145">
            <a:extLst>
              <a:ext uri="{FF2B5EF4-FFF2-40B4-BE49-F238E27FC236}">
                <a16:creationId xmlns:a16="http://schemas.microsoft.com/office/drawing/2014/main" id="{E57E6C19-E523-44CF-B7F7-B8AAA706129D}"/>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\3,800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\4,180)</a:t>
            </a:r>
            <a:endParaRPr kumimoji="1" lang="ja-JP" altLang="en-US" sz="1900" b="1" dirty="0">
              <a:solidFill>
                <a:schemeClr val="bg1"/>
              </a:solidFill>
              <a:latin typeface="+mn-ea"/>
            </a:endParaRPr>
          </a:p>
        </p:txBody>
      </p:sp>
      <p:grpSp>
        <p:nvGrpSpPr>
          <p:cNvPr id="147" name="グループ化 146">
            <a:extLst>
              <a:ext uri="{FF2B5EF4-FFF2-40B4-BE49-F238E27FC236}">
                <a16:creationId xmlns:a16="http://schemas.microsoft.com/office/drawing/2014/main" id="{CAEFE18F-49C7-4903-9A02-A74EFED43261}"/>
              </a:ext>
            </a:extLst>
          </p:cNvPr>
          <p:cNvGrpSpPr/>
          <p:nvPr/>
        </p:nvGrpSpPr>
        <p:grpSpPr>
          <a:xfrm>
            <a:off x="1039691" y="7280622"/>
            <a:ext cx="632166" cy="400110"/>
            <a:chOff x="1039691" y="7280622"/>
            <a:chExt cx="632166" cy="400110"/>
          </a:xfrm>
        </p:grpSpPr>
        <p:sp>
          <p:nvSpPr>
            <p:cNvPr id="148" name="四角形: 角を丸くする 147">
              <a:extLst>
                <a:ext uri="{FF2B5EF4-FFF2-40B4-BE49-F238E27FC236}">
                  <a16:creationId xmlns:a16="http://schemas.microsoft.com/office/drawing/2014/main" id="{F8134BCF-07C3-4659-BEDE-9B3571376880}"/>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9" name="テキスト ボックス 148">
              <a:extLst>
                <a:ext uri="{FF2B5EF4-FFF2-40B4-BE49-F238E27FC236}">
                  <a16:creationId xmlns:a16="http://schemas.microsoft.com/office/drawing/2014/main" id="{186C70B9-6631-48BD-8878-D6A14ACA5869}"/>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50" name="テキスト ボックス 149">
            <a:extLst>
              <a:ext uri="{FF2B5EF4-FFF2-40B4-BE49-F238E27FC236}">
                <a16:creationId xmlns:a16="http://schemas.microsoft.com/office/drawing/2014/main" id="{525F1568-BC95-4664-8569-F59AA52B6D20}"/>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\3,800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\4,180)</a:t>
            </a:r>
          </a:p>
        </p:txBody>
      </p:sp>
      <p:sp>
        <p:nvSpPr>
          <p:cNvPr id="151" name="テキスト ボックス 150">
            <a:extLst>
              <a:ext uri="{FF2B5EF4-FFF2-40B4-BE49-F238E27FC236}">
                <a16:creationId xmlns:a16="http://schemas.microsoft.com/office/drawing/2014/main" id="{9B5092C6-0E99-4DD9-8476-314D05AE7BC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4,180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1334</TotalTime>
  <Words>382</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85</cp:revision>
  <cp:lastPrinted>2022-06-14T09:02:18Z</cp:lastPrinted>
  <dcterms:created xsi:type="dcterms:W3CDTF">2021-10-01T15:02:20Z</dcterms:created>
  <dcterms:modified xsi:type="dcterms:W3CDTF">2023-09-24T15:36:27Z</dcterms:modified>
</cp:coreProperties>
</file>