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866" y="247057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665015"/>
            <a:ext cx="266832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07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899122" y="743233"/>
            <a:ext cx="1742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モンフォレ・ぺガーズ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91923" y="1008105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マルベック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％から成る力強く滑らかなタンニンと複雑な香り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 flipV="1">
            <a:off x="731172" y="1357230"/>
            <a:ext cx="1979174" cy="402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67710" y="5572463"/>
            <a:ext cx="4011745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ぶどう樹平均樹齢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50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年。醸造後はオーク樽で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の熟成を施します。色合いは凝縮したルビー色。黒系フルーツ、すみれ、スパイス、ロースト香。胡椒のような香りとアロマとを同時に放ちます。力強くなめらかなタンニンが赤系のお肉やチーズなど洗練された一皿とよく合います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13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でお召し上がりください。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6334" y="530390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マルベック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％から成る力強く滑らかなタンニンと複雑な香り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168245" y="6437173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9649" y="2962362"/>
            <a:ext cx="2785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マルベック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％から成る力強く滑らかなタンニンと複雑な香り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47546" y="3414815"/>
            <a:ext cx="27296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369711" y="5572463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完熟したフルーツとかすかに白コショウを思わせるスパイシーな香り、なめらかでコクのあるタンニンが心地良く口中に広がります。セパージュはメルロ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60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％、カベルネ・ソーヴィニョン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40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％。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～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5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年は熟成しますが、新鮮な果物の風味が楽しめる若い状態から楽しむことができます。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98579" y="642812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8" y="2908706"/>
            <a:ext cx="285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マルベック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％から成る力強く滑らかなタンニンと複雑な香り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946734" y="3379377"/>
            <a:ext cx="271279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649" y="787058"/>
            <a:ext cx="2638214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83268" y="135723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6F35CBE7-659B-443B-90EE-693B91132C90}"/>
              </a:ext>
            </a:extLst>
          </p:cNvPr>
          <p:cNvSpPr txBox="1"/>
          <p:nvPr/>
        </p:nvSpPr>
        <p:spPr>
          <a:xfrm>
            <a:off x="899122" y="3379377"/>
            <a:ext cx="310275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ブライ･コート･ド･ボルドー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ドミニク・レイモン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：マルベック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E10DEFC4-28C7-4D19-B142-E12C6C79A238}"/>
              </a:ext>
            </a:extLst>
          </p:cNvPr>
          <p:cNvSpPr txBox="1"/>
          <p:nvPr/>
        </p:nvSpPr>
        <p:spPr>
          <a:xfrm>
            <a:off x="658653" y="1340602"/>
            <a:ext cx="233440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ブライ･コート･ド･ボルドー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生産者：ドミニク・レイモン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：マルベック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80EC55C8-C8A8-4979-B639-38A789D0723F}"/>
              </a:ext>
            </a:extLst>
          </p:cNvPr>
          <p:cNvSpPr txBox="1"/>
          <p:nvPr/>
        </p:nvSpPr>
        <p:spPr>
          <a:xfrm>
            <a:off x="6187342" y="3456050"/>
            <a:ext cx="2978624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ブライ･コート･ド･ボルドー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生産者：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ドミニク・レイモン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：マルベック　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C2D2111F-3BC1-4386-9F41-BDEC3CC19678}"/>
              </a:ext>
            </a:extLst>
          </p:cNvPr>
          <p:cNvSpPr txBox="1"/>
          <p:nvPr/>
        </p:nvSpPr>
        <p:spPr>
          <a:xfrm>
            <a:off x="1099554" y="6506483"/>
            <a:ext cx="390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ブライ･コート･ド･ボルドー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生産者：ドミニク・レイモン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：マルベック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595D2CE-D684-41F2-9AE2-65D90B74D89F}"/>
              </a:ext>
            </a:extLst>
          </p:cNvPr>
          <p:cNvSpPr txBox="1"/>
          <p:nvPr/>
        </p:nvSpPr>
        <p:spPr>
          <a:xfrm>
            <a:off x="6404969" y="6470005"/>
            <a:ext cx="39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ブライ･コート･ド･ボルドー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生産者：ドミニク・レイモン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：マルベック　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2EC0B710-25F6-4A55-A300-B06E237391AA}"/>
              </a:ext>
            </a:extLst>
          </p:cNvPr>
          <p:cNvSpPr txBox="1"/>
          <p:nvPr/>
        </p:nvSpPr>
        <p:spPr>
          <a:xfrm>
            <a:off x="1087733" y="2512100"/>
            <a:ext cx="22768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モンフォレ・ぺガーズ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0BA1D59E-5398-4DC6-A7B0-92042C7AA0CF}"/>
              </a:ext>
            </a:extLst>
          </p:cNvPr>
          <p:cNvSpPr txBox="1"/>
          <p:nvPr/>
        </p:nvSpPr>
        <p:spPr>
          <a:xfrm>
            <a:off x="1600235" y="4886893"/>
            <a:ext cx="2883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モンフォレ・ぺガーズ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13889FBA-EF07-4DE2-A44D-CF010E2142B4}"/>
              </a:ext>
            </a:extLst>
          </p:cNvPr>
          <p:cNvSpPr txBox="1"/>
          <p:nvPr/>
        </p:nvSpPr>
        <p:spPr>
          <a:xfrm>
            <a:off x="6052044" y="1384422"/>
            <a:ext cx="2334403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75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ブライ･コート･ド･ボルドー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生産者：ドミニク・レイモン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品種　：マルベック　</a:t>
            </a:r>
            <a:endParaRPr kumimoji="1" lang="en-US" altLang="ja-JP" sz="75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750" b="1" dirty="0">
                <a:solidFill>
                  <a:schemeClr val="bg1"/>
                </a:solidFill>
                <a:latin typeface="+mn-ea"/>
              </a:rPr>
              <a:t>味わい：赤・辛口・ミディアムボディ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9531C9C8-F741-4519-B34D-37EB67920C20}"/>
              </a:ext>
            </a:extLst>
          </p:cNvPr>
          <p:cNvSpPr txBox="1"/>
          <p:nvPr/>
        </p:nvSpPr>
        <p:spPr>
          <a:xfrm>
            <a:off x="6335982" y="5307122"/>
            <a:ext cx="4280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マルベック</a:t>
            </a:r>
            <a:r>
              <a:rPr kumimoji="1" lang="en-US" altLang="ja-JP" sz="1050" b="1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％から成る力強く滑らかなタンニンと複雑な香り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7BEBB311-1E2B-49FD-8697-3D0EF711AE55}"/>
              </a:ext>
            </a:extLst>
          </p:cNvPr>
          <p:cNvSpPr txBox="1"/>
          <p:nvPr/>
        </p:nvSpPr>
        <p:spPr>
          <a:xfrm>
            <a:off x="6188421" y="835683"/>
            <a:ext cx="17345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モンフォレ・ぺガーズ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4FDAEDE0-5057-4A9E-A72A-5AE2788264A4}"/>
              </a:ext>
            </a:extLst>
          </p:cNvPr>
          <p:cNvSpPr txBox="1"/>
          <p:nvPr/>
        </p:nvSpPr>
        <p:spPr>
          <a:xfrm>
            <a:off x="6327193" y="2630792"/>
            <a:ext cx="23735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モンフォレ・ぺガーズ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89B5C47E-38DF-4D3C-B680-A117EB9CEB65}"/>
              </a:ext>
            </a:extLst>
          </p:cNvPr>
          <p:cNvSpPr txBox="1"/>
          <p:nvPr/>
        </p:nvSpPr>
        <p:spPr>
          <a:xfrm>
            <a:off x="6842161" y="4890287"/>
            <a:ext cx="2894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+mn-ea"/>
              </a:rPr>
              <a:t>Ch.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モンフォレ・ぺガーズ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280E0113-D3D2-4F13-A20A-2266157A8CA0}"/>
              </a:ext>
            </a:extLst>
          </p:cNvPr>
          <p:cNvSpPr txBox="1"/>
          <p:nvPr/>
        </p:nvSpPr>
        <p:spPr>
          <a:xfrm>
            <a:off x="6014139" y="1030836"/>
            <a:ext cx="2177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マルベック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100</a:t>
            </a:r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％から成る力強く滑らかなタンニンと複雑な香り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39C5D62-16CE-4A33-ACE5-24E4837B4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52" y="4839438"/>
            <a:ext cx="2095959" cy="2794612"/>
          </a:xfrm>
          <a:prstGeom prst="rect">
            <a:avLst/>
          </a:prstGeom>
        </p:spPr>
      </p:pic>
      <p:pic>
        <p:nvPicPr>
          <p:cNvPr id="79" name="図 78">
            <a:extLst>
              <a:ext uri="{FF2B5EF4-FFF2-40B4-BE49-F238E27FC236}">
                <a16:creationId xmlns:a16="http://schemas.microsoft.com/office/drawing/2014/main" id="{EB2B27DA-E332-45E6-94F8-265330871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00" y="4877768"/>
            <a:ext cx="2095959" cy="2794612"/>
          </a:xfrm>
          <a:prstGeom prst="rect">
            <a:avLst/>
          </a:prstGeom>
        </p:spPr>
      </p:pic>
      <p:pic>
        <p:nvPicPr>
          <p:cNvPr id="84" name="図 83">
            <a:extLst>
              <a:ext uri="{FF2B5EF4-FFF2-40B4-BE49-F238E27FC236}">
                <a16:creationId xmlns:a16="http://schemas.microsoft.com/office/drawing/2014/main" id="{997EFB24-CD32-4822-A78C-7AD5B1E50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278" y="2673626"/>
            <a:ext cx="1431125" cy="1908167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03629C07-11EA-453C-BF55-771959C946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31" y="2504671"/>
            <a:ext cx="1431125" cy="1908167"/>
          </a:xfrm>
          <a:prstGeom prst="rect">
            <a:avLst/>
          </a:prstGeom>
        </p:spPr>
      </p:pic>
      <p:pic>
        <p:nvPicPr>
          <p:cNvPr id="88" name="図 87">
            <a:extLst>
              <a:ext uri="{FF2B5EF4-FFF2-40B4-BE49-F238E27FC236}">
                <a16:creationId xmlns:a16="http://schemas.microsoft.com/office/drawing/2014/main" id="{AC597D73-2B6D-4D22-B0B8-B5EC5E3C23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639" y="951246"/>
            <a:ext cx="983186" cy="1310915"/>
          </a:xfrm>
          <a:prstGeom prst="rect">
            <a:avLst/>
          </a:prstGeom>
        </p:spPr>
      </p:pic>
      <p:pic>
        <p:nvPicPr>
          <p:cNvPr id="90" name="図 89">
            <a:extLst>
              <a:ext uri="{FF2B5EF4-FFF2-40B4-BE49-F238E27FC236}">
                <a16:creationId xmlns:a16="http://schemas.microsoft.com/office/drawing/2014/main" id="{800335B5-1C8E-499A-A90B-07928CE4E2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1" y="807749"/>
            <a:ext cx="983186" cy="1310915"/>
          </a:xfrm>
          <a:prstGeom prst="rect">
            <a:avLst/>
          </a:prstGeom>
        </p:spPr>
      </p:pic>
      <p:grpSp>
        <p:nvGrpSpPr>
          <p:cNvPr id="130" name="グループ化 129">
            <a:extLst>
              <a:ext uri="{FF2B5EF4-FFF2-40B4-BE49-F238E27FC236}">
                <a16:creationId xmlns:a16="http://schemas.microsoft.com/office/drawing/2014/main" id="{D6F6640A-AC01-4DEA-8675-1E83D036EC62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131" name="四角形: 角を丸くする 130">
              <a:extLst>
                <a:ext uri="{FF2B5EF4-FFF2-40B4-BE49-F238E27FC236}">
                  <a16:creationId xmlns:a16="http://schemas.microsoft.com/office/drawing/2014/main" id="{5C49BC6C-B589-43F6-8174-13030DAB4A31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2" name="テキスト ボックス 131">
              <a:extLst>
                <a:ext uri="{FF2B5EF4-FFF2-40B4-BE49-F238E27FC236}">
                  <a16:creationId xmlns:a16="http://schemas.microsoft.com/office/drawing/2014/main" id="{887AA370-6236-44FD-8FA1-94238C3CF056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8E755F36-215F-460D-AD43-7C676F82FE40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134" name="四角形: 角を丸くする 133">
              <a:extLst>
                <a:ext uri="{FF2B5EF4-FFF2-40B4-BE49-F238E27FC236}">
                  <a16:creationId xmlns:a16="http://schemas.microsoft.com/office/drawing/2014/main" id="{95779608-B3F4-46C6-90D5-C08D7F34A505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5" name="テキスト ボックス 134">
              <a:extLst>
                <a:ext uri="{FF2B5EF4-FFF2-40B4-BE49-F238E27FC236}">
                  <a16:creationId xmlns:a16="http://schemas.microsoft.com/office/drawing/2014/main" id="{833744D4-3A1D-4CFD-8DCF-D64CEED9D41C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36" name="グループ化 135">
            <a:extLst>
              <a:ext uri="{FF2B5EF4-FFF2-40B4-BE49-F238E27FC236}">
                <a16:creationId xmlns:a16="http://schemas.microsoft.com/office/drawing/2014/main" id="{E59A0CC7-368B-4285-B668-DD492C9AD581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37" name="四角形: 角を丸くする 136">
              <a:extLst>
                <a:ext uri="{FF2B5EF4-FFF2-40B4-BE49-F238E27FC236}">
                  <a16:creationId xmlns:a16="http://schemas.microsoft.com/office/drawing/2014/main" id="{526FBF27-C85E-422B-A175-A70965CFE1CB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8" name="テキスト ボックス 137">
              <a:extLst>
                <a:ext uri="{FF2B5EF4-FFF2-40B4-BE49-F238E27FC236}">
                  <a16:creationId xmlns:a16="http://schemas.microsoft.com/office/drawing/2014/main" id="{EC1682F6-A116-48D9-A79B-4A2B0B833F11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76522F15-12F9-4B9D-B3C0-C224139ED16B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0" name="グループ化 139">
            <a:extLst>
              <a:ext uri="{FF2B5EF4-FFF2-40B4-BE49-F238E27FC236}">
                <a16:creationId xmlns:a16="http://schemas.microsoft.com/office/drawing/2014/main" id="{4C38B309-DF0A-4FD0-BE0A-19FF3B6977AE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41" name="四角形: 角を丸くする 140">
              <a:extLst>
                <a:ext uri="{FF2B5EF4-FFF2-40B4-BE49-F238E27FC236}">
                  <a16:creationId xmlns:a16="http://schemas.microsoft.com/office/drawing/2014/main" id="{4124DE34-87CC-4D77-813F-332E4F6747ED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2" name="テキスト ボックス 141">
              <a:extLst>
                <a:ext uri="{FF2B5EF4-FFF2-40B4-BE49-F238E27FC236}">
                  <a16:creationId xmlns:a16="http://schemas.microsoft.com/office/drawing/2014/main" id="{EDF0F583-18B2-4E20-A3FA-E0205EB4996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43" name="グループ化 142">
            <a:extLst>
              <a:ext uri="{FF2B5EF4-FFF2-40B4-BE49-F238E27FC236}">
                <a16:creationId xmlns:a16="http://schemas.microsoft.com/office/drawing/2014/main" id="{EAECF0A5-B6D8-4507-AABC-F02AD841D8A3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44" name="四角形: 角を丸くする 143">
              <a:extLst>
                <a:ext uri="{FF2B5EF4-FFF2-40B4-BE49-F238E27FC236}">
                  <a16:creationId xmlns:a16="http://schemas.microsoft.com/office/drawing/2014/main" id="{67219DBB-538A-4F39-A211-0624BCDAE956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C4BBA460-6AFE-4E82-8037-477B269D5736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46" name="テキスト ボックス 145">
            <a:extLst>
              <a:ext uri="{FF2B5EF4-FFF2-40B4-BE49-F238E27FC236}">
                <a16:creationId xmlns:a16="http://schemas.microsoft.com/office/drawing/2014/main" id="{EDF34DC6-A06D-4A1B-821C-47C401C2B979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\6,800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\7,480)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47" name="グループ化 146">
            <a:extLst>
              <a:ext uri="{FF2B5EF4-FFF2-40B4-BE49-F238E27FC236}">
                <a16:creationId xmlns:a16="http://schemas.microsoft.com/office/drawing/2014/main" id="{A5160E77-4668-4898-AAAD-A4801EBEEC65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48" name="四角形: 角を丸くする 147">
              <a:extLst>
                <a:ext uri="{FF2B5EF4-FFF2-40B4-BE49-F238E27FC236}">
                  <a16:creationId xmlns:a16="http://schemas.microsoft.com/office/drawing/2014/main" id="{55B22BC0-1EB1-4A4E-99D1-8FCE25A6C20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49" name="テキスト ボックス 148">
              <a:extLst>
                <a:ext uri="{FF2B5EF4-FFF2-40B4-BE49-F238E27FC236}">
                  <a16:creationId xmlns:a16="http://schemas.microsoft.com/office/drawing/2014/main" id="{0CBCA6D9-7AF2-43B1-A456-4FFD0CE96EEE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E144D34-51E7-4E30-8DFE-4EC481513204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\6,800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\7,480)</a:t>
            </a:r>
          </a:p>
        </p:txBody>
      </p:sp>
      <p:sp>
        <p:nvSpPr>
          <p:cNvPr id="151" name="テキスト ボックス 150">
            <a:extLst>
              <a:ext uri="{FF2B5EF4-FFF2-40B4-BE49-F238E27FC236}">
                <a16:creationId xmlns:a16="http://schemas.microsoft.com/office/drawing/2014/main" id="{A8026CB3-A13E-4B40-8670-F064D3C7B924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7,480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1456</TotalTime>
  <Words>451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107</cp:revision>
  <cp:lastPrinted>2022-06-14T09:02:18Z</cp:lastPrinted>
  <dcterms:created xsi:type="dcterms:W3CDTF">2021-10-01T15:02:20Z</dcterms:created>
  <dcterms:modified xsi:type="dcterms:W3CDTF">2023-09-22T08:15:46Z</dcterms:modified>
</cp:coreProperties>
</file>