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6" y="664465"/>
            <a:ext cx="2601199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007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1107973" y="696925"/>
            <a:ext cx="116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リオナ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12495" y="906706"/>
            <a:ext cx="2177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長期熟成も可能な本格派クラッシックスタイルワイン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35360" y="1281907"/>
            <a:ext cx="23115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リュサック･サンテミリオン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：メルロー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カベルネ・ソーヴィニヨン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　　　　カベルネ・フラン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80629" y="1283668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96336" y="5575727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リュサック・サンテミリオンは、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1936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年に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AOC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に認定された歴史ある産地。リオナはこの地で最も古く、高く評価されているシャトーです。樽熟成は新樽も使用し行っています。香りはカシスやバニラ、杉木など複雑で、やや甘さを感じる柔らかくきめ細やかなタンニンが特徴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71418" y="5267062"/>
            <a:ext cx="40084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長期熟成も可能な本格派クラッシックスタイルワイン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168245" y="6437173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5FC7CADD-EDE0-4C31-BAE2-31951DFBE666}"/>
              </a:ext>
            </a:extLst>
          </p:cNvPr>
          <p:cNvSpPr txBox="1"/>
          <p:nvPr/>
        </p:nvSpPr>
        <p:spPr>
          <a:xfrm>
            <a:off x="6764286" y="2502459"/>
            <a:ext cx="1457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2000" b="1" dirty="0">
                <a:solidFill>
                  <a:schemeClr val="bg1"/>
                </a:solidFill>
                <a:latin typeface="+mn-ea"/>
              </a:rPr>
              <a:t>リオナ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6FAAEEE-F07B-4D48-8C84-6398324F1898}"/>
              </a:ext>
            </a:extLst>
          </p:cNvPr>
          <p:cNvSpPr txBox="1"/>
          <p:nvPr/>
        </p:nvSpPr>
        <p:spPr>
          <a:xfrm>
            <a:off x="6195417" y="2878068"/>
            <a:ext cx="278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長期熟成も可能な本格派クラッシックスタイルワイン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2162319" y="4795431"/>
            <a:ext cx="2145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リオナ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20048" y="5575399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リュサック・サンテミリオンは、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1936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年に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AOC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に認定された歴史ある産地。リオナはこの地で最も古く、高く評価されているシャトーです。樽熟成は新樽も使用し行っています。香りはカシスやバニラ、杉木など複雑で、やや甘さを感じる柔らかくきめ細やかなタンニンが特徴です。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376308" y="5287364"/>
            <a:ext cx="40084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長期熟成も可能な本格派クラッシックスタイルワイン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3434CF7A-61FD-40EB-8103-03E4637E774C}"/>
              </a:ext>
            </a:extLst>
          </p:cNvPr>
          <p:cNvSpPr txBox="1"/>
          <p:nvPr/>
        </p:nvSpPr>
        <p:spPr>
          <a:xfrm>
            <a:off x="7252382" y="4785120"/>
            <a:ext cx="1939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リオナ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4B063A9-66FF-427F-B567-65FC94FB4B35}"/>
              </a:ext>
            </a:extLst>
          </p:cNvPr>
          <p:cNvSpPr txBox="1"/>
          <p:nvPr/>
        </p:nvSpPr>
        <p:spPr>
          <a:xfrm>
            <a:off x="1465993" y="2470574"/>
            <a:ext cx="1392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2000" b="1" dirty="0">
                <a:solidFill>
                  <a:schemeClr val="bg1"/>
                </a:solidFill>
                <a:latin typeface="+mn-ea"/>
              </a:rPr>
              <a:t>リオナ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89528" y="2852089"/>
            <a:ext cx="2850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長期熟成も可能な本格派クラッシックスタイルワイン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5D5600E-3FBA-477E-980B-7ED18E1B1DD3}"/>
              </a:ext>
            </a:extLst>
          </p:cNvPr>
          <p:cNvSpPr txBox="1"/>
          <p:nvPr/>
        </p:nvSpPr>
        <p:spPr>
          <a:xfrm>
            <a:off x="878728" y="3311339"/>
            <a:ext cx="298898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フランス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リュサック・サンテミリオン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ミラード・ファミリー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メルロー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カベルネ・ソーヴィニヨン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　　　　      カベルネ・フラン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971615" y="3311339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285B478C-45E0-4E91-B888-937CD70C8D6F}"/>
              </a:ext>
            </a:extLst>
          </p:cNvPr>
          <p:cNvSpPr txBox="1"/>
          <p:nvPr/>
        </p:nvSpPr>
        <p:spPr>
          <a:xfrm>
            <a:off x="5997947" y="920877"/>
            <a:ext cx="2214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長期熟成も可能な本格派クラッシックスタイルワイン</a:t>
            </a:r>
          </a:p>
        </p:txBody>
      </p: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22164" y="1290209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08D3A6C6-B8CE-485A-A2D9-C009E7278EE0}"/>
              </a:ext>
            </a:extLst>
          </p:cNvPr>
          <p:cNvSpPr txBox="1"/>
          <p:nvPr/>
        </p:nvSpPr>
        <p:spPr>
          <a:xfrm>
            <a:off x="6008874" y="1293135"/>
            <a:ext cx="22034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00" b="1" dirty="0">
                <a:solidFill>
                  <a:schemeClr val="bg1"/>
                </a:solidFill>
                <a:latin typeface="+mn-ea"/>
              </a:rPr>
              <a:t> リュサック・サンテミリオン</a:t>
            </a:r>
            <a:endParaRPr kumimoji="1" lang="en-US" altLang="ja-JP" sz="7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：メルロー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カベルネ・ソーヴィニヨン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　　　　カベルネ・フラン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C199E9C9-5B05-4DEA-AAD0-91BD59862C2C}"/>
              </a:ext>
            </a:extLst>
          </p:cNvPr>
          <p:cNvSpPr txBox="1"/>
          <p:nvPr/>
        </p:nvSpPr>
        <p:spPr>
          <a:xfrm>
            <a:off x="6156668" y="3340835"/>
            <a:ext cx="296821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フランス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リュサック・サンテミリオン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ミラード・ファミリー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メルロー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カベルネ・ソーヴィニヨン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　　　　      カベルネ・フラン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A1A7A5E8-1FC8-4343-BA5E-795354EFA127}"/>
              </a:ext>
            </a:extLst>
          </p:cNvPr>
          <p:cNvSpPr txBox="1"/>
          <p:nvPr/>
        </p:nvSpPr>
        <p:spPr>
          <a:xfrm>
            <a:off x="1067766" y="6469535"/>
            <a:ext cx="31285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リュサック・サンテミリオン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：ミラード・ファミリー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：メルロー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カベルネ・ソーヴィニヨン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　　　　    カベルネ・フラン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53201CC3-E1F4-47C9-BEE2-E9AB200E33DB}"/>
              </a:ext>
            </a:extLst>
          </p:cNvPr>
          <p:cNvSpPr txBox="1"/>
          <p:nvPr/>
        </p:nvSpPr>
        <p:spPr>
          <a:xfrm>
            <a:off x="6387502" y="6458497"/>
            <a:ext cx="31285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リュサック・サンテミリオン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：ミラード・ファミリー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：メルロー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カベルネ・ソーヴィニヨン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　　　　    カベルネ・フラン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345400F6-051A-4A9A-BEC5-39B49B55C4A2}"/>
              </a:ext>
            </a:extLst>
          </p:cNvPr>
          <p:cNvSpPr txBox="1"/>
          <p:nvPr/>
        </p:nvSpPr>
        <p:spPr>
          <a:xfrm>
            <a:off x="6475753" y="717568"/>
            <a:ext cx="975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リオナ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7A92ED8-B134-4C39-AA5B-A5CC976D64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251" y="4724981"/>
            <a:ext cx="2238370" cy="2984493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7C6370AB-3419-411C-A185-63640D38D6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196" y="4756561"/>
            <a:ext cx="2238370" cy="2984493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BECCF15E-A29A-466F-8BD0-654E70EF7A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989" y="2540188"/>
            <a:ext cx="1392653" cy="1856870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8F36D024-2D79-4B1C-9830-EC4377FA7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72" y="2543970"/>
            <a:ext cx="1392653" cy="1856870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DB17D609-7458-40FD-8FA7-BAFEE06E1B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491" y="797411"/>
            <a:ext cx="975290" cy="1300386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75E0C46B-0E0F-4EC0-BBA9-131AE7DB1E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" y="767890"/>
            <a:ext cx="975290" cy="1300386"/>
          </a:xfrm>
          <a:prstGeom prst="rect">
            <a:avLst/>
          </a:prstGeom>
        </p:spPr>
      </p:pic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FAB2699D-8D34-426A-AB71-2B5268DD1023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5" name="四角形: 角を丸くする 64">
              <a:extLst>
                <a:ext uri="{FF2B5EF4-FFF2-40B4-BE49-F238E27FC236}">
                  <a16:creationId xmlns:a16="http://schemas.microsoft.com/office/drawing/2014/main" id="{A9DA2EED-5ACE-4549-928A-ADDB9D854C54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34A5B21F-9B23-4882-8A3B-A0AC1EADD480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D43DFF1F-36D0-40A4-95CF-8C223EFAA2E7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78" name="四角形: 角を丸くする 77">
              <a:extLst>
                <a:ext uri="{FF2B5EF4-FFF2-40B4-BE49-F238E27FC236}">
                  <a16:creationId xmlns:a16="http://schemas.microsoft.com/office/drawing/2014/main" id="{75593005-35D5-4DF9-8F65-825C423DB22F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CD4E21CF-A6AA-41C5-ABEE-BB90C947F7CF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098682E8-98D3-4137-957A-27516696B6A0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94" name="四角形: 角を丸くする 93">
              <a:extLst>
                <a:ext uri="{FF2B5EF4-FFF2-40B4-BE49-F238E27FC236}">
                  <a16:creationId xmlns:a16="http://schemas.microsoft.com/office/drawing/2014/main" id="{EA3F4877-BDD7-49DE-8A99-859F2BE6AA15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C3658379-09CB-4939-AD26-F63971B04D20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98ACB611-9DB0-4029-BF0E-18113BC2D063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09" name="グループ化 108">
            <a:extLst>
              <a:ext uri="{FF2B5EF4-FFF2-40B4-BE49-F238E27FC236}">
                <a16:creationId xmlns:a16="http://schemas.microsoft.com/office/drawing/2014/main" id="{6998EEE3-CB91-4B5C-9BE6-A0D030D6955C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0" name="四角形: 角を丸くする 109">
              <a:extLst>
                <a:ext uri="{FF2B5EF4-FFF2-40B4-BE49-F238E27FC236}">
                  <a16:creationId xmlns:a16="http://schemas.microsoft.com/office/drawing/2014/main" id="{F4780559-555C-415E-8C44-C537364181A7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1" name="テキスト ボックス 110">
              <a:extLst>
                <a:ext uri="{FF2B5EF4-FFF2-40B4-BE49-F238E27FC236}">
                  <a16:creationId xmlns:a16="http://schemas.microsoft.com/office/drawing/2014/main" id="{20DADF6A-118C-43C0-90E0-B58937EAC0F0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D43E6738-CDCD-46C0-9F18-6AD948812BA6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14" name="四角形: 角を丸くする 113">
              <a:extLst>
                <a:ext uri="{FF2B5EF4-FFF2-40B4-BE49-F238E27FC236}">
                  <a16:creationId xmlns:a16="http://schemas.microsoft.com/office/drawing/2014/main" id="{997885EF-AE30-467F-876E-076EAB816909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5" name="テキスト ボックス 114">
              <a:extLst>
                <a:ext uri="{FF2B5EF4-FFF2-40B4-BE49-F238E27FC236}">
                  <a16:creationId xmlns:a16="http://schemas.microsoft.com/office/drawing/2014/main" id="{035EBE49-7BD8-4700-83A5-D85E57E5D31B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E74BE2E7-1A23-453F-8B8C-3555839558F5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\4,300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\4,730)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7" name="グループ化 116">
            <a:extLst>
              <a:ext uri="{FF2B5EF4-FFF2-40B4-BE49-F238E27FC236}">
                <a16:creationId xmlns:a16="http://schemas.microsoft.com/office/drawing/2014/main" id="{08E0103B-7119-4E9E-B1F2-527265786282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18" name="四角形: 角を丸くする 117">
              <a:extLst>
                <a:ext uri="{FF2B5EF4-FFF2-40B4-BE49-F238E27FC236}">
                  <a16:creationId xmlns:a16="http://schemas.microsoft.com/office/drawing/2014/main" id="{B6E30BCB-338B-4224-8817-04760AC0616E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9" name="テキスト ボックス 118">
              <a:extLst>
                <a:ext uri="{FF2B5EF4-FFF2-40B4-BE49-F238E27FC236}">
                  <a16:creationId xmlns:a16="http://schemas.microsoft.com/office/drawing/2014/main" id="{69004C7E-098B-4050-B223-86D2AAFDCEDC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85719092-F7E0-4905-9A22-89F503D4945E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\4,300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\4,730)</a:t>
            </a: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2016892E-0F7A-4783-B1A3-F003B54871D8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4,730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1339</TotalTime>
  <Words>458</Words>
  <Application>Microsoft Office PowerPoint</Application>
  <PresentationFormat>ユーザー設定</PresentationFormat>
  <Paragraphs>58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87</cp:revision>
  <cp:lastPrinted>2022-06-14T09:02:18Z</cp:lastPrinted>
  <dcterms:created xsi:type="dcterms:W3CDTF">2021-10-01T15:02:20Z</dcterms:created>
  <dcterms:modified xsi:type="dcterms:W3CDTF">2023-09-22T08:00:11Z</dcterms:modified>
</cp:coreProperties>
</file>