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"/>
  </p:notesMasterIdLst>
  <p:sldIdLst>
    <p:sldId id="257" r:id="rId2"/>
  </p:sldIdLst>
  <p:sldSz cx="10907713" cy="7775575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9" userDrawn="1">
          <p15:clr>
            <a:srgbClr val="A4A3A4"/>
          </p15:clr>
        </p15:guide>
        <p15:guide id="2" pos="34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162B"/>
    <a:srgbClr val="000000"/>
    <a:srgbClr val="500A0E"/>
    <a:srgbClr val="440000"/>
    <a:srgbClr val="BCA7A8"/>
    <a:srgbClr val="8F3F63"/>
    <a:srgbClr val="9C3A4C"/>
    <a:srgbClr val="1002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28" autoAdjust="0"/>
    <p:restoredTop sz="93436" autoAdjust="0"/>
  </p:normalViewPr>
  <p:slideViewPr>
    <p:cSldViewPr snapToGrid="0" showGuides="1">
      <p:cViewPr varScale="1">
        <p:scale>
          <a:sx n="53" d="100"/>
          <a:sy n="53" d="100"/>
        </p:scale>
        <p:origin x="691" y="62"/>
      </p:cViewPr>
      <p:guideLst>
        <p:guide orient="horz" pos="2449"/>
        <p:guide pos="34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8745B7-0997-4672-9AB8-A968540C890D}" type="datetimeFigureOut">
              <a:rPr kumimoji="1" lang="ja-JP" altLang="en-US" smtClean="0"/>
              <a:t>2023/9/22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050925" y="1243013"/>
            <a:ext cx="47053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921C12-2774-4F35-AFA4-2D0BCC23F4C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963265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050925" y="1243013"/>
            <a:ext cx="470535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921C12-2774-4F35-AFA4-2D0BCC23F4C5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61663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8079" y="1272531"/>
            <a:ext cx="9271556" cy="2707052"/>
          </a:xfrm>
        </p:spPr>
        <p:txBody>
          <a:bodyPr anchor="b"/>
          <a:lstStyle>
            <a:lvl1pPr algn="ctr">
              <a:defRPr sz="6803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3464" y="4083977"/>
            <a:ext cx="8180785" cy="1877297"/>
          </a:xfrm>
        </p:spPr>
        <p:txBody>
          <a:bodyPr/>
          <a:lstStyle>
            <a:lvl1pPr marL="0" indent="0" algn="ctr">
              <a:buNone/>
              <a:defRPr sz="2721"/>
            </a:lvl1pPr>
            <a:lvl2pPr marL="518373" indent="0" algn="ctr">
              <a:buNone/>
              <a:defRPr sz="2268"/>
            </a:lvl2pPr>
            <a:lvl3pPr marL="1036747" indent="0" algn="ctr">
              <a:buNone/>
              <a:defRPr sz="2041"/>
            </a:lvl3pPr>
            <a:lvl4pPr marL="1555120" indent="0" algn="ctr">
              <a:buNone/>
              <a:defRPr sz="1814"/>
            </a:lvl4pPr>
            <a:lvl5pPr marL="2073493" indent="0" algn="ctr">
              <a:buNone/>
              <a:defRPr sz="1814"/>
            </a:lvl5pPr>
            <a:lvl6pPr marL="2591867" indent="0" algn="ctr">
              <a:buNone/>
              <a:defRPr sz="1814"/>
            </a:lvl6pPr>
            <a:lvl7pPr marL="3110240" indent="0" algn="ctr">
              <a:buNone/>
              <a:defRPr sz="1814"/>
            </a:lvl7pPr>
            <a:lvl8pPr marL="3628614" indent="0" algn="ctr">
              <a:buNone/>
              <a:defRPr sz="1814"/>
            </a:lvl8pPr>
            <a:lvl9pPr marL="4146987" indent="0" algn="ctr">
              <a:buNone/>
              <a:defRPr sz="1814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44498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06184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5833" y="413978"/>
            <a:ext cx="2351976" cy="6589440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9906" y="413978"/>
            <a:ext cx="6919580" cy="658944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841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83217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4225" y="1938496"/>
            <a:ext cx="9407902" cy="3234423"/>
          </a:xfrm>
        </p:spPr>
        <p:txBody>
          <a:bodyPr anchor="b"/>
          <a:lstStyle>
            <a:lvl1pPr>
              <a:defRPr sz="6803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4225" y="5203518"/>
            <a:ext cx="9407902" cy="1700906"/>
          </a:xfrm>
        </p:spPr>
        <p:txBody>
          <a:bodyPr/>
          <a:lstStyle>
            <a:lvl1pPr marL="0" indent="0">
              <a:buNone/>
              <a:defRPr sz="2721">
                <a:solidFill>
                  <a:schemeClr val="tx1"/>
                </a:solidFill>
              </a:defRPr>
            </a:lvl1pPr>
            <a:lvl2pPr marL="518373" indent="0">
              <a:buNone/>
              <a:defRPr sz="2268">
                <a:solidFill>
                  <a:schemeClr val="tx1">
                    <a:tint val="75000"/>
                  </a:schemeClr>
                </a:solidFill>
              </a:defRPr>
            </a:lvl2pPr>
            <a:lvl3pPr marL="1036747" indent="0">
              <a:buNone/>
              <a:defRPr sz="2041">
                <a:solidFill>
                  <a:schemeClr val="tx1">
                    <a:tint val="75000"/>
                  </a:schemeClr>
                </a:solidFill>
              </a:defRPr>
            </a:lvl3pPr>
            <a:lvl4pPr marL="1555120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4pPr>
            <a:lvl5pPr marL="2073493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5pPr>
            <a:lvl6pPr marL="2591867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6pPr>
            <a:lvl7pPr marL="3110240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7pPr>
            <a:lvl8pPr marL="3628614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8pPr>
            <a:lvl9pPr marL="4146987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1479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9905" y="2069887"/>
            <a:ext cx="4635778" cy="4933531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22030" y="2069887"/>
            <a:ext cx="4635778" cy="4933531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28139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326" y="413979"/>
            <a:ext cx="9407902" cy="1502918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1327" y="1906097"/>
            <a:ext cx="4614473" cy="934148"/>
          </a:xfrm>
        </p:spPr>
        <p:txBody>
          <a:bodyPr anchor="b"/>
          <a:lstStyle>
            <a:lvl1pPr marL="0" indent="0">
              <a:buNone/>
              <a:defRPr sz="2721" b="1"/>
            </a:lvl1pPr>
            <a:lvl2pPr marL="518373" indent="0">
              <a:buNone/>
              <a:defRPr sz="2268" b="1"/>
            </a:lvl2pPr>
            <a:lvl3pPr marL="1036747" indent="0">
              <a:buNone/>
              <a:defRPr sz="2041" b="1"/>
            </a:lvl3pPr>
            <a:lvl4pPr marL="1555120" indent="0">
              <a:buNone/>
              <a:defRPr sz="1814" b="1"/>
            </a:lvl4pPr>
            <a:lvl5pPr marL="2073493" indent="0">
              <a:buNone/>
              <a:defRPr sz="1814" b="1"/>
            </a:lvl5pPr>
            <a:lvl6pPr marL="2591867" indent="0">
              <a:buNone/>
              <a:defRPr sz="1814" b="1"/>
            </a:lvl6pPr>
            <a:lvl7pPr marL="3110240" indent="0">
              <a:buNone/>
              <a:defRPr sz="1814" b="1"/>
            </a:lvl7pPr>
            <a:lvl8pPr marL="3628614" indent="0">
              <a:buNone/>
              <a:defRPr sz="1814" b="1"/>
            </a:lvl8pPr>
            <a:lvl9pPr marL="4146987" indent="0">
              <a:buNone/>
              <a:defRPr sz="1814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1327" y="2840245"/>
            <a:ext cx="4614473" cy="417757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22030" y="1906097"/>
            <a:ext cx="4637199" cy="934148"/>
          </a:xfrm>
        </p:spPr>
        <p:txBody>
          <a:bodyPr anchor="b"/>
          <a:lstStyle>
            <a:lvl1pPr marL="0" indent="0">
              <a:buNone/>
              <a:defRPr sz="2721" b="1"/>
            </a:lvl1pPr>
            <a:lvl2pPr marL="518373" indent="0">
              <a:buNone/>
              <a:defRPr sz="2268" b="1"/>
            </a:lvl2pPr>
            <a:lvl3pPr marL="1036747" indent="0">
              <a:buNone/>
              <a:defRPr sz="2041" b="1"/>
            </a:lvl3pPr>
            <a:lvl4pPr marL="1555120" indent="0">
              <a:buNone/>
              <a:defRPr sz="1814" b="1"/>
            </a:lvl4pPr>
            <a:lvl5pPr marL="2073493" indent="0">
              <a:buNone/>
              <a:defRPr sz="1814" b="1"/>
            </a:lvl5pPr>
            <a:lvl6pPr marL="2591867" indent="0">
              <a:buNone/>
              <a:defRPr sz="1814" b="1"/>
            </a:lvl6pPr>
            <a:lvl7pPr marL="3110240" indent="0">
              <a:buNone/>
              <a:defRPr sz="1814" b="1"/>
            </a:lvl7pPr>
            <a:lvl8pPr marL="3628614" indent="0">
              <a:buNone/>
              <a:defRPr sz="1814" b="1"/>
            </a:lvl8pPr>
            <a:lvl9pPr marL="4146987" indent="0">
              <a:buNone/>
              <a:defRPr sz="1814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22030" y="2840245"/>
            <a:ext cx="4637199" cy="417757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2023/9/22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96925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2023/9/22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4873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2023/9/22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39236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326" y="518372"/>
            <a:ext cx="3518021" cy="1814301"/>
          </a:xfrm>
        </p:spPr>
        <p:txBody>
          <a:bodyPr anchor="b"/>
          <a:lstStyle>
            <a:lvl1pPr>
              <a:defRPr sz="3628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7199" y="1119540"/>
            <a:ext cx="5522030" cy="5525698"/>
          </a:xfrm>
        </p:spPr>
        <p:txBody>
          <a:bodyPr/>
          <a:lstStyle>
            <a:lvl1pPr>
              <a:defRPr sz="3628"/>
            </a:lvl1pPr>
            <a:lvl2pPr>
              <a:defRPr sz="3175"/>
            </a:lvl2pPr>
            <a:lvl3pPr>
              <a:defRPr sz="2721"/>
            </a:lvl3pPr>
            <a:lvl4pPr>
              <a:defRPr sz="2268"/>
            </a:lvl4pPr>
            <a:lvl5pPr>
              <a:defRPr sz="2268"/>
            </a:lvl5pPr>
            <a:lvl6pPr>
              <a:defRPr sz="2268"/>
            </a:lvl6pPr>
            <a:lvl7pPr>
              <a:defRPr sz="2268"/>
            </a:lvl7pPr>
            <a:lvl8pPr>
              <a:defRPr sz="2268"/>
            </a:lvl8pPr>
            <a:lvl9pPr>
              <a:defRPr sz="2268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326" y="2332673"/>
            <a:ext cx="3518021" cy="4321564"/>
          </a:xfrm>
        </p:spPr>
        <p:txBody>
          <a:bodyPr/>
          <a:lstStyle>
            <a:lvl1pPr marL="0" indent="0">
              <a:buNone/>
              <a:defRPr sz="1814"/>
            </a:lvl1pPr>
            <a:lvl2pPr marL="518373" indent="0">
              <a:buNone/>
              <a:defRPr sz="1587"/>
            </a:lvl2pPr>
            <a:lvl3pPr marL="1036747" indent="0">
              <a:buNone/>
              <a:defRPr sz="1361"/>
            </a:lvl3pPr>
            <a:lvl4pPr marL="1555120" indent="0">
              <a:buNone/>
              <a:defRPr sz="1134"/>
            </a:lvl4pPr>
            <a:lvl5pPr marL="2073493" indent="0">
              <a:buNone/>
              <a:defRPr sz="1134"/>
            </a:lvl5pPr>
            <a:lvl6pPr marL="2591867" indent="0">
              <a:buNone/>
              <a:defRPr sz="1134"/>
            </a:lvl6pPr>
            <a:lvl7pPr marL="3110240" indent="0">
              <a:buNone/>
              <a:defRPr sz="1134"/>
            </a:lvl7pPr>
            <a:lvl8pPr marL="3628614" indent="0">
              <a:buNone/>
              <a:defRPr sz="1134"/>
            </a:lvl8pPr>
            <a:lvl9pPr marL="4146987" indent="0">
              <a:buNone/>
              <a:defRPr sz="1134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9388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326" y="518372"/>
            <a:ext cx="3518021" cy="1814301"/>
          </a:xfrm>
        </p:spPr>
        <p:txBody>
          <a:bodyPr anchor="b"/>
          <a:lstStyle>
            <a:lvl1pPr>
              <a:defRPr sz="3628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637199" y="1119540"/>
            <a:ext cx="5522030" cy="5525698"/>
          </a:xfrm>
        </p:spPr>
        <p:txBody>
          <a:bodyPr anchor="t"/>
          <a:lstStyle>
            <a:lvl1pPr marL="0" indent="0">
              <a:buNone/>
              <a:defRPr sz="3628"/>
            </a:lvl1pPr>
            <a:lvl2pPr marL="518373" indent="0">
              <a:buNone/>
              <a:defRPr sz="3175"/>
            </a:lvl2pPr>
            <a:lvl3pPr marL="1036747" indent="0">
              <a:buNone/>
              <a:defRPr sz="2721"/>
            </a:lvl3pPr>
            <a:lvl4pPr marL="1555120" indent="0">
              <a:buNone/>
              <a:defRPr sz="2268"/>
            </a:lvl4pPr>
            <a:lvl5pPr marL="2073493" indent="0">
              <a:buNone/>
              <a:defRPr sz="2268"/>
            </a:lvl5pPr>
            <a:lvl6pPr marL="2591867" indent="0">
              <a:buNone/>
              <a:defRPr sz="2268"/>
            </a:lvl6pPr>
            <a:lvl7pPr marL="3110240" indent="0">
              <a:buNone/>
              <a:defRPr sz="2268"/>
            </a:lvl7pPr>
            <a:lvl8pPr marL="3628614" indent="0">
              <a:buNone/>
              <a:defRPr sz="2268"/>
            </a:lvl8pPr>
            <a:lvl9pPr marL="4146987" indent="0">
              <a:buNone/>
              <a:defRPr sz="2268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326" y="2332673"/>
            <a:ext cx="3518021" cy="4321564"/>
          </a:xfrm>
        </p:spPr>
        <p:txBody>
          <a:bodyPr/>
          <a:lstStyle>
            <a:lvl1pPr marL="0" indent="0">
              <a:buNone/>
              <a:defRPr sz="1814"/>
            </a:lvl1pPr>
            <a:lvl2pPr marL="518373" indent="0">
              <a:buNone/>
              <a:defRPr sz="1587"/>
            </a:lvl2pPr>
            <a:lvl3pPr marL="1036747" indent="0">
              <a:buNone/>
              <a:defRPr sz="1361"/>
            </a:lvl3pPr>
            <a:lvl4pPr marL="1555120" indent="0">
              <a:buNone/>
              <a:defRPr sz="1134"/>
            </a:lvl4pPr>
            <a:lvl5pPr marL="2073493" indent="0">
              <a:buNone/>
              <a:defRPr sz="1134"/>
            </a:lvl5pPr>
            <a:lvl6pPr marL="2591867" indent="0">
              <a:buNone/>
              <a:defRPr sz="1134"/>
            </a:lvl6pPr>
            <a:lvl7pPr marL="3110240" indent="0">
              <a:buNone/>
              <a:defRPr sz="1134"/>
            </a:lvl7pPr>
            <a:lvl8pPr marL="3628614" indent="0">
              <a:buNone/>
              <a:defRPr sz="1134"/>
            </a:lvl8pPr>
            <a:lvl9pPr marL="4146987" indent="0">
              <a:buNone/>
              <a:defRPr sz="1134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4560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49906" y="413979"/>
            <a:ext cx="9407902" cy="15029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9906" y="2069887"/>
            <a:ext cx="9407902" cy="49335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9905" y="7206808"/>
            <a:ext cx="2454235" cy="4139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B1C7BE-8019-43D9-B368-3FDAAFBDBBB5}" type="datetimeFigureOut">
              <a:rPr kumimoji="1" lang="ja-JP" altLang="en-US" smtClean="0"/>
              <a:t>2023/9/22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13180" y="7206808"/>
            <a:ext cx="3681353" cy="4139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03573" y="7206808"/>
            <a:ext cx="2454235" cy="4139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18409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036747" rtl="0" eaLnBrk="1" latinLnBrk="0" hangingPunct="1">
        <a:lnSpc>
          <a:spcPct val="90000"/>
        </a:lnSpc>
        <a:spcBef>
          <a:spcPct val="0"/>
        </a:spcBef>
        <a:buNone/>
        <a:defRPr kumimoji="1" sz="498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9187" indent="-259187" algn="l" defTabSz="1036747" rtl="0" eaLnBrk="1" latinLnBrk="0" hangingPunct="1">
        <a:lnSpc>
          <a:spcPct val="90000"/>
        </a:lnSpc>
        <a:spcBef>
          <a:spcPts val="1134"/>
        </a:spcBef>
        <a:buFont typeface="Arial" panose="020B0604020202020204" pitchFamily="34" charset="0"/>
        <a:buChar char="•"/>
        <a:defRPr kumimoji="1" sz="3175" kern="1200">
          <a:solidFill>
            <a:schemeClr val="tx1"/>
          </a:solidFill>
          <a:latin typeface="+mn-lt"/>
          <a:ea typeface="+mn-ea"/>
          <a:cs typeface="+mn-cs"/>
        </a:defRPr>
      </a:lvl1pPr>
      <a:lvl2pPr marL="777560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721" kern="1200">
          <a:solidFill>
            <a:schemeClr val="tx1"/>
          </a:solidFill>
          <a:latin typeface="+mn-lt"/>
          <a:ea typeface="+mn-ea"/>
          <a:cs typeface="+mn-cs"/>
        </a:defRPr>
      </a:lvl2pPr>
      <a:lvl3pPr marL="1295933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268" kern="1200">
          <a:solidFill>
            <a:schemeClr val="tx1"/>
          </a:solidFill>
          <a:latin typeface="+mn-lt"/>
          <a:ea typeface="+mn-ea"/>
          <a:cs typeface="+mn-cs"/>
        </a:defRPr>
      </a:lvl3pPr>
      <a:lvl4pPr marL="1814307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4pPr>
      <a:lvl5pPr marL="2332680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5pPr>
      <a:lvl6pPr marL="2851053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6pPr>
      <a:lvl7pPr marL="3369427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7pPr>
      <a:lvl8pPr marL="3887800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8pPr>
      <a:lvl9pPr marL="4406174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1pPr>
      <a:lvl2pPr marL="518373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2pPr>
      <a:lvl3pPr marL="1036747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3pPr>
      <a:lvl4pPr marL="1555120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4pPr>
      <a:lvl5pPr marL="2073493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5pPr>
      <a:lvl6pPr marL="2591867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6pPr>
      <a:lvl7pPr marL="3110240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7pPr>
      <a:lvl8pPr marL="3628614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8pPr>
      <a:lvl9pPr marL="4146987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図 63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21B0F02A-424A-4D6E-899B-B26FA90C4B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9785" y="2407089"/>
            <a:ext cx="3535100" cy="212106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23" name="図 22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8D0204FA-5FEC-4A30-8A2E-F07FE04C0C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447" y="664465"/>
            <a:ext cx="2520000" cy="15120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16BF3C69-291F-4D48-89EA-9E5AC0792C6C}"/>
              </a:ext>
            </a:extLst>
          </p:cNvPr>
          <p:cNvSpPr/>
          <p:nvPr/>
        </p:nvSpPr>
        <p:spPr>
          <a:xfrm>
            <a:off x="267786" y="4704335"/>
            <a:ext cx="5050143" cy="3030086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525"/>
          </a:p>
        </p:txBody>
      </p:sp>
      <p:pic>
        <p:nvPicPr>
          <p:cNvPr id="21" name="図 20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FD66B37C-68C8-4DFA-B400-09864E0DD9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073" y="4704007"/>
            <a:ext cx="5050142" cy="30300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5299F615-C5C7-4C79-93E4-13C32E59FF9F}"/>
              </a:ext>
            </a:extLst>
          </p:cNvPr>
          <p:cNvSpPr txBox="1"/>
          <p:nvPr/>
        </p:nvSpPr>
        <p:spPr>
          <a:xfrm>
            <a:off x="680629" y="652912"/>
            <a:ext cx="2013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00" b="1" dirty="0">
                <a:solidFill>
                  <a:schemeClr val="bg1"/>
                </a:solidFill>
                <a:latin typeface="+mn-ea"/>
              </a:rPr>
              <a:t>Ch.</a:t>
            </a:r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ルクーニュ </a:t>
            </a:r>
            <a:r>
              <a:rPr kumimoji="1" lang="en-US" altLang="ja-JP" sz="1000" b="1" dirty="0">
                <a:solidFill>
                  <a:schemeClr val="bg1"/>
                </a:solidFill>
                <a:latin typeface="+mn-ea"/>
              </a:rPr>
              <a:t>【</a:t>
            </a:r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ジェロボアム </a:t>
            </a:r>
            <a:r>
              <a:rPr kumimoji="1" lang="en-US" altLang="ja-JP" sz="1000" b="1" dirty="0">
                <a:solidFill>
                  <a:schemeClr val="bg1"/>
                </a:solidFill>
                <a:latin typeface="+mn-ea"/>
              </a:rPr>
              <a:t>5L】</a:t>
            </a:r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（特製木箱入）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F8ABE9D6-FC4D-4335-8765-B64EA49DA283}"/>
              </a:ext>
            </a:extLst>
          </p:cNvPr>
          <p:cNvSpPr txBox="1"/>
          <p:nvPr/>
        </p:nvSpPr>
        <p:spPr>
          <a:xfrm>
            <a:off x="627378" y="992024"/>
            <a:ext cx="2100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b="1" dirty="0">
                <a:solidFill>
                  <a:schemeClr val="bg1"/>
                </a:solidFill>
                <a:latin typeface="+mn-ea"/>
              </a:rPr>
              <a:t>世界中の品評会で高評価！</a:t>
            </a:r>
            <a:endParaRPr kumimoji="1" lang="en-US" altLang="ja-JP" sz="9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900" b="1" dirty="0">
                <a:solidFill>
                  <a:schemeClr val="bg1"/>
                </a:solidFill>
                <a:latin typeface="+mn-ea"/>
              </a:rPr>
              <a:t>当社ロングセラーボルドーワイン</a:t>
            </a: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0CAF158D-104B-4A5F-BCF9-A3C7797ABF3C}"/>
              </a:ext>
            </a:extLst>
          </p:cNvPr>
          <p:cNvSpPr txBox="1"/>
          <p:nvPr/>
        </p:nvSpPr>
        <p:spPr>
          <a:xfrm>
            <a:off x="635360" y="1324939"/>
            <a:ext cx="2203483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750" b="1" dirty="0">
                <a:solidFill>
                  <a:schemeClr val="bg1"/>
                </a:solidFill>
                <a:latin typeface="+mn-ea"/>
              </a:rPr>
              <a:t>原産国：フランス</a:t>
            </a:r>
            <a:r>
              <a:rPr kumimoji="1" lang="en-US" altLang="ja-JP" sz="75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sz="750" b="1" dirty="0">
                <a:solidFill>
                  <a:schemeClr val="bg1"/>
                </a:solidFill>
                <a:latin typeface="+mn-ea"/>
              </a:rPr>
              <a:t>ボルドーシューペリュール</a:t>
            </a:r>
            <a:endParaRPr kumimoji="1" lang="en-US" altLang="ja-JP" sz="75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750" b="1" dirty="0">
                <a:solidFill>
                  <a:schemeClr val="bg1"/>
                </a:solidFill>
                <a:latin typeface="+mn-ea"/>
              </a:rPr>
              <a:t>生産者：ミラード・ファミリー</a:t>
            </a:r>
            <a:endParaRPr kumimoji="1" lang="en-US" altLang="ja-JP" sz="75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750" b="1" dirty="0">
                <a:solidFill>
                  <a:schemeClr val="bg1"/>
                </a:solidFill>
                <a:latin typeface="+mn-ea"/>
              </a:rPr>
              <a:t>品種　：メルロー</a:t>
            </a:r>
            <a:r>
              <a:rPr kumimoji="1" lang="en-US" altLang="ja-JP" sz="75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sz="750" b="1" dirty="0">
                <a:solidFill>
                  <a:schemeClr val="bg1"/>
                </a:solidFill>
                <a:latin typeface="+mn-ea"/>
              </a:rPr>
              <a:t>カベルネ・ソーヴィニヨン</a:t>
            </a:r>
            <a:r>
              <a:rPr kumimoji="1" lang="en-US" altLang="ja-JP" sz="750" b="1" dirty="0">
                <a:solidFill>
                  <a:schemeClr val="bg1"/>
                </a:solidFill>
                <a:latin typeface="+mn-ea"/>
              </a:rPr>
              <a:t>/</a:t>
            </a:r>
          </a:p>
          <a:p>
            <a:r>
              <a:rPr kumimoji="1" lang="ja-JP" altLang="en-US" sz="750" b="1" dirty="0">
                <a:solidFill>
                  <a:schemeClr val="bg1"/>
                </a:solidFill>
                <a:latin typeface="+mn-ea"/>
              </a:rPr>
              <a:t>　　　　カベルネ・フラン</a:t>
            </a:r>
            <a:r>
              <a:rPr kumimoji="1" lang="en-US" altLang="ja-JP" sz="75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sz="750" b="1" dirty="0">
                <a:solidFill>
                  <a:schemeClr val="bg1"/>
                </a:solidFill>
                <a:latin typeface="+mn-ea"/>
              </a:rPr>
              <a:t>カルメネール</a:t>
            </a:r>
            <a:endParaRPr kumimoji="1" lang="en-US" altLang="ja-JP" sz="75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750" b="1" dirty="0">
                <a:solidFill>
                  <a:schemeClr val="bg1"/>
                </a:solidFill>
                <a:latin typeface="+mn-ea"/>
              </a:rPr>
              <a:t>味わい：赤・辛口・フルボディ</a:t>
            </a:r>
          </a:p>
        </p:txBody>
      </p:sp>
      <p:cxnSp>
        <p:nvCxnSpPr>
          <p:cNvPr id="30" name="直線コネクタ 29">
            <a:extLst>
              <a:ext uri="{FF2B5EF4-FFF2-40B4-BE49-F238E27FC236}">
                <a16:creationId xmlns:a16="http://schemas.microsoft.com/office/drawing/2014/main" id="{0EC50E4F-DF45-4D08-A237-7635DA85A2EB}"/>
              </a:ext>
            </a:extLst>
          </p:cNvPr>
          <p:cNvCxnSpPr>
            <a:cxnSpLocks/>
          </p:cNvCxnSpPr>
          <p:nvPr/>
        </p:nvCxnSpPr>
        <p:spPr>
          <a:xfrm>
            <a:off x="680629" y="1337458"/>
            <a:ext cx="1993585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B7221AE6-6356-4A60-A415-4E1C44915E8C}"/>
              </a:ext>
            </a:extLst>
          </p:cNvPr>
          <p:cNvSpPr txBox="1"/>
          <p:nvPr/>
        </p:nvSpPr>
        <p:spPr>
          <a:xfrm>
            <a:off x="1096336" y="5575727"/>
            <a:ext cx="401174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>
                <a:solidFill>
                  <a:schemeClr val="bg1"/>
                </a:solidFill>
                <a:latin typeface="+mn-ea"/>
              </a:rPr>
              <a:t>シャトー・ルクーニュのヴィンヤードは柔らかな砂泥と「クラッセ・ド・フェール」と呼ばれる鉄分を多く含む粘土質土壌が覆う斜面にあります。発酵はステンレスタンクを使用。樽熟成を一切させず、旨味のつまった飲み飽きしないスタイルに仕上げています。後味にしっかりとしたタンニンを感じる力強いタイプです。</a:t>
            </a:r>
            <a:endParaRPr kumimoji="1" lang="ja-JP" altLang="en-US" sz="10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07774A64-6E86-4CCE-A1BF-DAD49DC28686}"/>
              </a:ext>
            </a:extLst>
          </p:cNvPr>
          <p:cNvSpPr txBox="1"/>
          <p:nvPr/>
        </p:nvSpPr>
        <p:spPr>
          <a:xfrm>
            <a:off x="1086225" y="5244989"/>
            <a:ext cx="4008484" cy="2650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世界中の品評会で高評価！当社ロングセラーボルドーワイン</a:t>
            </a:r>
          </a:p>
        </p:txBody>
      </p:sp>
      <p:cxnSp>
        <p:nvCxnSpPr>
          <p:cNvPr id="35" name="直線コネクタ 34">
            <a:extLst>
              <a:ext uri="{FF2B5EF4-FFF2-40B4-BE49-F238E27FC236}">
                <a16:creationId xmlns:a16="http://schemas.microsoft.com/office/drawing/2014/main" id="{3D1A2442-A4DE-44C0-905F-D305EA6DCA59}"/>
              </a:ext>
            </a:extLst>
          </p:cNvPr>
          <p:cNvCxnSpPr>
            <a:cxnSpLocks/>
          </p:cNvCxnSpPr>
          <p:nvPr/>
        </p:nvCxnSpPr>
        <p:spPr>
          <a:xfrm>
            <a:off x="1096338" y="5562164"/>
            <a:ext cx="401174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コネクタ 37">
            <a:extLst>
              <a:ext uri="{FF2B5EF4-FFF2-40B4-BE49-F238E27FC236}">
                <a16:creationId xmlns:a16="http://schemas.microsoft.com/office/drawing/2014/main" id="{F31F81AC-7686-4FAE-BC92-2236A713A276}"/>
              </a:ext>
            </a:extLst>
          </p:cNvPr>
          <p:cNvCxnSpPr>
            <a:cxnSpLocks/>
          </p:cNvCxnSpPr>
          <p:nvPr/>
        </p:nvCxnSpPr>
        <p:spPr>
          <a:xfrm>
            <a:off x="1096338" y="6437768"/>
            <a:ext cx="401174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テキスト ボックス 66">
            <a:extLst>
              <a:ext uri="{FF2B5EF4-FFF2-40B4-BE49-F238E27FC236}">
                <a16:creationId xmlns:a16="http://schemas.microsoft.com/office/drawing/2014/main" id="{A6FAAEEE-F07B-4D48-8C84-6398324F1898}"/>
              </a:ext>
            </a:extLst>
          </p:cNvPr>
          <p:cNvSpPr txBox="1"/>
          <p:nvPr/>
        </p:nvSpPr>
        <p:spPr>
          <a:xfrm>
            <a:off x="6221866" y="2878068"/>
            <a:ext cx="24948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世界中の品評会で高評価！</a:t>
            </a:r>
            <a:endParaRPr kumimoji="1" lang="en-US" altLang="ja-JP" sz="12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当社ロングセラーボルドーワイン</a:t>
            </a:r>
          </a:p>
        </p:txBody>
      </p:sp>
      <p:cxnSp>
        <p:nvCxnSpPr>
          <p:cNvPr id="71" name="直線コネクタ 70">
            <a:extLst>
              <a:ext uri="{FF2B5EF4-FFF2-40B4-BE49-F238E27FC236}">
                <a16:creationId xmlns:a16="http://schemas.microsoft.com/office/drawing/2014/main" id="{D072D629-508C-424F-8080-62CEE613C503}"/>
              </a:ext>
            </a:extLst>
          </p:cNvPr>
          <p:cNvCxnSpPr>
            <a:cxnSpLocks/>
          </p:cNvCxnSpPr>
          <p:nvPr/>
        </p:nvCxnSpPr>
        <p:spPr>
          <a:xfrm>
            <a:off x="6231836" y="3346243"/>
            <a:ext cx="248487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正方形/長方形 91">
            <a:extLst>
              <a:ext uri="{FF2B5EF4-FFF2-40B4-BE49-F238E27FC236}">
                <a16:creationId xmlns:a16="http://schemas.microsoft.com/office/drawing/2014/main" id="{BE7D20EF-9EE9-4A25-A3A4-46986C47272F}"/>
              </a:ext>
            </a:extLst>
          </p:cNvPr>
          <p:cNvSpPr/>
          <p:nvPr/>
        </p:nvSpPr>
        <p:spPr>
          <a:xfrm>
            <a:off x="5591498" y="4704007"/>
            <a:ext cx="5050143" cy="3030086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525"/>
          </a:p>
        </p:txBody>
      </p:sp>
      <p:pic>
        <p:nvPicPr>
          <p:cNvPr id="93" name="図 92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85F5142F-32B7-4C30-B57A-E10E0F3526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9785" y="4704335"/>
            <a:ext cx="5050142" cy="30300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95" name="テキスト ボックス 94">
            <a:extLst>
              <a:ext uri="{FF2B5EF4-FFF2-40B4-BE49-F238E27FC236}">
                <a16:creationId xmlns:a16="http://schemas.microsoft.com/office/drawing/2014/main" id="{3C64BEBB-8716-412D-AA26-E06F52C3EC53}"/>
              </a:ext>
            </a:extLst>
          </p:cNvPr>
          <p:cNvSpPr txBox="1"/>
          <p:nvPr/>
        </p:nvSpPr>
        <p:spPr>
          <a:xfrm>
            <a:off x="6420048" y="5575399"/>
            <a:ext cx="401174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dirty="0">
                <a:solidFill>
                  <a:schemeClr val="bg1"/>
                </a:solidFill>
                <a:latin typeface="+mn-ea"/>
              </a:rPr>
              <a:t>シャトー・ルクーニュのヴィンヤードは柔らかな砂泥と「クラッセ・ド・フェール」と呼ばれる鉄分を多く含む粘土質土壌が覆う斜面にあります。発酵はステンレスタンクを使用。樽熟成を一切させず、旨味のつまった飲み飽きしないスタイルに仕上げています。後味にしっかりとしたタンニンを感じる力強いタイプです。</a:t>
            </a:r>
          </a:p>
        </p:txBody>
      </p:sp>
      <p:sp>
        <p:nvSpPr>
          <p:cNvPr id="96" name="テキスト ボックス 95">
            <a:extLst>
              <a:ext uri="{FF2B5EF4-FFF2-40B4-BE49-F238E27FC236}">
                <a16:creationId xmlns:a16="http://schemas.microsoft.com/office/drawing/2014/main" id="{4499C317-C011-4455-9585-EFD6B617E1E0}"/>
              </a:ext>
            </a:extLst>
          </p:cNvPr>
          <p:cNvSpPr txBox="1"/>
          <p:nvPr/>
        </p:nvSpPr>
        <p:spPr>
          <a:xfrm>
            <a:off x="6409937" y="5244661"/>
            <a:ext cx="4008484" cy="2650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世界中の品評会で高評価！当社ロングセラーボルドーワイン</a:t>
            </a:r>
          </a:p>
        </p:txBody>
      </p:sp>
      <p:cxnSp>
        <p:nvCxnSpPr>
          <p:cNvPr id="97" name="直線コネクタ 96">
            <a:extLst>
              <a:ext uri="{FF2B5EF4-FFF2-40B4-BE49-F238E27FC236}">
                <a16:creationId xmlns:a16="http://schemas.microsoft.com/office/drawing/2014/main" id="{82C9AB9D-7B3F-4D19-93B2-2D790C7748FF}"/>
              </a:ext>
            </a:extLst>
          </p:cNvPr>
          <p:cNvCxnSpPr>
            <a:cxnSpLocks/>
          </p:cNvCxnSpPr>
          <p:nvPr/>
        </p:nvCxnSpPr>
        <p:spPr>
          <a:xfrm>
            <a:off x="6420050" y="5561836"/>
            <a:ext cx="401174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直線コネクタ 98">
            <a:extLst>
              <a:ext uri="{FF2B5EF4-FFF2-40B4-BE49-F238E27FC236}">
                <a16:creationId xmlns:a16="http://schemas.microsoft.com/office/drawing/2014/main" id="{C034C689-8E5A-4E60-8D9C-B70DD798254F}"/>
              </a:ext>
            </a:extLst>
          </p:cNvPr>
          <p:cNvCxnSpPr>
            <a:cxnSpLocks/>
          </p:cNvCxnSpPr>
          <p:nvPr/>
        </p:nvCxnSpPr>
        <p:spPr>
          <a:xfrm>
            <a:off x="6420050" y="6437440"/>
            <a:ext cx="401174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テキスト ボックス 104">
            <a:extLst>
              <a:ext uri="{FF2B5EF4-FFF2-40B4-BE49-F238E27FC236}">
                <a16:creationId xmlns:a16="http://schemas.microsoft.com/office/drawing/2014/main" id="{BF597B99-1C7D-4332-A5CB-D2AE6E85537D}"/>
              </a:ext>
            </a:extLst>
          </p:cNvPr>
          <p:cNvSpPr txBox="1"/>
          <p:nvPr/>
        </p:nvSpPr>
        <p:spPr>
          <a:xfrm>
            <a:off x="151427" y="196722"/>
            <a:ext cx="1824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ea typeface="游明朝" panose="02020400000000000000" pitchFamily="18" charset="-128"/>
              </a:rPr>
              <a:t>■</a:t>
            </a:r>
            <a:r>
              <a:rPr kumimoji="1" lang="en-US" altLang="ja-JP" dirty="0">
                <a:ea typeface="游明朝" panose="02020400000000000000" pitchFamily="18" charset="-128"/>
              </a:rPr>
              <a:t>PRICE CARD</a:t>
            </a:r>
            <a:endParaRPr kumimoji="1" lang="ja-JP" altLang="en-US" dirty="0">
              <a:ea typeface="游明朝" panose="02020400000000000000" pitchFamily="18" charset="-128"/>
            </a:endParaRPr>
          </a:p>
        </p:txBody>
      </p:sp>
      <p:pic>
        <p:nvPicPr>
          <p:cNvPr id="51" name="図 50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3333404C-FDE0-41EE-A888-F494C6DE7C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447" y="2381110"/>
            <a:ext cx="3535100" cy="212106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22202E4F-5895-4119-B0E1-33ED3C45C353}"/>
              </a:ext>
            </a:extLst>
          </p:cNvPr>
          <p:cNvSpPr txBox="1"/>
          <p:nvPr/>
        </p:nvSpPr>
        <p:spPr>
          <a:xfrm>
            <a:off x="889528" y="2852089"/>
            <a:ext cx="25156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世界中の品評会で高評価！</a:t>
            </a:r>
            <a:endParaRPr kumimoji="1" lang="en-US" altLang="ja-JP" sz="12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当社ロングセラーボルドーワイン</a:t>
            </a:r>
          </a:p>
        </p:txBody>
      </p:sp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55D5600E-3FBA-477E-980B-7ED18E1B1DD3}"/>
              </a:ext>
            </a:extLst>
          </p:cNvPr>
          <p:cNvSpPr txBox="1"/>
          <p:nvPr/>
        </p:nvSpPr>
        <p:spPr>
          <a:xfrm>
            <a:off x="878728" y="3311339"/>
            <a:ext cx="2824237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原産国　：</a:t>
            </a:r>
            <a:r>
              <a:rPr kumimoji="1" lang="ja-JP" altLang="en-US" sz="900" b="1" dirty="0">
                <a:solidFill>
                  <a:schemeClr val="bg1"/>
                </a:solidFill>
                <a:latin typeface="+mn-ea"/>
              </a:rPr>
              <a:t>フランス</a:t>
            </a:r>
            <a:r>
              <a:rPr kumimoji="1" lang="en-US" altLang="ja-JP" sz="90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sz="900" b="1" dirty="0">
                <a:solidFill>
                  <a:schemeClr val="bg1"/>
                </a:solidFill>
                <a:latin typeface="+mn-ea"/>
              </a:rPr>
              <a:t>ボルドーシューペリュール</a:t>
            </a:r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生産者　：ミラード・ファミリー</a:t>
            </a:r>
            <a:endParaRPr kumimoji="1" lang="en-US" altLang="ja-JP" sz="10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品種　　：</a:t>
            </a:r>
            <a:r>
              <a:rPr kumimoji="1" lang="ja-JP" altLang="en-US" sz="900" b="1" dirty="0">
                <a:solidFill>
                  <a:schemeClr val="bg1"/>
                </a:solidFill>
                <a:latin typeface="+mn-ea"/>
              </a:rPr>
              <a:t>メルロー</a:t>
            </a:r>
            <a:r>
              <a:rPr kumimoji="1" lang="en-US" altLang="ja-JP" sz="90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sz="900" b="1" dirty="0">
                <a:solidFill>
                  <a:schemeClr val="bg1"/>
                </a:solidFill>
                <a:latin typeface="+mn-ea"/>
              </a:rPr>
              <a:t>カベルネ・ソーヴィニヨン</a:t>
            </a:r>
            <a:r>
              <a:rPr kumimoji="1" lang="en-US" altLang="ja-JP" sz="900" b="1" dirty="0">
                <a:solidFill>
                  <a:schemeClr val="bg1"/>
                </a:solidFill>
                <a:latin typeface="+mn-ea"/>
              </a:rPr>
              <a:t>/</a:t>
            </a:r>
          </a:p>
          <a:p>
            <a:r>
              <a:rPr kumimoji="1" lang="ja-JP" altLang="en-US" sz="900" b="1" dirty="0">
                <a:solidFill>
                  <a:schemeClr val="bg1"/>
                </a:solidFill>
                <a:latin typeface="+mn-ea"/>
              </a:rPr>
              <a:t>　　　　      カベルネ・フラン</a:t>
            </a:r>
            <a:r>
              <a:rPr kumimoji="1" lang="en-US" altLang="ja-JP" sz="90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sz="900" b="1" dirty="0">
                <a:solidFill>
                  <a:schemeClr val="bg1"/>
                </a:solidFill>
                <a:latin typeface="+mn-ea"/>
              </a:rPr>
              <a:t>カルメネール</a:t>
            </a:r>
            <a:endParaRPr kumimoji="1" lang="en-US" altLang="ja-JP" sz="9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味わい　：赤・辛口・フルボディ</a:t>
            </a:r>
          </a:p>
        </p:txBody>
      </p:sp>
      <p:cxnSp>
        <p:nvCxnSpPr>
          <p:cNvPr id="57" name="直線コネクタ 56">
            <a:extLst>
              <a:ext uri="{FF2B5EF4-FFF2-40B4-BE49-F238E27FC236}">
                <a16:creationId xmlns:a16="http://schemas.microsoft.com/office/drawing/2014/main" id="{5BAFEDF1-4BC4-40B4-910B-2D9B1FCED67B}"/>
              </a:ext>
            </a:extLst>
          </p:cNvPr>
          <p:cNvCxnSpPr>
            <a:cxnSpLocks/>
          </p:cNvCxnSpPr>
          <p:nvPr/>
        </p:nvCxnSpPr>
        <p:spPr>
          <a:xfrm>
            <a:off x="899498" y="3320264"/>
            <a:ext cx="248487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0" name="図 59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24B2E7EA-970C-4650-8634-E599B18C58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9785" y="698257"/>
            <a:ext cx="2520000" cy="15120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285B478C-45E0-4E91-B888-937CD70C8D6F}"/>
              </a:ext>
            </a:extLst>
          </p:cNvPr>
          <p:cNvSpPr txBox="1"/>
          <p:nvPr/>
        </p:nvSpPr>
        <p:spPr>
          <a:xfrm>
            <a:off x="5997948" y="996183"/>
            <a:ext cx="2100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b="1" dirty="0">
                <a:solidFill>
                  <a:schemeClr val="bg1"/>
                </a:solidFill>
                <a:latin typeface="+mn-ea"/>
              </a:rPr>
              <a:t>世界中の品評会で高評価！</a:t>
            </a:r>
            <a:endParaRPr kumimoji="1" lang="en-US" altLang="ja-JP" sz="9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900" b="1" dirty="0">
                <a:solidFill>
                  <a:schemeClr val="bg1"/>
                </a:solidFill>
                <a:latin typeface="+mn-ea"/>
              </a:rPr>
              <a:t>当社ロングセラーボルドーワイン</a:t>
            </a:r>
          </a:p>
        </p:txBody>
      </p:sp>
      <p:cxnSp>
        <p:nvCxnSpPr>
          <p:cNvPr id="80" name="直線コネクタ 79">
            <a:extLst>
              <a:ext uri="{FF2B5EF4-FFF2-40B4-BE49-F238E27FC236}">
                <a16:creationId xmlns:a16="http://schemas.microsoft.com/office/drawing/2014/main" id="{45075B9D-4D48-49F5-B269-3B4A7D48236B}"/>
              </a:ext>
            </a:extLst>
          </p:cNvPr>
          <p:cNvCxnSpPr>
            <a:cxnSpLocks/>
          </p:cNvCxnSpPr>
          <p:nvPr/>
        </p:nvCxnSpPr>
        <p:spPr>
          <a:xfrm>
            <a:off x="6022164" y="1343999"/>
            <a:ext cx="1993585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テキスト ボックス 87">
            <a:extLst>
              <a:ext uri="{FF2B5EF4-FFF2-40B4-BE49-F238E27FC236}">
                <a16:creationId xmlns:a16="http://schemas.microsoft.com/office/drawing/2014/main" id="{08D3A6C6-B8CE-485A-A2D9-C009E7278EE0}"/>
              </a:ext>
            </a:extLst>
          </p:cNvPr>
          <p:cNvSpPr txBox="1"/>
          <p:nvPr/>
        </p:nvSpPr>
        <p:spPr>
          <a:xfrm>
            <a:off x="6008874" y="1346925"/>
            <a:ext cx="2203483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750" b="1" dirty="0">
                <a:solidFill>
                  <a:schemeClr val="bg1"/>
                </a:solidFill>
                <a:latin typeface="+mn-ea"/>
              </a:rPr>
              <a:t>原産国：フランス</a:t>
            </a:r>
            <a:r>
              <a:rPr kumimoji="1" lang="en-US" altLang="ja-JP" sz="75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sz="750" b="1" dirty="0">
                <a:solidFill>
                  <a:schemeClr val="bg1"/>
                </a:solidFill>
                <a:latin typeface="+mn-ea"/>
              </a:rPr>
              <a:t>ボルドーシューペリュール</a:t>
            </a:r>
            <a:endParaRPr kumimoji="1" lang="en-US" altLang="ja-JP" sz="75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750" b="1" dirty="0">
                <a:solidFill>
                  <a:schemeClr val="bg1"/>
                </a:solidFill>
                <a:latin typeface="+mn-ea"/>
              </a:rPr>
              <a:t>生産者：ミラード・ファミリー</a:t>
            </a:r>
            <a:endParaRPr kumimoji="1" lang="en-US" altLang="ja-JP" sz="75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750" b="1" dirty="0">
                <a:solidFill>
                  <a:schemeClr val="bg1"/>
                </a:solidFill>
                <a:latin typeface="+mn-ea"/>
              </a:rPr>
              <a:t>品種　：メルロー</a:t>
            </a:r>
            <a:r>
              <a:rPr kumimoji="1" lang="en-US" altLang="ja-JP" sz="75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sz="750" b="1" dirty="0">
                <a:solidFill>
                  <a:schemeClr val="bg1"/>
                </a:solidFill>
                <a:latin typeface="+mn-ea"/>
              </a:rPr>
              <a:t>カベルネ・ソーヴィニヨン</a:t>
            </a:r>
            <a:r>
              <a:rPr kumimoji="1" lang="en-US" altLang="ja-JP" sz="750" b="1" dirty="0">
                <a:solidFill>
                  <a:schemeClr val="bg1"/>
                </a:solidFill>
                <a:latin typeface="+mn-ea"/>
              </a:rPr>
              <a:t>/</a:t>
            </a:r>
          </a:p>
          <a:p>
            <a:r>
              <a:rPr kumimoji="1" lang="ja-JP" altLang="en-US" sz="750" b="1" dirty="0">
                <a:solidFill>
                  <a:schemeClr val="bg1"/>
                </a:solidFill>
                <a:latin typeface="+mn-ea"/>
              </a:rPr>
              <a:t>　　　　カベルネ・フラン</a:t>
            </a:r>
            <a:r>
              <a:rPr kumimoji="1" lang="en-US" altLang="ja-JP" sz="75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sz="750" b="1" dirty="0">
                <a:solidFill>
                  <a:schemeClr val="bg1"/>
                </a:solidFill>
                <a:latin typeface="+mn-ea"/>
              </a:rPr>
              <a:t>カルメネール</a:t>
            </a:r>
            <a:endParaRPr kumimoji="1" lang="en-US" altLang="ja-JP" sz="75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750" b="1" dirty="0">
                <a:solidFill>
                  <a:schemeClr val="bg1"/>
                </a:solidFill>
                <a:latin typeface="+mn-ea"/>
              </a:rPr>
              <a:t>味わい：赤・辛口・フルボディ</a:t>
            </a:r>
          </a:p>
        </p:txBody>
      </p:sp>
      <p:sp>
        <p:nvSpPr>
          <p:cNvPr id="89" name="テキスト ボックス 88">
            <a:extLst>
              <a:ext uri="{FF2B5EF4-FFF2-40B4-BE49-F238E27FC236}">
                <a16:creationId xmlns:a16="http://schemas.microsoft.com/office/drawing/2014/main" id="{C199E9C9-5B05-4DEA-AAD0-91BD59862C2C}"/>
              </a:ext>
            </a:extLst>
          </p:cNvPr>
          <p:cNvSpPr txBox="1"/>
          <p:nvPr/>
        </p:nvSpPr>
        <p:spPr>
          <a:xfrm>
            <a:off x="6156668" y="3340835"/>
            <a:ext cx="2824237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原産国　：</a:t>
            </a:r>
            <a:r>
              <a:rPr kumimoji="1" lang="ja-JP" altLang="en-US" sz="900" b="1" dirty="0">
                <a:solidFill>
                  <a:schemeClr val="bg1"/>
                </a:solidFill>
                <a:latin typeface="+mn-ea"/>
              </a:rPr>
              <a:t>フランス</a:t>
            </a:r>
            <a:r>
              <a:rPr kumimoji="1" lang="en-US" altLang="ja-JP" sz="90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sz="900" b="1" dirty="0">
                <a:solidFill>
                  <a:schemeClr val="bg1"/>
                </a:solidFill>
                <a:latin typeface="+mn-ea"/>
              </a:rPr>
              <a:t>ボルドーシューペリュール</a:t>
            </a:r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生産者　：ミラード・ファミリー</a:t>
            </a:r>
            <a:endParaRPr kumimoji="1" lang="en-US" altLang="ja-JP" sz="10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品種　　：</a:t>
            </a:r>
            <a:r>
              <a:rPr kumimoji="1" lang="ja-JP" altLang="en-US" sz="900" b="1" dirty="0">
                <a:solidFill>
                  <a:schemeClr val="bg1"/>
                </a:solidFill>
                <a:latin typeface="+mn-ea"/>
              </a:rPr>
              <a:t>メルロー</a:t>
            </a:r>
            <a:r>
              <a:rPr kumimoji="1" lang="en-US" altLang="ja-JP" sz="90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sz="900" b="1" dirty="0">
                <a:solidFill>
                  <a:schemeClr val="bg1"/>
                </a:solidFill>
                <a:latin typeface="+mn-ea"/>
              </a:rPr>
              <a:t>カベルネ・ソーヴィニヨン</a:t>
            </a:r>
            <a:r>
              <a:rPr kumimoji="1" lang="en-US" altLang="ja-JP" sz="900" b="1" dirty="0">
                <a:solidFill>
                  <a:schemeClr val="bg1"/>
                </a:solidFill>
                <a:latin typeface="+mn-ea"/>
              </a:rPr>
              <a:t>/</a:t>
            </a:r>
          </a:p>
          <a:p>
            <a:r>
              <a:rPr kumimoji="1" lang="ja-JP" altLang="en-US" sz="900" b="1" dirty="0">
                <a:solidFill>
                  <a:schemeClr val="bg1"/>
                </a:solidFill>
                <a:latin typeface="+mn-ea"/>
              </a:rPr>
              <a:t>　　　　      カベルネ・フラン</a:t>
            </a:r>
            <a:r>
              <a:rPr kumimoji="1" lang="en-US" altLang="ja-JP" sz="90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sz="900" b="1" dirty="0">
                <a:solidFill>
                  <a:schemeClr val="bg1"/>
                </a:solidFill>
                <a:latin typeface="+mn-ea"/>
              </a:rPr>
              <a:t>カルメネール</a:t>
            </a:r>
            <a:endParaRPr kumimoji="1" lang="en-US" altLang="ja-JP" sz="9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味わい　：赤・辛口・フルボディ</a:t>
            </a:r>
          </a:p>
        </p:txBody>
      </p:sp>
      <p:sp>
        <p:nvSpPr>
          <p:cNvPr id="90" name="テキスト ボックス 89">
            <a:extLst>
              <a:ext uri="{FF2B5EF4-FFF2-40B4-BE49-F238E27FC236}">
                <a16:creationId xmlns:a16="http://schemas.microsoft.com/office/drawing/2014/main" id="{A1A7A5E8-1FC8-4343-BA5E-795354EFA127}"/>
              </a:ext>
            </a:extLst>
          </p:cNvPr>
          <p:cNvSpPr txBox="1"/>
          <p:nvPr/>
        </p:nvSpPr>
        <p:spPr>
          <a:xfrm>
            <a:off x="1067766" y="6469535"/>
            <a:ext cx="312852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原産国　：フランス</a:t>
            </a:r>
            <a:r>
              <a:rPr kumimoji="1" lang="en-US" altLang="ja-JP" sz="100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ボルドーシューペリュール</a:t>
            </a:r>
            <a:endParaRPr kumimoji="1" lang="en-US" altLang="ja-JP" sz="10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生産者　：ミラード・ファミリー</a:t>
            </a:r>
            <a:endParaRPr kumimoji="1" lang="en-US" altLang="ja-JP" sz="10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品種　　：メルロー</a:t>
            </a:r>
            <a:r>
              <a:rPr kumimoji="1" lang="en-US" altLang="ja-JP" sz="100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カベルネ・ソーヴィニヨン</a:t>
            </a:r>
            <a:r>
              <a:rPr kumimoji="1" lang="en-US" altLang="ja-JP" sz="1000" b="1" dirty="0">
                <a:solidFill>
                  <a:schemeClr val="bg1"/>
                </a:solidFill>
                <a:latin typeface="+mn-ea"/>
              </a:rPr>
              <a:t>/</a:t>
            </a:r>
          </a:p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　　　　    カベルネ・フラン</a:t>
            </a:r>
            <a:r>
              <a:rPr kumimoji="1" lang="en-US" altLang="ja-JP" sz="100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カルメネール</a:t>
            </a:r>
            <a:endParaRPr kumimoji="1" lang="en-US" altLang="ja-JP" sz="10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味わい　：赤・辛口・フルボディ</a:t>
            </a:r>
          </a:p>
        </p:txBody>
      </p:sp>
      <p:sp>
        <p:nvSpPr>
          <p:cNvPr id="102" name="テキスト ボックス 101">
            <a:extLst>
              <a:ext uri="{FF2B5EF4-FFF2-40B4-BE49-F238E27FC236}">
                <a16:creationId xmlns:a16="http://schemas.microsoft.com/office/drawing/2014/main" id="{53201CC3-E1F4-47C9-BEE2-E9AB200E33DB}"/>
              </a:ext>
            </a:extLst>
          </p:cNvPr>
          <p:cNvSpPr txBox="1"/>
          <p:nvPr/>
        </p:nvSpPr>
        <p:spPr>
          <a:xfrm>
            <a:off x="6387502" y="6458497"/>
            <a:ext cx="312852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原産国　：フランス</a:t>
            </a:r>
            <a:r>
              <a:rPr kumimoji="1" lang="en-US" altLang="ja-JP" sz="100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ボルドーシューペリュール</a:t>
            </a:r>
            <a:endParaRPr kumimoji="1" lang="en-US" altLang="ja-JP" sz="10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生産者　：ミラード・ファミリー</a:t>
            </a:r>
            <a:endParaRPr kumimoji="1" lang="en-US" altLang="ja-JP" sz="10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品種　　：メルロー</a:t>
            </a:r>
            <a:r>
              <a:rPr kumimoji="1" lang="en-US" altLang="ja-JP" sz="100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カベルネ・ソーヴィニヨン</a:t>
            </a:r>
            <a:r>
              <a:rPr kumimoji="1" lang="en-US" altLang="ja-JP" sz="1000" b="1" dirty="0">
                <a:solidFill>
                  <a:schemeClr val="bg1"/>
                </a:solidFill>
                <a:latin typeface="+mn-ea"/>
              </a:rPr>
              <a:t>/</a:t>
            </a:r>
          </a:p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　　　　    カベルネ・フラン</a:t>
            </a:r>
            <a:r>
              <a:rPr kumimoji="1" lang="en-US" altLang="ja-JP" sz="100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カルメネール</a:t>
            </a:r>
            <a:endParaRPr kumimoji="1" lang="en-US" altLang="ja-JP" sz="10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味わい　：赤・辛口・フルボディ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5AB3DB14-85AB-469C-B75D-4765F19EF77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2665" y="5120967"/>
            <a:ext cx="1782227" cy="2376303"/>
          </a:xfrm>
          <a:prstGeom prst="rect">
            <a:avLst/>
          </a:prstGeom>
        </p:spPr>
      </p:pic>
      <p:pic>
        <p:nvPicPr>
          <p:cNvPr id="79" name="図 78">
            <a:extLst>
              <a:ext uri="{FF2B5EF4-FFF2-40B4-BE49-F238E27FC236}">
                <a16:creationId xmlns:a16="http://schemas.microsoft.com/office/drawing/2014/main" id="{CDDA9FFD-7174-4D92-985F-9B2F5962EAC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4272" y="5079690"/>
            <a:ext cx="1782227" cy="2376303"/>
          </a:xfrm>
          <a:prstGeom prst="rect">
            <a:avLst/>
          </a:prstGeom>
        </p:spPr>
      </p:pic>
      <p:pic>
        <p:nvPicPr>
          <p:cNvPr id="91" name="図 90">
            <a:extLst>
              <a:ext uri="{FF2B5EF4-FFF2-40B4-BE49-F238E27FC236}">
                <a16:creationId xmlns:a16="http://schemas.microsoft.com/office/drawing/2014/main" id="{1E1DBB5D-2370-439A-8CDA-ABE1A47D085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986" y="2769100"/>
            <a:ext cx="1094818" cy="1589426"/>
          </a:xfrm>
          <a:prstGeom prst="rect">
            <a:avLst/>
          </a:prstGeom>
        </p:spPr>
      </p:pic>
      <p:pic>
        <p:nvPicPr>
          <p:cNvPr id="94" name="図 93">
            <a:extLst>
              <a:ext uri="{FF2B5EF4-FFF2-40B4-BE49-F238E27FC236}">
                <a16:creationId xmlns:a16="http://schemas.microsoft.com/office/drawing/2014/main" id="{8658C47C-3027-41BD-8C98-CD201997DEB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75" y="2793908"/>
            <a:ext cx="1094818" cy="1589426"/>
          </a:xfrm>
          <a:prstGeom prst="rect">
            <a:avLst/>
          </a:prstGeom>
        </p:spPr>
      </p:pic>
      <p:pic>
        <p:nvPicPr>
          <p:cNvPr id="98" name="図 97">
            <a:extLst>
              <a:ext uri="{FF2B5EF4-FFF2-40B4-BE49-F238E27FC236}">
                <a16:creationId xmlns:a16="http://schemas.microsoft.com/office/drawing/2014/main" id="{F50893C6-2609-41CB-927E-6F5D74FA2F1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694" y="903598"/>
            <a:ext cx="751101" cy="1157682"/>
          </a:xfrm>
          <a:prstGeom prst="rect">
            <a:avLst/>
          </a:prstGeom>
        </p:spPr>
      </p:pic>
      <p:pic>
        <p:nvPicPr>
          <p:cNvPr id="112" name="図 111">
            <a:extLst>
              <a:ext uri="{FF2B5EF4-FFF2-40B4-BE49-F238E27FC236}">
                <a16:creationId xmlns:a16="http://schemas.microsoft.com/office/drawing/2014/main" id="{7498A499-04D8-4973-A559-08882D97779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57" y="787196"/>
            <a:ext cx="751101" cy="1157682"/>
          </a:xfrm>
          <a:prstGeom prst="rect">
            <a:avLst/>
          </a:prstGeom>
        </p:spPr>
      </p:pic>
      <p:sp>
        <p:nvSpPr>
          <p:cNvPr id="113" name="テキスト ボックス 112">
            <a:extLst>
              <a:ext uri="{FF2B5EF4-FFF2-40B4-BE49-F238E27FC236}">
                <a16:creationId xmlns:a16="http://schemas.microsoft.com/office/drawing/2014/main" id="{9BF1BBEF-C2CC-4867-80D9-A0B1AD3CF37C}"/>
              </a:ext>
            </a:extLst>
          </p:cNvPr>
          <p:cNvSpPr txBox="1"/>
          <p:nvPr/>
        </p:nvSpPr>
        <p:spPr>
          <a:xfrm>
            <a:off x="6006110" y="675224"/>
            <a:ext cx="2013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00" b="1" dirty="0">
                <a:solidFill>
                  <a:schemeClr val="bg1"/>
                </a:solidFill>
                <a:latin typeface="+mn-ea"/>
              </a:rPr>
              <a:t>Ch.</a:t>
            </a:r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ルクーニュ </a:t>
            </a:r>
            <a:r>
              <a:rPr kumimoji="1" lang="en-US" altLang="ja-JP" sz="1000" b="1" dirty="0">
                <a:solidFill>
                  <a:schemeClr val="bg1"/>
                </a:solidFill>
                <a:latin typeface="+mn-ea"/>
              </a:rPr>
              <a:t>【</a:t>
            </a:r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ジェロボアム </a:t>
            </a:r>
            <a:r>
              <a:rPr kumimoji="1" lang="en-US" altLang="ja-JP" sz="1000" b="1" dirty="0">
                <a:solidFill>
                  <a:schemeClr val="bg1"/>
                </a:solidFill>
                <a:latin typeface="+mn-ea"/>
              </a:rPr>
              <a:t>5L】</a:t>
            </a:r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（特製木箱入）</a:t>
            </a:r>
          </a:p>
        </p:txBody>
      </p:sp>
      <p:sp>
        <p:nvSpPr>
          <p:cNvPr id="114" name="テキスト ボックス 113">
            <a:extLst>
              <a:ext uri="{FF2B5EF4-FFF2-40B4-BE49-F238E27FC236}">
                <a16:creationId xmlns:a16="http://schemas.microsoft.com/office/drawing/2014/main" id="{47ABA6F0-58DC-4DF4-A0B5-9F221F67BE9E}"/>
              </a:ext>
            </a:extLst>
          </p:cNvPr>
          <p:cNvSpPr txBox="1"/>
          <p:nvPr/>
        </p:nvSpPr>
        <p:spPr>
          <a:xfrm>
            <a:off x="919927" y="2398941"/>
            <a:ext cx="2770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b="1" dirty="0">
                <a:solidFill>
                  <a:schemeClr val="bg1"/>
                </a:solidFill>
                <a:latin typeface="+mn-ea"/>
              </a:rPr>
              <a:t>Ch.</a:t>
            </a:r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ルクーニュ </a:t>
            </a:r>
            <a:r>
              <a:rPr kumimoji="1" lang="en-US" altLang="ja-JP" sz="1200" b="1" dirty="0">
                <a:solidFill>
                  <a:schemeClr val="bg1"/>
                </a:solidFill>
                <a:latin typeface="+mn-ea"/>
              </a:rPr>
              <a:t>【</a:t>
            </a:r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ジェロボアム </a:t>
            </a:r>
            <a:r>
              <a:rPr kumimoji="1" lang="en-US" altLang="ja-JP" sz="1200" b="1" dirty="0">
                <a:solidFill>
                  <a:schemeClr val="bg1"/>
                </a:solidFill>
                <a:latin typeface="+mn-ea"/>
              </a:rPr>
              <a:t>5L】</a:t>
            </a:r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（特製木箱入）</a:t>
            </a:r>
          </a:p>
        </p:txBody>
      </p:sp>
      <p:sp>
        <p:nvSpPr>
          <p:cNvPr id="115" name="テキスト ボックス 114">
            <a:extLst>
              <a:ext uri="{FF2B5EF4-FFF2-40B4-BE49-F238E27FC236}">
                <a16:creationId xmlns:a16="http://schemas.microsoft.com/office/drawing/2014/main" id="{5D406CA1-45D5-4801-8F03-39B3E860C651}"/>
              </a:ext>
            </a:extLst>
          </p:cNvPr>
          <p:cNvSpPr txBox="1"/>
          <p:nvPr/>
        </p:nvSpPr>
        <p:spPr>
          <a:xfrm>
            <a:off x="6215398" y="2411414"/>
            <a:ext cx="2770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b="1" dirty="0">
                <a:solidFill>
                  <a:schemeClr val="bg1"/>
                </a:solidFill>
                <a:latin typeface="+mn-ea"/>
              </a:rPr>
              <a:t>Ch.</a:t>
            </a:r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ルクーニュ </a:t>
            </a:r>
            <a:r>
              <a:rPr kumimoji="1" lang="en-US" altLang="ja-JP" sz="1200" b="1" dirty="0">
                <a:solidFill>
                  <a:schemeClr val="bg1"/>
                </a:solidFill>
                <a:latin typeface="+mn-ea"/>
              </a:rPr>
              <a:t>【</a:t>
            </a:r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ジェロボアム </a:t>
            </a:r>
            <a:r>
              <a:rPr kumimoji="1" lang="en-US" altLang="ja-JP" sz="1200" b="1" dirty="0">
                <a:solidFill>
                  <a:schemeClr val="bg1"/>
                </a:solidFill>
                <a:latin typeface="+mn-ea"/>
              </a:rPr>
              <a:t>5L】</a:t>
            </a:r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（特製木箱入）</a:t>
            </a:r>
          </a:p>
        </p:txBody>
      </p:sp>
      <p:sp>
        <p:nvSpPr>
          <p:cNvPr id="116" name="テキスト ボックス 115">
            <a:extLst>
              <a:ext uri="{FF2B5EF4-FFF2-40B4-BE49-F238E27FC236}">
                <a16:creationId xmlns:a16="http://schemas.microsoft.com/office/drawing/2014/main" id="{2A1282BE-A2F1-4C92-8DF1-4C3556216E0E}"/>
              </a:ext>
            </a:extLst>
          </p:cNvPr>
          <p:cNvSpPr txBox="1"/>
          <p:nvPr/>
        </p:nvSpPr>
        <p:spPr>
          <a:xfrm>
            <a:off x="1172089" y="4715449"/>
            <a:ext cx="41776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b="1" dirty="0">
                <a:solidFill>
                  <a:schemeClr val="bg1"/>
                </a:solidFill>
                <a:latin typeface="+mn-ea"/>
              </a:rPr>
              <a:t>Ch.</a:t>
            </a:r>
            <a:r>
              <a:rPr kumimoji="1" lang="ja-JP" altLang="en-US" sz="1600" b="1" dirty="0">
                <a:solidFill>
                  <a:schemeClr val="bg1"/>
                </a:solidFill>
                <a:latin typeface="+mn-ea"/>
              </a:rPr>
              <a:t>ルクーニュ </a:t>
            </a:r>
            <a:r>
              <a:rPr kumimoji="1" lang="en-US" altLang="ja-JP" sz="1600" b="1" dirty="0">
                <a:solidFill>
                  <a:schemeClr val="bg1"/>
                </a:solidFill>
                <a:latin typeface="+mn-ea"/>
              </a:rPr>
              <a:t>【</a:t>
            </a:r>
            <a:r>
              <a:rPr kumimoji="1" lang="ja-JP" altLang="en-US" sz="1600" b="1" dirty="0">
                <a:solidFill>
                  <a:schemeClr val="bg1"/>
                </a:solidFill>
                <a:latin typeface="+mn-ea"/>
              </a:rPr>
              <a:t>ジェロボアム </a:t>
            </a:r>
            <a:r>
              <a:rPr kumimoji="1" lang="en-US" altLang="ja-JP" sz="1600" b="1" dirty="0">
                <a:solidFill>
                  <a:schemeClr val="bg1"/>
                </a:solidFill>
                <a:latin typeface="+mn-ea"/>
              </a:rPr>
              <a:t>5L】</a:t>
            </a:r>
          </a:p>
          <a:p>
            <a:r>
              <a:rPr kumimoji="1" lang="ja-JP" altLang="en-US" sz="1600" b="1" dirty="0">
                <a:solidFill>
                  <a:schemeClr val="bg1"/>
                </a:solidFill>
                <a:latin typeface="+mn-ea"/>
              </a:rPr>
              <a:t>（特製木箱入）</a:t>
            </a:r>
          </a:p>
        </p:txBody>
      </p:sp>
      <p:sp>
        <p:nvSpPr>
          <p:cNvPr id="117" name="テキスト ボックス 116">
            <a:extLst>
              <a:ext uri="{FF2B5EF4-FFF2-40B4-BE49-F238E27FC236}">
                <a16:creationId xmlns:a16="http://schemas.microsoft.com/office/drawing/2014/main" id="{7FC5EC65-C1BE-406E-9675-E8D3CC1166EC}"/>
              </a:ext>
            </a:extLst>
          </p:cNvPr>
          <p:cNvSpPr txBox="1"/>
          <p:nvPr/>
        </p:nvSpPr>
        <p:spPr>
          <a:xfrm>
            <a:off x="6433559" y="4706681"/>
            <a:ext cx="41776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b="1" dirty="0">
                <a:solidFill>
                  <a:schemeClr val="bg1"/>
                </a:solidFill>
                <a:latin typeface="+mn-ea"/>
              </a:rPr>
              <a:t>Ch.</a:t>
            </a:r>
            <a:r>
              <a:rPr kumimoji="1" lang="ja-JP" altLang="en-US" sz="1600" b="1" dirty="0">
                <a:solidFill>
                  <a:schemeClr val="bg1"/>
                </a:solidFill>
                <a:latin typeface="+mn-ea"/>
              </a:rPr>
              <a:t>ルクーニュ </a:t>
            </a:r>
            <a:r>
              <a:rPr kumimoji="1" lang="en-US" altLang="ja-JP" sz="1600" b="1" dirty="0">
                <a:solidFill>
                  <a:schemeClr val="bg1"/>
                </a:solidFill>
                <a:latin typeface="+mn-ea"/>
              </a:rPr>
              <a:t>【</a:t>
            </a:r>
            <a:r>
              <a:rPr kumimoji="1" lang="ja-JP" altLang="en-US" sz="1600" b="1" dirty="0">
                <a:solidFill>
                  <a:schemeClr val="bg1"/>
                </a:solidFill>
                <a:latin typeface="+mn-ea"/>
              </a:rPr>
              <a:t>ジェロボアム </a:t>
            </a:r>
            <a:r>
              <a:rPr kumimoji="1" lang="en-US" altLang="ja-JP" sz="1600" b="1" dirty="0">
                <a:solidFill>
                  <a:schemeClr val="bg1"/>
                </a:solidFill>
                <a:latin typeface="+mn-ea"/>
              </a:rPr>
              <a:t>5L】</a:t>
            </a:r>
          </a:p>
          <a:p>
            <a:r>
              <a:rPr kumimoji="1" lang="ja-JP" altLang="en-US" sz="1600" b="1" dirty="0">
                <a:solidFill>
                  <a:schemeClr val="bg1"/>
                </a:solidFill>
                <a:latin typeface="+mn-ea"/>
              </a:rPr>
              <a:t>（特製木箱入）</a:t>
            </a:r>
          </a:p>
        </p:txBody>
      </p:sp>
      <p:grpSp>
        <p:nvGrpSpPr>
          <p:cNvPr id="66" name="グループ化 65">
            <a:extLst>
              <a:ext uri="{FF2B5EF4-FFF2-40B4-BE49-F238E27FC236}">
                <a16:creationId xmlns:a16="http://schemas.microsoft.com/office/drawing/2014/main" id="{52CCF1AE-DFB6-42D2-961B-FFCF59E82EAA}"/>
              </a:ext>
            </a:extLst>
          </p:cNvPr>
          <p:cNvGrpSpPr/>
          <p:nvPr/>
        </p:nvGrpSpPr>
        <p:grpSpPr>
          <a:xfrm>
            <a:off x="6407636" y="4240154"/>
            <a:ext cx="481732" cy="221920"/>
            <a:chOff x="6752865" y="4253770"/>
            <a:chExt cx="481732" cy="221920"/>
          </a:xfrm>
        </p:grpSpPr>
        <p:sp>
          <p:nvSpPr>
            <p:cNvPr id="68" name="四角形: 角を丸くする 67">
              <a:extLst>
                <a:ext uri="{FF2B5EF4-FFF2-40B4-BE49-F238E27FC236}">
                  <a16:creationId xmlns:a16="http://schemas.microsoft.com/office/drawing/2014/main" id="{A2D71477-4153-4081-9228-A56DDEB94802}"/>
                </a:ext>
              </a:extLst>
            </p:cNvPr>
            <p:cNvSpPr/>
            <p:nvPr/>
          </p:nvSpPr>
          <p:spPr>
            <a:xfrm>
              <a:off x="6752865" y="4265448"/>
              <a:ext cx="388271" cy="18449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70" name="テキスト ボックス 69">
              <a:extLst>
                <a:ext uri="{FF2B5EF4-FFF2-40B4-BE49-F238E27FC236}">
                  <a16:creationId xmlns:a16="http://schemas.microsoft.com/office/drawing/2014/main" id="{FF98FB73-FD1B-4B5D-9137-95FD0A203A43}"/>
                </a:ext>
              </a:extLst>
            </p:cNvPr>
            <p:cNvSpPr txBox="1"/>
            <p:nvPr/>
          </p:nvSpPr>
          <p:spPr>
            <a:xfrm>
              <a:off x="6758548" y="4253770"/>
              <a:ext cx="476049" cy="2219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842" b="1" dirty="0">
                  <a:solidFill>
                    <a:srgbClr val="89162B"/>
                  </a:solidFill>
                  <a:latin typeface="+mn-ea"/>
                </a:rPr>
                <a:t>価格</a:t>
              </a:r>
            </a:p>
          </p:txBody>
        </p:sp>
      </p:grpSp>
      <p:grpSp>
        <p:nvGrpSpPr>
          <p:cNvPr id="75" name="グループ化 74">
            <a:extLst>
              <a:ext uri="{FF2B5EF4-FFF2-40B4-BE49-F238E27FC236}">
                <a16:creationId xmlns:a16="http://schemas.microsoft.com/office/drawing/2014/main" id="{1226C55E-C347-47BC-868C-BB9DDF58D098}"/>
              </a:ext>
            </a:extLst>
          </p:cNvPr>
          <p:cNvGrpSpPr/>
          <p:nvPr/>
        </p:nvGrpSpPr>
        <p:grpSpPr>
          <a:xfrm>
            <a:off x="6398579" y="2008162"/>
            <a:ext cx="392268" cy="183496"/>
            <a:chOff x="6398579" y="2008162"/>
            <a:chExt cx="392268" cy="183496"/>
          </a:xfrm>
        </p:grpSpPr>
        <p:sp>
          <p:nvSpPr>
            <p:cNvPr id="83" name="四角形: 角を丸くする 82">
              <a:extLst>
                <a:ext uri="{FF2B5EF4-FFF2-40B4-BE49-F238E27FC236}">
                  <a16:creationId xmlns:a16="http://schemas.microsoft.com/office/drawing/2014/main" id="{74ED6EA9-7EE3-4413-BDD7-026D9D6692F1}"/>
                </a:ext>
              </a:extLst>
            </p:cNvPr>
            <p:cNvSpPr/>
            <p:nvPr/>
          </p:nvSpPr>
          <p:spPr>
            <a:xfrm>
              <a:off x="6420048" y="2017977"/>
              <a:ext cx="288791" cy="153307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84" name="テキスト ボックス 83">
              <a:extLst>
                <a:ext uri="{FF2B5EF4-FFF2-40B4-BE49-F238E27FC236}">
                  <a16:creationId xmlns:a16="http://schemas.microsoft.com/office/drawing/2014/main" id="{05EED923-0705-40C7-A623-7F34C231AC2E}"/>
                </a:ext>
              </a:extLst>
            </p:cNvPr>
            <p:cNvSpPr txBox="1"/>
            <p:nvPr/>
          </p:nvSpPr>
          <p:spPr>
            <a:xfrm>
              <a:off x="6398579" y="2008162"/>
              <a:ext cx="392268" cy="1834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600" b="1" dirty="0">
                  <a:solidFill>
                    <a:srgbClr val="89162B"/>
                  </a:solidFill>
                  <a:latin typeface="+mn-ea"/>
                </a:rPr>
                <a:t>価格</a:t>
              </a:r>
            </a:p>
          </p:txBody>
        </p:sp>
      </p:grpSp>
      <p:grpSp>
        <p:nvGrpSpPr>
          <p:cNvPr id="85" name="グループ化 84">
            <a:extLst>
              <a:ext uri="{FF2B5EF4-FFF2-40B4-BE49-F238E27FC236}">
                <a16:creationId xmlns:a16="http://schemas.microsoft.com/office/drawing/2014/main" id="{4C95B9A6-A61D-47DF-989E-33DC34F2D6B0}"/>
              </a:ext>
            </a:extLst>
          </p:cNvPr>
          <p:cNvGrpSpPr/>
          <p:nvPr/>
        </p:nvGrpSpPr>
        <p:grpSpPr>
          <a:xfrm>
            <a:off x="6564443" y="7433712"/>
            <a:ext cx="481732" cy="221920"/>
            <a:chOff x="7898818" y="7419868"/>
            <a:chExt cx="481732" cy="221920"/>
          </a:xfrm>
        </p:grpSpPr>
        <p:sp>
          <p:nvSpPr>
            <p:cNvPr id="86" name="四角形: 角を丸くする 85">
              <a:extLst>
                <a:ext uri="{FF2B5EF4-FFF2-40B4-BE49-F238E27FC236}">
                  <a16:creationId xmlns:a16="http://schemas.microsoft.com/office/drawing/2014/main" id="{9388FDC1-2F57-4989-B25B-0C5678D52D06}"/>
                </a:ext>
              </a:extLst>
            </p:cNvPr>
            <p:cNvSpPr/>
            <p:nvPr/>
          </p:nvSpPr>
          <p:spPr>
            <a:xfrm>
              <a:off x="7898818" y="7431546"/>
              <a:ext cx="388271" cy="18449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87" name="テキスト ボックス 86">
              <a:extLst>
                <a:ext uri="{FF2B5EF4-FFF2-40B4-BE49-F238E27FC236}">
                  <a16:creationId xmlns:a16="http://schemas.microsoft.com/office/drawing/2014/main" id="{64CB2A52-E298-4E61-A095-4DEFA12671E0}"/>
                </a:ext>
              </a:extLst>
            </p:cNvPr>
            <p:cNvSpPr txBox="1"/>
            <p:nvPr/>
          </p:nvSpPr>
          <p:spPr>
            <a:xfrm>
              <a:off x="7904501" y="7419868"/>
              <a:ext cx="476049" cy="2219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842" b="1" dirty="0">
                  <a:solidFill>
                    <a:srgbClr val="89162B"/>
                  </a:solidFill>
                  <a:latin typeface="+mn-ea"/>
                </a:rPr>
                <a:t>価格</a:t>
              </a:r>
            </a:p>
          </p:txBody>
        </p:sp>
      </p:grpSp>
      <p:sp>
        <p:nvSpPr>
          <p:cNvPr id="101" name="テキスト ボックス 100">
            <a:extLst>
              <a:ext uri="{FF2B5EF4-FFF2-40B4-BE49-F238E27FC236}">
                <a16:creationId xmlns:a16="http://schemas.microsoft.com/office/drawing/2014/main" id="{EB31FA56-1E3E-4D78-9026-1E2768C7CA0F}"/>
              </a:ext>
            </a:extLst>
          </p:cNvPr>
          <p:cNvSpPr txBox="1"/>
          <p:nvPr/>
        </p:nvSpPr>
        <p:spPr>
          <a:xfrm>
            <a:off x="1938773" y="1958432"/>
            <a:ext cx="90007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円 </a:t>
            </a:r>
            <a:r>
              <a:rPr kumimoji="1" lang="en-US" altLang="ja-JP" sz="1000" b="1" dirty="0">
                <a:solidFill>
                  <a:schemeClr val="bg1"/>
                </a:solidFill>
                <a:latin typeface="+mn-ea"/>
              </a:rPr>
              <a:t>(</a:t>
            </a:r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税込</a:t>
            </a:r>
            <a:r>
              <a:rPr kumimoji="1" lang="en-US" altLang="ja-JP" sz="1000" b="1" dirty="0">
                <a:solidFill>
                  <a:schemeClr val="bg1"/>
                </a:solidFill>
                <a:latin typeface="+mn-ea"/>
              </a:rPr>
              <a:t>)</a:t>
            </a:r>
            <a:endParaRPr kumimoji="1" lang="ja-JP" altLang="en-US" sz="1000" b="1" dirty="0">
              <a:solidFill>
                <a:schemeClr val="bg1"/>
              </a:solidFill>
              <a:latin typeface="+mn-ea"/>
            </a:endParaRPr>
          </a:p>
        </p:txBody>
      </p:sp>
      <p:grpSp>
        <p:nvGrpSpPr>
          <p:cNvPr id="103" name="グループ化 102">
            <a:extLst>
              <a:ext uri="{FF2B5EF4-FFF2-40B4-BE49-F238E27FC236}">
                <a16:creationId xmlns:a16="http://schemas.microsoft.com/office/drawing/2014/main" id="{B961545B-AE85-4495-B434-54C4A2109CEE}"/>
              </a:ext>
            </a:extLst>
          </p:cNvPr>
          <p:cNvGrpSpPr/>
          <p:nvPr/>
        </p:nvGrpSpPr>
        <p:grpSpPr>
          <a:xfrm>
            <a:off x="646054" y="1984185"/>
            <a:ext cx="724955" cy="190091"/>
            <a:chOff x="776680" y="1984185"/>
            <a:chExt cx="724955" cy="190091"/>
          </a:xfrm>
        </p:grpSpPr>
        <p:sp>
          <p:nvSpPr>
            <p:cNvPr id="110" name="四角形: 角を丸くする 109">
              <a:extLst>
                <a:ext uri="{FF2B5EF4-FFF2-40B4-BE49-F238E27FC236}">
                  <a16:creationId xmlns:a16="http://schemas.microsoft.com/office/drawing/2014/main" id="{C5F439B6-A590-4A79-AD53-CABD31799717}"/>
                </a:ext>
              </a:extLst>
            </p:cNvPr>
            <p:cNvSpPr/>
            <p:nvPr/>
          </p:nvSpPr>
          <p:spPr>
            <a:xfrm>
              <a:off x="814780" y="1984185"/>
              <a:ext cx="561722" cy="17535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111" name="テキスト ボックス 110">
              <a:extLst>
                <a:ext uri="{FF2B5EF4-FFF2-40B4-BE49-F238E27FC236}">
                  <a16:creationId xmlns:a16="http://schemas.microsoft.com/office/drawing/2014/main" id="{C1AEF740-AA27-447C-AF8E-77C5BCB6406E}"/>
                </a:ext>
              </a:extLst>
            </p:cNvPr>
            <p:cNvSpPr txBox="1"/>
            <p:nvPr/>
          </p:nvSpPr>
          <p:spPr>
            <a:xfrm>
              <a:off x="776680" y="1989610"/>
              <a:ext cx="724955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600" b="1" dirty="0">
                  <a:solidFill>
                    <a:srgbClr val="89162B"/>
                  </a:solidFill>
                  <a:latin typeface="+mn-ea"/>
                </a:rPr>
                <a:t>希望小売価格</a:t>
              </a:r>
            </a:p>
          </p:txBody>
        </p:sp>
      </p:grpSp>
      <p:grpSp>
        <p:nvGrpSpPr>
          <p:cNvPr id="118" name="グループ化 117">
            <a:extLst>
              <a:ext uri="{FF2B5EF4-FFF2-40B4-BE49-F238E27FC236}">
                <a16:creationId xmlns:a16="http://schemas.microsoft.com/office/drawing/2014/main" id="{6CF7FDFC-967E-4188-BB01-19409E251CC2}"/>
              </a:ext>
            </a:extLst>
          </p:cNvPr>
          <p:cNvGrpSpPr/>
          <p:nvPr/>
        </p:nvGrpSpPr>
        <p:grpSpPr>
          <a:xfrm>
            <a:off x="886113" y="4111950"/>
            <a:ext cx="469661" cy="351506"/>
            <a:chOff x="860269" y="4063164"/>
            <a:chExt cx="469661" cy="351506"/>
          </a:xfrm>
        </p:grpSpPr>
        <p:sp>
          <p:nvSpPr>
            <p:cNvPr id="119" name="四角形: 角を丸くする 118">
              <a:extLst>
                <a:ext uri="{FF2B5EF4-FFF2-40B4-BE49-F238E27FC236}">
                  <a16:creationId xmlns:a16="http://schemas.microsoft.com/office/drawing/2014/main" id="{7B60619F-86AB-4517-94B0-EA54B6576622}"/>
                </a:ext>
              </a:extLst>
            </p:cNvPr>
            <p:cNvSpPr/>
            <p:nvPr/>
          </p:nvSpPr>
          <p:spPr>
            <a:xfrm>
              <a:off x="932285" y="4072006"/>
              <a:ext cx="325630" cy="31170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120" name="テキスト ボックス 119">
              <a:extLst>
                <a:ext uri="{FF2B5EF4-FFF2-40B4-BE49-F238E27FC236}">
                  <a16:creationId xmlns:a16="http://schemas.microsoft.com/office/drawing/2014/main" id="{C927C03E-3885-4F7D-9723-75C81484FACA}"/>
                </a:ext>
              </a:extLst>
            </p:cNvPr>
            <p:cNvSpPr txBox="1"/>
            <p:nvPr/>
          </p:nvSpPr>
          <p:spPr>
            <a:xfrm>
              <a:off x="860269" y="4063164"/>
              <a:ext cx="469661" cy="3515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842" b="1" dirty="0">
                  <a:solidFill>
                    <a:srgbClr val="89162B"/>
                  </a:solidFill>
                  <a:latin typeface="+mn-ea"/>
                </a:rPr>
                <a:t>希望</a:t>
              </a:r>
              <a:endParaRPr kumimoji="1" lang="en-US" altLang="ja-JP" sz="842" b="1" dirty="0">
                <a:solidFill>
                  <a:srgbClr val="89162B"/>
                </a:solidFill>
                <a:latin typeface="+mn-ea"/>
              </a:endParaRPr>
            </a:p>
            <a:p>
              <a:pPr algn="ctr"/>
              <a:r>
                <a:rPr kumimoji="1" lang="ja-JP" altLang="en-US" sz="842" b="1" dirty="0">
                  <a:solidFill>
                    <a:srgbClr val="89162B"/>
                  </a:solidFill>
                  <a:latin typeface="+mn-ea"/>
                </a:rPr>
                <a:t>小売</a:t>
              </a:r>
            </a:p>
          </p:txBody>
        </p:sp>
      </p:grpSp>
      <p:sp>
        <p:nvSpPr>
          <p:cNvPr id="121" name="テキスト ボックス 120">
            <a:extLst>
              <a:ext uri="{FF2B5EF4-FFF2-40B4-BE49-F238E27FC236}">
                <a16:creationId xmlns:a16="http://schemas.microsoft.com/office/drawing/2014/main" id="{5A941734-4D3B-4CEF-9B97-ED4AFF5F8745}"/>
              </a:ext>
            </a:extLst>
          </p:cNvPr>
          <p:cNvSpPr txBox="1"/>
          <p:nvPr/>
        </p:nvSpPr>
        <p:spPr>
          <a:xfrm>
            <a:off x="1307677" y="4120808"/>
            <a:ext cx="24673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b="1" dirty="0">
                <a:solidFill>
                  <a:schemeClr val="bg1"/>
                </a:solidFill>
                <a:latin typeface="+mn-ea"/>
              </a:rPr>
              <a:t>\30,000 (</a:t>
            </a:r>
            <a:r>
              <a:rPr kumimoji="1" lang="ja-JP" altLang="en-US" sz="1400" b="1" dirty="0">
                <a:solidFill>
                  <a:schemeClr val="bg1"/>
                </a:solidFill>
                <a:latin typeface="+mn-ea"/>
              </a:rPr>
              <a:t>税込</a:t>
            </a:r>
            <a:r>
              <a:rPr kumimoji="1" lang="ja-JP" altLang="en-US" sz="1600" b="1" dirty="0">
                <a:solidFill>
                  <a:schemeClr val="bg1"/>
                </a:solidFill>
                <a:latin typeface="+mn-ea"/>
              </a:rPr>
              <a:t> </a:t>
            </a:r>
            <a:r>
              <a:rPr kumimoji="1" lang="en-US" altLang="ja-JP" sz="1600" b="1" dirty="0">
                <a:solidFill>
                  <a:schemeClr val="bg1"/>
                </a:solidFill>
                <a:latin typeface="+mn-ea"/>
              </a:rPr>
              <a:t>\33,000)</a:t>
            </a:r>
            <a:endParaRPr kumimoji="1" lang="ja-JP" altLang="en-US" sz="1600" b="1" dirty="0">
              <a:solidFill>
                <a:schemeClr val="bg1"/>
              </a:solidFill>
              <a:latin typeface="+mn-ea"/>
            </a:endParaRPr>
          </a:p>
        </p:txBody>
      </p:sp>
      <p:grpSp>
        <p:nvGrpSpPr>
          <p:cNvPr id="122" name="グループ化 121">
            <a:extLst>
              <a:ext uri="{FF2B5EF4-FFF2-40B4-BE49-F238E27FC236}">
                <a16:creationId xmlns:a16="http://schemas.microsoft.com/office/drawing/2014/main" id="{C121BF0C-E791-4CBE-83E2-10B9B9708BFB}"/>
              </a:ext>
            </a:extLst>
          </p:cNvPr>
          <p:cNvGrpSpPr/>
          <p:nvPr/>
        </p:nvGrpSpPr>
        <p:grpSpPr>
          <a:xfrm>
            <a:off x="1039691" y="7280622"/>
            <a:ext cx="632166" cy="400110"/>
            <a:chOff x="1039691" y="7280622"/>
            <a:chExt cx="632166" cy="400110"/>
          </a:xfrm>
        </p:grpSpPr>
        <p:sp>
          <p:nvSpPr>
            <p:cNvPr id="123" name="四角形: 角を丸くする 122">
              <a:extLst>
                <a:ext uri="{FF2B5EF4-FFF2-40B4-BE49-F238E27FC236}">
                  <a16:creationId xmlns:a16="http://schemas.microsoft.com/office/drawing/2014/main" id="{A4C19757-F86A-410A-9874-2F0C96D4342E}"/>
                </a:ext>
              </a:extLst>
            </p:cNvPr>
            <p:cNvSpPr/>
            <p:nvPr/>
          </p:nvSpPr>
          <p:spPr>
            <a:xfrm>
              <a:off x="1159242" y="7286053"/>
              <a:ext cx="414408" cy="38891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124" name="テキスト ボックス 123">
              <a:extLst>
                <a:ext uri="{FF2B5EF4-FFF2-40B4-BE49-F238E27FC236}">
                  <a16:creationId xmlns:a16="http://schemas.microsoft.com/office/drawing/2014/main" id="{0C0F92CD-3C75-4EDD-B031-9419B46E3C9E}"/>
                </a:ext>
              </a:extLst>
            </p:cNvPr>
            <p:cNvSpPr txBox="1"/>
            <p:nvPr/>
          </p:nvSpPr>
          <p:spPr>
            <a:xfrm>
              <a:off x="1039691" y="7280622"/>
              <a:ext cx="63216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000" b="1" dirty="0">
                  <a:solidFill>
                    <a:srgbClr val="89162B"/>
                  </a:solidFill>
                  <a:latin typeface="+mn-ea"/>
                </a:rPr>
                <a:t>希望</a:t>
              </a:r>
              <a:endParaRPr kumimoji="1" lang="en-US" altLang="ja-JP" sz="1000" b="1" dirty="0">
                <a:solidFill>
                  <a:srgbClr val="89162B"/>
                </a:solidFill>
                <a:latin typeface="+mn-ea"/>
              </a:endParaRPr>
            </a:p>
            <a:p>
              <a:pPr algn="ctr"/>
              <a:r>
                <a:rPr kumimoji="1" lang="ja-JP" altLang="en-US" sz="1000" b="1" dirty="0">
                  <a:solidFill>
                    <a:srgbClr val="89162B"/>
                  </a:solidFill>
                  <a:latin typeface="+mn-ea"/>
                </a:rPr>
                <a:t>小売</a:t>
              </a:r>
            </a:p>
          </p:txBody>
        </p:sp>
      </p:grpSp>
      <p:sp>
        <p:nvSpPr>
          <p:cNvPr id="125" name="テキスト ボックス 124">
            <a:extLst>
              <a:ext uri="{FF2B5EF4-FFF2-40B4-BE49-F238E27FC236}">
                <a16:creationId xmlns:a16="http://schemas.microsoft.com/office/drawing/2014/main" id="{3EA25DC4-827D-41B3-ACAF-DC632C2E1FDD}"/>
              </a:ext>
            </a:extLst>
          </p:cNvPr>
          <p:cNvSpPr txBox="1"/>
          <p:nvPr/>
        </p:nvSpPr>
        <p:spPr>
          <a:xfrm>
            <a:off x="1659118" y="7295006"/>
            <a:ext cx="3653827" cy="461665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r>
              <a:rPr kumimoji="1" lang="en-US" altLang="ja-JP" sz="2400" b="1" dirty="0">
                <a:solidFill>
                  <a:schemeClr val="bg1"/>
                </a:solidFill>
                <a:latin typeface="+mn-ea"/>
              </a:rPr>
              <a:t>\30,000 (</a:t>
            </a:r>
            <a:r>
              <a:rPr kumimoji="1" lang="ja-JP" altLang="en-US" sz="2000" b="1" dirty="0">
                <a:solidFill>
                  <a:schemeClr val="bg1"/>
                </a:solidFill>
                <a:latin typeface="+mn-ea"/>
              </a:rPr>
              <a:t>税込</a:t>
            </a:r>
            <a:r>
              <a:rPr kumimoji="1" lang="ja-JP" altLang="en-US" sz="2400" b="1" dirty="0">
                <a:solidFill>
                  <a:schemeClr val="bg1"/>
                </a:solidFill>
                <a:latin typeface="+mn-ea"/>
              </a:rPr>
              <a:t> </a:t>
            </a:r>
            <a:r>
              <a:rPr kumimoji="1" lang="en-US" altLang="ja-JP" sz="2400" b="1" dirty="0">
                <a:solidFill>
                  <a:schemeClr val="bg1"/>
                </a:solidFill>
                <a:latin typeface="+mn-ea"/>
              </a:rPr>
              <a:t>\33,000)</a:t>
            </a:r>
          </a:p>
        </p:txBody>
      </p:sp>
      <p:sp>
        <p:nvSpPr>
          <p:cNvPr id="126" name="テキスト ボックス 125">
            <a:extLst>
              <a:ext uri="{FF2B5EF4-FFF2-40B4-BE49-F238E27FC236}">
                <a16:creationId xmlns:a16="http://schemas.microsoft.com/office/drawing/2014/main" id="{51B63FAC-7713-46DB-9BF2-51A7ECE6060F}"/>
              </a:ext>
            </a:extLst>
          </p:cNvPr>
          <p:cNvSpPr txBox="1"/>
          <p:nvPr/>
        </p:nvSpPr>
        <p:spPr>
          <a:xfrm>
            <a:off x="1314583" y="1870781"/>
            <a:ext cx="13112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>
                <a:solidFill>
                  <a:schemeClr val="bg1"/>
                </a:solidFill>
                <a:latin typeface="+mn-ea"/>
              </a:rPr>
              <a:t>33,000</a:t>
            </a:r>
            <a:endParaRPr kumimoji="1" lang="ja-JP" altLang="en-US" b="1" dirty="0">
              <a:solidFill>
                <a:schemeClr val="bg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1238723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1336</TotalTime>
  <Words>520</Words>
  <Application>Microsoft Office PowerPoint</Application>
  <PresentationFormat>ユーザー設定</PresentationFormat>
  <Paragraphs>62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游ゴシック</vt:lpstr>
      <vt:lpstr>游ゴシック Light</vt:lpstr>
      <vt:lpstr>游明朝</vt:lpstr>
      <vt:lpstr>Arial</vt:lpstr>
      <vt:lpstr>Calibri</vt:lpstr>
      <vt:lpstr>Calibri Light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前田 淳</dc:creator>
  <cp:lastModifiedBy>Maeda, Jun</cp:lastModifiedBy>
  <cp:revision>85</cp:revision>
  <cp:lastPrinted>2022-06-14T09:02:18Z</cp:lastPrinted>
  <dcterms:created xsi:type="dcterms:W3CDTF">2021-10-01T15:02:20Z</dcterms:created>
  <dcterms:modified xsi:type="dcterms:W3CDTF">2023-09-22T07:56:41Z</dcterms:modified>
</cp:coreProperties>
</file>