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03874" y="248570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665015"/>
            <a:ext cx="2668324"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85107" y="4704006"/>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783477" y="730293"/>
            <a:ext cx="1862904" cy="261610"/>
          </a:xfrm>
          <a:prstGeom prst="rect">
            <a:avLst/>
          </a:prstGeom>
          <a:noFill/>
        </p:spPr>
        <p:txBody>
          <a:bodyPr wrap="square" rtlCol="0">
            <a:spAutoFit/>
          </a:bodyPr>
          <a:lstStyle/>
          <a:p>
            <a:r>
              <a:rPr kumimoji="1" lang="ja-JP" altLang="en-US" sz="1100" b="1" dirty="0">
                <a:solidFill>
                  <a:schemeClr val="bg1"/>
                </a:solidFill>
                <a:latin typeface="+mn-ea"/>
              </a:rPr>
              <a:t>マングアル・ガルナッチャ</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13576" y="1015649"/>
            <a:ext cx="2365560" cy="238527"/>
          </a:xfrm>
          <a:prstGeom prst="rect">
            <a:avLst/>
          </a:prstGeom>
          <a:noFill/>
        </p:spPr>
        <p:txBody>
          <a:bodyPr wrap="square" rtlCol="0">
            <a:spAutoFit/>
          </a:bodyPr>
          <a:lstStyle/>
          <a:p>
            <a:r>
              <a:rPr kumimoji="1" lang="ja-JP" altLang="en-US" sz="950" b="1" dirty="0">
                <a:solidFill>
                  <a:schemeClr val="bg1"/>
                </a:solidFill>
                <a:latin typeface="+mn-ea"/>
              </a:rPr>
              <a:t>オーガニック＆ヴィーガンの赤ワイン！</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flipV="1">
            <a:off x="769982" y="1307313"/>
            <a:ext cx="1979174" cy="402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23324" y="5529121"/>
            <a:ext cx="4011745" cy="1015663"/>
          </a:xfrm>
          <a:prstGeom prst="rect">
            <a:avLst/>
          </a:prstGeom>
          <a:noFill/>
        </p:spPr>
        <p:txBody>
          <a:bodyPr wrap="square" rtlCol="0">
            <a:spAutoFit/>
          </a:bodyPr>
          <a:lstStyle/>
          <a:p>
            <a:r>
              <a:rPr kumimoji="1" lang="en-US" altLang="ja-JP" sz="1000" dirty="0">
                <a:solidFill>
                  <a:schemeClr val="bg1"/>
                </a:solidFill>
                <a:latin typeface="+mn-ea"/>
              </a:rPr>
              <a:t>100% </a:t>
            </a:r>
            <a:r>
              <a:rPr kumimoji="1" lang="ja-JP" altLang="en-US" sz="1000" dirty="0">
                <a:solidFill>
                  <a:schemeClr val="bg1"/>
                </a:solidFill>
                <a:latin typeface="+mn-ea"/>
              </a:rPr>
              <a:t>オーガニックでビーガン認定を受けています。化学薬品、殺虫剤、除草剤を一切使用していません。畑は海抜</a:t>
            </a:r>
            <a:r>
              <a:rPr kumimoji="1" lang="en-US" altLang="ja-JP" sz="1000" dirty="0">
                <a:solidFill>
                  <a:schemeClr val="bg1"/>
                </a:solidFill>
                <a:latin typeface="+mn-ea"/>
              </a:rPr>
              <a:t>800</a:t>
            </a:r>
            <a:r>
              <a:rPr kumimoji="1" lang="ja-JP" altLang="en-US" sz="1000" dirty="0">
                <a:solidFill>
                  <a:schemeClr val="bg1"/>
                </a:solidFill>
                <a:latin typeface="+mn-ea"/>
              </a:rPr>
              <a:t>メートルの高度に位置し、地中海性気候がぶどう畑と粘土質の土壌に十分な日光をもたらします。ぶどうは夜収穫。チェリーレッドの色で、赤いベリー系のニュアンスがあります。口に含むとタンニンを感じられ余韻が長くチーズに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407634" y="5183250"/>
            <a:ext cx="3163966" cy="292388"/>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5641"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14455" y="65124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177389" y="3333746"/>
            <a:ext cx="27296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95109" y="4707624"/>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0011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5146" y="6513037"/>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316207" y="2382105"/>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3" name="テキスト ボックス 52">
            <a:extLst>
              <a:ext uri="{FF2B5EF4-FFF2-40B4-BE49-F238E27FC236}">
                <a16:creationId xmlns:a16="http://schemas.microsoft.com/office/drawing/2014/main" id="{22202E4F-5895-4119-B0E1-33ED3C45C353}"/>
              </a:ext>
            </a:extLst>
          </p:cNvPr>
          <p:cNvSpPr txBox="1"/>
          <p:nvPr/>
        </p:nvSpPr>
        <p:spPr>
          <a:xfrm>
            <a:off x="890477" y="2953611"/>
            <a:ext cx="2994631" cy="276999"/>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オーガニック＆ヴィーガンの赤ワイン！</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71615" y="3268597"/>
            <a:ext cx="271279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48360" y="773106"/>
            <a:ext cx="2752901"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44343" y="1378205"/>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6F35CBE7-659B-443B-90EE-693B91132C90}"/>
              </a:ext>
            </a:extLst>
          </p:cNvPr>
          <p:cNvSpPr txBox="1"/>
          <p:nvPr/>
        </p:nvSpPr>
        <p:spPr>
          <a:xfrm>
            <a:off x="946734" y="3369929"/>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a:t>
            </a:r>
            <a:r>
              <a:rPr kumimoji="1" lang="ja-JP" altLang="en-US" sz="1050" b="1" dirty="0">
                <a:solidFill>
                  <a:schemeClr val="bg1"/>
                </a:solidFill>
                <a:latin typeface="+mn-ea"/>
              </a:rPr>
              <a:t>カスティーリャ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：ガルナッチャ</a:t>
            </a:r>
            <a:r>
              <a:rPr kumimoji="1" lang="en-US" altLang="ja-JP" sz="1050" b="1" dirty="0">
                <a:solidFill>
                  <a:schemeClr val="bg1"/>
                </a:solidFill>
                <a:latin typeface="+mn-ea"/>
              </a:rPr>
              <a:t>100%</a:t>
            </a:r>
          </a:p>
          <a:p>
            <a:r>
              <a:rPr kumimoji="1" lang="ja-JP" altLang="en-US" sz="1050" b="1" dirty="0">
                <a:solidFill>
                  <a:schemeClr val="bg1"/>
                </a:solidFill>
                <a:latin typeface="+mn-ea"/>
              </a:rPr>
              <a:t>味わい：赤・辛口・フルボディ</a:t>
            </a:r>
          </a:p>
        </p:txBody>
      </p:sp>
      <p:sp>
        <p:nvSpPr>
          <p:cNvPr id="94" name="テキスト ボックス 93">
            <a:extLst>
              <a:ext uri="{FF2B5EF4-FFF2-40B4-BE49-F238E27FC236}">
                <a16:creationId xmlns:a16="http://schemas.microsoft.com/office/drawing/2014/main" id="{E10DEFC4-28C7-4D19-B142-E12C6C79A238}"/>
              </a:ext>
            </a:extLst>
          </p:cNvPr>
          <p:cNvSpPr txBox="1"/>
          <p:nvPr/>
        </p:nvSpPr>
        <p:spPr>
          <a:xfrm>
            <a:off x="722576" y="1329183"/>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a:t>
            </a:r>
            <a:r>
              <a:rPr kumimoji="1" lang="ja-JP" altLang="en-US" sz="750" b="1" dirty="0">
                <a:solidFill>
                  <a:schemeClr val="bg1"/>
                </a:solidFill>
                <a:latin typeface="+mn-ea"/>
              </a:rPr>
              <a:t>カスティーリャ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：ガルナッチャ</a:t>
            </a:r>
            <a:r>
              <a:rPr kumimoji="1" lang="en-US" altLang="ja-JP" sz="750" b="1" dirty="0">
                <a:solidFill>
                  <a:schemeClr val="bg1"/>
                </a:solidFill>
                <a:latin typeface="+mn-ea"/>
              </a:rPr>
              <a:t>100%</a:t>
            </a:r>
          </a:p>
          <a:p>
            <a:r>
              <a:rPr kumimoji="1" lang="ja-JP" altLang="en-US" sz="750" b="1" dirty="0">
                <a:solidFill>
                  <a:schemeClr val="bg1"/>
                </a:solidFill>
                <a:latin typeface="+mn-ea"/>
              </a:rPr>
              <a:t>味わい：赤・辛口・フルボディ</a:t>
            </a:r>
          </a:p>
        </p:txBody>
      </p:sp>
      <p:sp>
        <p:nvSpPr>
          <p:cNvPr id="101" name="テキスト ボックス 100">
            <a:extLst>
              <a:ext uri="{FF2B5EF4-FFF2-40B4-BE49-F238E27FC236}">
                <a16:creationId xmlns:a16="http://schemas.microsoft.com/office/drawing/2014/main" id="{C2D2111F-3BC1-4386-9F41-BDEC3CC19678}"/>
              </a:ext>
            </a:extLst>
          </p:cNvPr>
          <p:cNvSpPr txBox="1"/>
          <p:nvPr/>
        </p:nvSpPr>
        <p:spPr>
          <a:xfrm>
            <a:off x="1047642" y="6535567"/>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：ガルナッチャ</a:t>
            </a:r>
            <a:r>
              <a:rPr kumimoji="1" lang="en-US" altLang="ja-JP" sz="1200" b="1" dirty="0">
                <a:solidFill>
                  <a:schemeClr val="bg1"/>
                </a:solidFill>
                <a:latin typeface="+mn-ea"/>
              </a:rPr>
              <a:t>100%</a:t>
            </a:r>
          </a:p>
          <a:p>
            <a:r>
              <a:rPr kumimoji="1" lang="ja-JP" altLang="en-US" sz="1200" b="1" dirty="0">
                <a:solidFill>
                  <a:schemeClr val="bg1"/>
                </a:solidFill>
                <a:latin typeface="+mn-ea"/>
              </a:rPr>
              <a:t>味わい：赤・辛口・フルボディ</a:t>
            </a:r>
          </a:p>
        </p:txBody>
      </p:sp>
      <p:sp>
        <p:nvSpPr>
          <p:cNvPr id="89" name="テキスト ボックス 88">
            <a:extLst>
              <a:ext uri="{FF2B5EF4-FFF2-40B4-BE49-F238E27FC236}">
                <a16:creationId xmlns:a16="http://schemas.microsoft.com/office/drawing/2014/main" id="{2EC0B710-25F6-4A55-A300-B06E237391AA}"/>
              </a:ext>
            </a:extLst>
          </p:cNvPr>
          <p:cNvSpPr txBox="1"/>
          <p:nvPr/>
        </p:nvSpPr>
        <p:spPr>
          <a:xfrm>
            <a:off x="1152226" y="2582265"/>
            <a:ext cx="2351571" cy="307777"/>
          </a:xfrm>
          <a:prstGeom prst="rect">
            <a:avLst/>
          </a:prstGeom>
          <a:noFill/>
        </p:spPr>
        <p:txBody>
          <a:bodyPr wrap="square" rtlCol="0">
            <a:spAutoFit/>
          </a:bodyPr>
          <a:lstStyle/>
          <a:p>
            <a:r>
              <a:rPr kumimoji="1" lang="ja-JP" altLang="en-US" sz="1400" b="1" dirty="0">
                <a:solidFill>
                  <a:schemeClr val="bg1"/>
                </a:solidFill>
                <a:latin typeface="+mn-ea"/>
              </a:rPr>
              <a:t>マングアル・ガルナッチャ</a:t>
            </a:r>
          </a:p>
        </p:txBody>
      </p:sp>
      <p:sp>
        <p:nvSpPr>
          <p:cNvPr id="102" name="テキスト ボックス 101">
            <a:extLst>
              <a:ext uri="{FF2B5EF4-FFF2-40B4-BE49-F238E27FC236}">
                <a16:creationId xmlns:a16="http://schemas.microsoft.com/office/drawing/2014/main" id="{0BA1D59E-5398-4DC6-A7B0-92042C7AA0CF}"/>
              </a:ext>
            </a:extLst>
          </p:cNvPr>
          <p:cNvSpPr txBox="1"/>
          <p:nvPr/>
        </p:nvSpPr>
        <p:spPr>
          <a:xfrm>
            <a:off x="1732299" y="4825021"/>
            <a:ext cx="2727369" cy="338554"/>
          </a:xfrm>
          <a:prstGeom prst="rect">
            <a:avLst/>
          </a:prstGeom>
          <a:noFill/>
        </p:spPr>
        <p:txBody>
          <a:bodyPr wrap="square" rtlCol="0">
            <a:spAutoFit/>
          </a:bodyPr>
          <a:lstStyle/>
          <a:p>
            <a:r>
              <a:rPr kumimoji="1" lang="ja-JP" altLang="en-US" sz="1600" b="1" dirty="0">
                <a:solidFill>
                  <a:schemeClr val="bg1"/>
                </a:solidFill>
                <a:latin typeface="+mn-ea"/>
              </a:rPr>
              <a:t>マングアル・ガルナッチャ</a:t>
            </a:r>
          </a:p>
        </p:txBody>
      </p:sp>
      <p:sp>
        <p:nvSpPr>
          <p:cNvPr id="87" name="テキスト ボックス 86">
            <a:extLst>
              <a:ext uri="{FF2B5EF4-FFF2-40B4-BE49-F238E27FC236}">
                <a16:creationId xmlns:a16="http://schemas.microsoft.com/office/drawing/2014/main" id="{8BEB80CE-1170-446E-B59B-5A8F289C32A9}"/>
              </a:ext>
            </a:extLst>
          </p:cNvPr>
          <p:cNvSpPr txBox="1"/>
          <p:nvPr/>
        </p:nvSpPr>
        <p:spPr>
          <a:xfrm>
            <a:off x="6190002" y="817388"/>
            <a:ext cx="1947926" cy="261610"/>
          </a:xfrm>
          <a:prstGeom prst="rect">
            <a:avLst/>
          </a:prstGeom>
          <a:noFill/>
        </p:spPr>
        <p:txBody>
          <a:bodyPr wrap="square" rtlCol="0">
            <a:spAutoFit/>
          </a:bodyPr>
          <a:lstStyle/>
          <a:p>
            <a:r>
              <a:rPr kumimoji="1" lang="ja-JP" altLang="en-US" sz="1100" b="1" dirty="0">
                <a:solidFill>
                  <a:schemeClr val="bg1"/>
                </a:solidFill>
                <a:latin typeface="+mn-ea"/>
              </a:rPr>
              <a:t>マングアル・ガルナッチャ</a:t>
            </a:r>
          </a:p>
        </p:txBody>
      </p:sp>
      <p:sp>
        <p:nvSpPr>
          <p:cNvPr id="103" name="テキスト ボックス 102">
            <a:extLst>
              <a:ext uri="{FF2B5EF4-FFF2-40B4-BE49-F238E27FC236}">
                <a16:creationId xmlns:a16="http://schemas.microsoft.com/office/drawing/2014/main" id="{6B85B9A5-7F2F-4AE9-BAEE-05A88CEADDDB}"/>
              </a:ext>
            </a:extLst>
          </p:cNvPr>
          <p:cNvSpPr txBox="1"/>
          <p:nvPr/>
        </p:nvSpPr>
        <p:spPr>
          <a:xfrm>
            <a:off x="6361615" y="2629292"/>
            <a:ext cx="2349809" cy="307777"/>
          </a:xfrm>
          <a:prstGeom prst="rect">
            <a:avLst/>
          </a:prstGeom>
          <a:noFill/>
        </p:spPr>
        <p:txBody>
          <a:bodyPr wrap="square" rtlCol="0">
            <a:spAutoFit/>
          </a:bodyPr>
          <a:lstStyle/>
          <a:p>
            <a:r>
              <a:rPr kumimoji="1" lang="ja-JP" altLang="en-US" sz="1400" b="1" dirty="0">
                <a:solidFill>
                  <a:schemeClr val="bg1"/>
                </a:solidFill>
                <a:latin typeface="+mn-ea"/>
              </a:rPr>
              <a:t>マングアル・ガルナッチャ</a:t>
            </a:r>
          </a:p>
        </p:txBody>
      </p:sp>
      <p:sp>
        <p:nvSpPr>
          <p:cNvPr id="111" name="テキスト ボックス 110">
            <a:extLst>
              <a:ext uri="{FF2B5EF4-FFF2-40B4-BE49-F238E27FC236}">
                <a16:creationId xmlns:a16="http://schemas.microsoft.com/office/drawing/2014/main" id="{E2AC4328-F09B-4A97-80E9-1BBBBB708AA5}"/>
              </a:ext>
            </a:extLst>
          </p:cNvPr>
          <p:cNvSpPr txBox="1"/>
          <p:nvPr/>
        </p:nvSpPr>
        <p:spPr>
          <a:xfrm>
            <a:off x="6964571" y="4825021"/>
            <a:ext cx="2645036" cy="338554"/>
          </a:xfrm>
          <a:prstGeom prst="rect">
            <a:avLst/>
          </a:prstGeom>
          <a:noFill/>
        </p:spPr>
        <p:txBody>
          <a:bodyPr wrap="square" rtlCol="0">
            <a:spAutoFit/>
          </a:bodyPr>
          <a:lstStyle/>
          <a:p>
            <a:r>
              <a:rPr kumimoji="1" lang="ja-JP" altLang="en-US" sz="1600" b="1" dirty="0">
                <a:solidFill>
                  <a:schemeClr val="bg1"/>
                </a:solidFill>
                <a:latin typeface="+mn-ea"/>
              </a:rPr>
              <a:t>マングアル・ガルナッチャ</a:t>
            </a:r>
          </a:p>
        </p:txBody>
      </p:sp>
      <p:sp>
        <p:nvSpPr>
          <p:cNvPr id="116" name="テキスト ボックス 115">
            <a:extLst>
              <a:ext uri="{FF2B5EF4-FFF2-40B4-BE49-F238E27FC236}">
                <a16:creationId xmlns:a16="http://schemas.microsoft.com/office/drawing/2014/main" id="{6AB1121E-4554-4092-AFBF-C046DA376164}"/>
              </a:ext>
            </a:extLst>
          </p:cNvPr>
          <p:cNvSpPr txBox="1"/>
          <p:nvPr/>
        </p:nvSpPr>
        <p:spPr>
          <a:xfrm>
            <a:off x="6708839" y="5178986"/>
            <a:ext cx="3369111" cy="292388"/>
          </a:xfrm>
          <a:prstGeom prst="rect">
            <a:avLst/>
          </a:prstGeom>
          <a:noFill/>
        </p:spPr>
        <p:txBody>
          <a:bodyPr wrap="square" rtlCol="0">
            <a:spAutoFit/>
          </a:bodyPr>
          <a:lstStyle/>
          <a:p>
            <a:r>
              <a:rPr kumimoji="1" lang="ja-JP" altLang="en-US" sz="1300" b="1" dirty="0">
                <a:solidFill>
                  <a:schemeClr val="bg1"/>
                </a:solidFill>
                <a:latin typeface="+mn-ea"/>
              </a:rPr>
              <a:t>オーガニック＆ヴィーガンの赤ワイン！</a:t>
            </a:r>
          </a:p>
        </p:txBody>
      </p:sp>
      <p:sp>
        <p:nvSpPr>
          <p:cNvPr id="66" name="テキスト ボックス 65">
            <a:extLst>
              <a:ext uri="{FF2B5EF4-FFF2-40B4-BE49-F238E27FC236}">
                <a16:creationId xmlns:a16="http://schemas.microsoft.com/office/drawing/2014/main" id="{D23BCDDC-E829-46CF-9BD5-96BA199BD746}"/>
              </a:ext>
            </a:extLst>
          </p:cNvPr>
          <p:cNvSpPr txBox="1"/>
          <p:nvPr/>
        </p:nvSpPr>
        <p:spPr>
          <a:xfrm>
            <a:off x="6020518" y="1095749"/>
            <a:ext cx="2365560" cy="238527"/>
          </a:xfrm>
          <a:prstGeom prst="rect">
            <a:avLst/>
          </a:prstGeom>
          <a:noFill/>
        </p:spPr>
        <p:txBody>
          <a:bodyPr wrap="square" rtlCol="0">
            <a:spAutoFit/>
          </a:bodyPr>
          <a:lstStyle/>
          <a:p>
            <a:r>
              <a:rPr kumimoji="1" lang="ja-JP" altLang="en-US" sz="950" b="1" dirty="0">
                <a:solidFill>
                  <a:schemeClr val="bg1"/>
                </a:solidFill>
                <a:latin typeface="+mn-ea"/>
              </a:rPr>
              <a:t>オーガニック＆ヴィーガンの赤ワイン！</a:t>
            </a:r>
          </a:p>
        </p:txBody>
      </p:sp>
      <p:sp>
        <p:nvSpPr>
          <p:cNvPr id="75" name="テキスト ボックス 74">
            <a:extLst>
              <a:ext uri="{FF2B5EF4-FFF2-40B4-BE49-F238E27FC236}">
                <a16:creationId xmlns:a16="http://schemas.microsoft.com/office/drawing/2014/main" id="{4B7F16EE-1879-4BEB-91EF-C2D4C52632BC}"/>
              </a:ext>
            </a:extLst>
          </p:cNvPr>
          <p:cNvSpPr txBox="1"/>
          <p:nvPr/>
        </p:nvSpPr>
        <p:spPr>
          <a:xfrm>
            <a:off x="6105208" y="1394570"/>
            <a:ext cx="2334403" cy="553998"/>
          </a:xfrm>
          <a:prstGeom prst="rect">
            <a:avLst/>
          </a:prstGeom>
          <a:noFill/>
        </p:spPr>
        <p:txBody>
          <a:bodyPr wrap="square" rtlCol="0">
            <a:spAutoFit/>
          </a:bodyPr>
          <a:lstStyle/>
          <a:p>
            <a:r>
              <a:rPr kumimoji="1" lang="ja-JP" altLang="en-US" sz="750" b="1" dirty="0">
                <a:solidFill>
                  <a:schemeClr val="bg1"/>
                </a:solidFill>
                <a:latin typeface="+mn-ea"/>
              </a:rPr>
              <a:t>原産国：スペイン</a:t>
            </a:r>
            <a:r>
              <a:rPr kumimoji="1" lang="en-US" altLang="ja-JP" sz="750" b="1" dirty="0">
                <a:solidFill>
                  <a:schemeClr val="bg1"/>
                </a:solidFill>
                <a:latin typeface="+mn-ea"/>
              </a:rPr>
              <a:t>/</a:t>
            </a:r>
            <a:r>
              <a:rPr kumimoji="1" lang="ja-JP" altLang="en-US" sz="750" b="1" dirty="0">
                <a:solidFill>
                  <a:schemeClr val="bg1"/>
                </a:solidFill>
                <a:latin typeface="+mn-ea"/>
              </a:rPr>
              <a:t>カスティーリャ</a:t>
            </a:r>
            <a:endParaRPr kumimoji="1" lang="en-US" altLang="ja-JP" sz="750" b="1" dirty="0">
              <a:solidFill>
                <a:schemeClr val="bg1"/>
              </a:solidFill>
              <a:latin typeface="+mn-ea"/>
            </a:endParaRPr>
          </a:p>
          <a:p>
            <a:r>
              <a:rPr kumimoji="1" lang="ja-JP" altLang="en-US" sz="750" b="1" dirty="0">
                <a:solidFill>
                  <a:schemeClr val="bg1"/>
                </a:solidFill>
                <a:latin typeface="+mn-ea"/>
              </a:rPr>
              <a:t>生産者：ボデガス　アルベロ</a:t>
            </a:r>
            <a:endParaRPr kumimoji="1" lang="en-US" altLang="ja-JP" sz="750" b="1" dirty="0">
              <a:solidFill>
                <a:schemeClr val="bg1"/>
              </a:solidFill>
              <a:latin typeface="+mn-ea"/>
            </a:endParaRPr>
          </a:p>
          <a:p>
            <a:r>
              <a:rPr kumimoji="1" lang="ja-JP" altLang="en-US" sz="750" b="1" dirty="0">
                <a:solidFill>
                  <a:schemeClr val="bg1"/>
                </a:solidFill>
                <a:latin typeface="+mn-ea"/>
              </a:rPr>
              <a:t>品種　：ガルナッチャ</a:t>
            </a:r>
            <a:r>
              <a:rPr kumimoji="1" lang="en-US" altLang="ja-JP" sz="750" b="1" dirty="0">
                <a:solidFill>
                  <a:schemeClr val="bg1"/>
                </a:solidFill>
                <a:latin typeface="+mn-ea"/>
              </a:rPr>
              <a:t>100%</a:t>
            </a:r>
          </a:p>
          <a:p>
            <a:r>
              <a:rPr kumimoji="1" lang="ja-JP" altLang="en-US" sz="750" b="1" dirty="0">
                <a:solidFill>
                  <a:schemeClr val="bg1"/>
                </a:solidFill>
                <a:latin typeface="+mn-ea"/>
              </a:rPr>
              <a:t>味わい：赤・辛口・フルボディ</a:t>
            </a:r>
          </a:p>
        </p:txBody>
      </p:sp>
      <p:sp>
        <p:nvSpPr>
          <p:cNvPr id="83" name="テキスト ボックス 82">
            <a:extLst>
              <a:ext uri="{FF2B5EF4-FFF2-40B4-BE49-F238E27FC236}">
                <a16:creationId xmlns:a16="http://schemas.microsoft.com/office/drawing/2014/main" id="{3E933460-7A8B-433E-819F-A00995E33A33}"/>
              </a:ext>
            </a:extLst>
          </p:cNvPr>
          <p:cNvSpPr txBox="1"/>
          <p:nvPr/>
        </p:nvSpPr>
        <p:spPr>
          <a:xfrm>
            <a:off x="6144343" y="2998317"/>
            <a:ext cx="2994631" cy="276999"/>
          </a:xfrm>
          <a:prstGeom prst="rect">
            <a:avLst/>
          </a:prstGeom>
          <a:noFill/>
        </p:spPr>
        <p:txBody>
          <a:bodyPr wrap="square" rtlCol="0">
            <a:spAutoFit/>
          </a:bodyPr>
          <a:lstStyle/>
          <a:p>
            <a:r>
              <a:rPr kumimoji="1" lang="ja-JP" altLang="en-US" sz="1200" b="1" dirty="0">
                <a:solidFill>
                  <a:schemeClr val="bg1"/>
                </a:solidFill>
                <a:latin typeface="+mn-ea"/>
              </a:rPr>
              <a:t>オーガニック＆ヴィーガンの赤ワイン！</a:t>
            </a:r>
          </a:p>
        </p:txBody>
      </p:sp>
      <p:sp>
        <p:nvSpPr>
          <p:cNvPr id="85" name="テキスト ボックス 84">
            <a:extLst>
              <a:ext uri="{FF2B5EF4-FFF2-40B4-BE49-F238E27FC236}">
                <a16:creationId xmlns:a16="http://schemas.microsoft.com/office/drawing/2014/main" id="{711D7FBC-A576-46B9-B3A3-4C6051CC9607}"/>
              </a:ext>
            </a:extLst>
          </p:cNvPr>
          <p:cNvSpPr txBox="1"/>
          <p:nvPr/>
        </p:nvSpPr>
        <p:spPr>
          <a:xfrm>
            <a:off x="6169770" y="3414778"/>
            <a:ext cx="3102752" cy="738664"/>
          </a:xfrm>
          <a:prstGeom prst="rect">
            <a:avLst/>
          </a:prstGeom>
          <a:noFill/>
        </p:spPr>
        <p:txBody>
          <a:bodyPr wrap="square" rtlCol="0">
            <a:spAutoFit/>
          </a:bodyPr>
          <a:lstStyle/>
          <a:p>
            <a:r>
              <a:rPr kumimoji="1" lang="ja-JP" altLang="en-US" sz="1050" b="1" dirty="0">
                <a:solidFill>
                  <a:schemeClr val="bg1"/>
                </a:solidFill>
                <a:latin typeface="+mn-ea"/>
              </a:rPr>
              <a:t>原産国：スペイン</a:t>
            </a:r>
            <a:r>
              <a:rPr kumimoji="1" lang="en-US" altLang="ja-JP" sz="1050" b="1" dirty="0">
                <a:solidFill>
                  <a:schemeClr val="bg1"/>
                </a:solidFill>
                <a:latin typeface="+mn-ea"/>
              </a:rPr>
              <a:t>/</a:t>
            </a:r>
            <a:r>
              <a:rPr kumimoji="1" lang="ja-JP" altLang="en-US" sz="1050" b="1" dirty="0">
                <a:solidFill>
                  <a:schemeClr val="bg1"/>
                </a:solidFill>
                <a:latin typeface="+mn-ea"/>
              </a:rPr>
              <a:t>カスティーリャ</a:t>
            </a:r>
            <a:endParaRPr kumimoji="1" lang="en-US" altLang="ja-JP" sz="1050" b="1" dirty="0">
              <a:solidFill>
                <a:schemeClr val="bg1"/>
              </a:solidFill>
              <a:latin typeface="+mn-ea"/>
            </a:endParaRPr>
          </a:p>
          <a:p>
            <a:r>
              <a:rPr kumimoji="1" lang="ja-JP" altLang="en-US" sz="1050" b="1" dirty="0">
                <a:solidFill>
                  <a:schemeClr val="bg1"/>
                </a:solidFill>
                <a:latin typeface="+mn-ea"/>
              </a:rPr>
              <a:t>生産者：ボデガス　アルベロ</a:t>
            </a:r>
            <a:endParaRPr kumimoji="1" lang="en-US" altLang="ja-JP" sz="1050" b="1" dirty="0">
              <a:solidFill>
                <a:schemeClr val="bg1"/>
              </a:solidFill>
              <a:latin typeface="+mn-ea"/>
            </a:endParaRPr>
          </a:p>
          <a:p>
            <a:r>
              <a:rPr kumimoji="1" lang="ja-JP" altLang="en-US" sz="1050" b="1" dirty="0">
                <a:solidFill>
                  <a:schemeClr val="bg1"/>
                </a:solidFill>
                <a:latin typeface="+mn-ea"/>
              </a:rPr>
              <a:t>品種　：ガルナッチャ</a:t>
            </a:r>
            <a:r>
              <a:rPr kumimoji="1" lang="en-US" altLang="ja-JP" sz="1050" b="1" dirty="0">
                <a:solidFill>
                  <a:schemeClr val="bg1"/>
                </a:solidFill>
                <a:latin typeface="+mn-ea"/>
              </a:rPr>
              <a:t>100%</a:t>
            </a:r>
          </a:p>
          <a:p>
            <a:r>
              <a:rPr kumimoji="1" lang="ja-JP" altLang="en-US" sz="1050" b="1" dirty="0">
                <a:solidFill>
                  <a:schemeClr val="bg1"/>
                </a:solidFill>
                <a:latin typeface="+mn-ea"/>
              </a:rPr>
              <a:t>味わい：赤・辛口・フルボディ</a:t>
            </a:r>
          </a:p>
        </p:txBody>
      </p:sp>
      <p:sp>
        <p:nvSpPr>
          <p:cNvPr id="95" name="テキスト ボックス 94">
            <a:extLst>
              <a:ext uri="{FF2B5EF4-FFF2-40B4-BE49-F238E27FC236}">
                <a16:creationId xmlns:a16="http://schemas.microsoft.com/office/drawing/2014/main" id="{EAE0C21F-F5FB-44A8-9465-6A696E4ADC2E}"/>
              </a:ext>
            </a:extLst>
          </p:cNvPr>
          <p:cNvSpPr txBox="1"/>
          <p:nvPr/>
        </p:nvSpPr>
        <p:spPr>
          <a:xfrm>
            <a:off x="6403649" y="5500992"/>
            <a:ext cx="4091352" cy="1015663"/>
          </a:xfrm>
          <a:prstGeom prst="rect">
            <a:avLst/>
          </a:prstGeom>
          <a:noFill/>
        </p:spPr>
        <p:txBody>
          <a:bodyPr wrap="square" rtlCol="0">
            <a:spAutoFit/>
          </a:bodyPr>
          <a:lstStyle/>
          <a:p>
            <a:r>
              <a:rPr kumimoji="1" lang="en-US" altLang="ja-JP" sz="1000" dirty="0">
                <a:solidFill>
                  <a:schemeClr val="bg1"/>
                </a:solidFill>
                <a:latin typeface="+mn-ea"/>
              </a:rPr>
              <a:t>100% </a:t>
            </a:r>
            <a:r>
              <a:rPr kumimoji="1" lang="ja-JP" altLang="en-US" sz="1000" dirty="0">
                <a:solidFill>
                  <a:schemeClr val="bg1"/>
                </a:solidFill>
                <a:latin typeface="+mn-ea"/>
              </a:rPr>
              <a:t>オーガニックでビーガン認定を受けています。化学薬品、殺虫剤、除草剤を一切使用していません。畑は海抜</a:t>
            </a:r>
            <a:r>
              <a:rPr kumimoji="1" lang="en-US" altLang="ja-JP" sz="1000" dirty="0">
                <a:solidFill>
                  <a:schemeClr val="bg1"/>
                </a:solidFill>
                <a:latin typeface="+mn-ea"/>
              </a:rPr>
              <a:t>800</a:t>
            </a:r>
            <a:r>
              <a:rPr kumimoji="1" lang="ja-JP" altLang="en-US" sz="1000" dirty="0">
                <a:solidFill>
                  <a:schemeClr val="bg1"/>
                </a:solidFill>
                <a:latin typeface="+mn-ea"/>
              </a:rPr>
              <a:t>メートルの高度に位置し、地中海性気候がぶどう畑と粘土質の土壌に十分な日光をもたらします。ぶどうは夜収穫。チェリーレッドの色で、赤いベリー系のニュアンスがあります。口に含むとタンニンを感じられ余韻が長くチーズによく合います。</a:t>
            </a:r>
          </a:p>
        </p:txBody>
      </p:sp>
      <p:sp>
        <p:nvSpPr>
          <p:cNvPr id="96" name="テキスト ボックス 95">
            <a:extLst>
              <a:ext uri="{FF2B5EF4-FFF2-40B4-BE49-F238E27FC236}">
                <a16:creationId xmlns:a16="http://schemas.microsoft.com/office/drawing/2014/main" id="{2699550D-80BC-43E2-B0B9-57A9C3BAFDC3}"/>
              </a:ext>
            </a:extLst>
          </p:cNvPr>
          <p:cNvSpPr txBox="1"/>
          <p:nvPr/>
        </p:nvSpPr>
        <p:spPr>
          <a:xfrm>
            <a:off x="6428428" y="6545558"/>
            <a:ext cx="3904243" cy="830997"/>
          </a:xfrm>
          <a:prstGeom prst="rect">
            <a:avLst/>
          </a:prstGeom>
          <a:noFill/>
        </p:spPr>
        <p:txBody>
          <a:bodyPr wrap="square" rtlCol="0">
            <a:spAutoFit/>
          </a:bodyPr>
          <a:lstStyle/>
          <a:p>
            <a:r>
              <a:rPr kumimoji="1" lang="ja-JP" altLang="en-US" sz="1200" b="1" dirty="0">
                <a:solidFill>
                  <a:schemeClr val="bg1"/>
                </a:solidFill>
                <a:latin typeface="+mn-ea"/>
              </a:rPr>
              <a:t>原産国：スペイン</a:t>
            </a:r>
            <a:r>
              <a:rPr kumimoji="1" lang="en-US" altLang="ja-JP" sz="1200" b="1" dirty="0">
                <a:solidFill>
                  <a:schemeClr val="bg1"/>
                </a:solidFill>
                <a:latin typeface="+mn-ea"/>
              </a:rPr>
              <a:t>/</a:t>
            </a:r>
            <a:r>
              <a:rPr kumimoji="1" lang="ja-JP" altLang="en-US" sz="1200" b="1" dirty="0">
                <a:solidFill>
                  <a:schemeClr val="bg1"/>
                </a:solidFill>
                <a:latin typeface="+mn-ea"/>
              </a:rPr>
              <a:t>カスティーリャ</a:t>
            </a:r>
            <a:endParaRPr kumimoji="1" lang="en-US" altLang="ja-JP" sz="1200" b="1" dirty="0">
              <a:solidFill>
                <a:schemeClr val="bg1"/>
              </a:solidFill>
              <a:latin typeface="+mn-ea"/>
            </a:endParaRPr>
          </a:p>
          <a:p>
            <a:r>
              <a:rPr kumimoji="1" lang="ja-JP" altLang="en-US" sz="1200" b="1" dirty="0">
                <a:solidFill>
                  <a:schemeClr val="bg1"/>
                </a:solidFill>
                <a:latin typeface="+mn-ea"/>
              </a:rPr>
              <a:t>生産者：ボデガス　アルベロ</a:t>
            </a:r>
            <a:endParaRPr kumimoji="1" lang="en-US" altLang="ja-JP" sz="1200" b="1" dirty="0">
              <a:solidFill>
                <a:schemeClr val="bg1"/>
              </a:solidFill>
              <a:latin typeface="+mn-ea"/>
            </a:endParaRPr>
          </a:p>
          <a:p>
            <a:r>
              <a:rPr kumimoji="1" lang="ja-JP" altLang="en-US" sz="1200" b="1" dirty="0">
                <a:solidFill>
                  <a:schemeClr val="bg1"/>
                </a:solidFill>
                <a:latin typeface="+mn-ea"/>
              </a:rPr>
              <a:t>品種　：ガルナッチャ</a:t>
            </a:r>
            <a:r>
              <a:rPr kumimoji="1" lang="en-US" altLang="ja-JP" sz="1200" b="1" dirty="0">
                <a:solidFill>
                  <a:schemeClr val="bg1"/>
                </a:solidFill>
                <a:latin typeface="+mn-ea"/>
              </a:rPr>
              <a:t>100%</a:t>
            </a:r>
          </a:p>
          <a:p>
            <a:r>
              <a:rPr kumimoji="1" lang="ja-JP" altLang="en-US" sz="1200" b="1" dirty="0">
                <a:solidFill>
                  <a:schemeClr val="bg1"/>
                </a:solidFill>
                <a:latin typeface="+mn-ea"/>
              </a:rPr>
              <a:t>味わい：赤・辛口・フルボディ</a:t>
            </a:r>
          </a:p>
        </p:txBody>
      </p:sp>
      <p:pic>
        <p:nvPicPr>
          <p:cNvPr id="7" name="図 6">
            <a:extLst>
              <a:ext uri="{FF2B5EF4-FFF2-40B4-BE49-F238E27FC236}">
                <a16:creationId xmlns:a16="http://schemas.microsoft.com/office/drawing/2014/main" id="{63F81AC6-054E-4542-B4AC-1D71F9D83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76" y="5098579"/>
            <a:ext cx="586285" cy="2585354"/>
          </a:xfrm>
          <a:prstGeom prst="rect">
            <a:avLst/>
          </a:prstGeom>
        </p:spPr>
      </p:pic>
      <p:pic>
        <p:nvPicPr>
          <p:cNvPr id="79" name="図 78">
            <a:extLst>
              <a:ext uri="{FF2B5EF4-FFF2-40B4-BE49-F238E27FC236}">
                <a16:creationId xmlns:a16="http://schemas.microsoft.com/office/drawing/2014/main" id="{D7CFAA4C-E509-4839-AB83-85FB560AD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610" y="5130137"/>
            <a:ext cx="577737" cy="2547660"/>
          </a:xfrm>
          <a:prstGeom prst="rect">
            <a:avLst/>
          </a:prstGeom>
        </p:spPr>
      </p:pic>
      <p:pic>
        <p:nvPicPr>
          <p:cNvPr id="10" name="図 9">
            <a:extLst>
              <a:ext uri="{FF2B5EF4-FFF2-40B4-BE49-F238E27FC236}">
                <a16:creationId xmlns:a16="http://schemas.microsoft.com/office/drawing/2014/main" id="{C3A83005-617B-458F-9CAA-F75F393BAAFD}"/>
              </a:ext>
            </a:extLst>
          </p:cNvPr>
          <p:cNvPicPr>
            <a:picLocks noChangeAspect="1"/>
          </p:cNvPicPr>
          <p:nvPr/>
        </p:nvPicPr>
        <p:blipFill>
          <a:blip r:embed="rId6"/>
          <a:stretch>
            <a:fillRect/>
          </a:stretch>
        </p:blipFill>
        <p:spPr>
          <a:xfrm>
            <a:off x="5715317" y="2731559"/>
            <a:ext cx="413811" cy="1826164"/>
          </a:xfrm>
          <a:prstGeom prst="rect">
            <a:avLst/>
          </a:prstGeom>
        </p:spPr>
      </p:pic>
      <p:pic>
        <p:nvPicPr>
          <p:cNvPr id="84" name="図 83">
            <a:extLst>
              <a:ext uri="{FF2B5EF4-FFF2-40B4-BE49-F238E27FC236}">
                <a16:creationId xmlns:a16="http://schemas.microsoft.com/office/drawing/2014/main" id="{78F98C98-D085-448B-991F-C5AE6CEBA4A6}"/>
              </a:ext>
            </a:extLst>
          </p:cNvPr>
          <p:cNvPicPr>
            <a:picLocks noChangeAspect="1"/>
          </p:cNvPicPr>
          <p:nvPr/>
        </p:nvPicPr>
        <p:blipFill>
          <a:blip r:embed="rId6"/>
          <a:stretch>
            <a:fillRect/>
          </a:stretch>
        </p:blipFill>
        <p:spPr>
          <a:xfrm>
            <a:off x="424256" y="2623853"/>
            <a:ext cx="413811" cy="1826164"/>
          </a:xfrm>
          <a:prstGeom prst="rect">
            <a:avLst/>
          </a:prstGeom>
        </p:spPr>
      </p:pic>
      <p:pic>
        <p:nvPicPr>
          <p:cNvPr id="86" name="図 85">
            <a:extLst>
              <a:ext uri="{FF2B5EF4-FFF2-40B4-BE49-F238E27FC236}">
                <a16:creationId xmlns:a16="http://schemas.microsoft.com/office/drawing/2014/main" id="{F64F2D19-A039-44C5-AC59-E60DE27D3B5D}"/>
              </a:ext>
            </a:extLst>
          </p:cNvPr>
          <p:cNvPicPr>
            <a:picLocks noChangeAspect="1"/>
          </p:cNvPicPr>
          <p:nvPr/>
        </p:nvPicPr>
        <p:blipFill>
          <a:blip r:embed="rId6"/>
          <a:stretch>
            <a:fillRect/>
          </a:stretch>
        </p:blipFill>
        <p:spPr>
          <a:xfrm>
            <a:off x="5761101" y="937743"/>
            <a:ext cx="291140" cy="1284812"/>
          </a:xfrm>
          <a:prstGeom prst="rect">
            <a:avLst/>
          </a:prstGeom>
        </p:spPr>
      </p:pic>
      <p:pic>
        <p:nvPicPr>
          <p:cNvPr id="88" name="図 87">
            <a:extLst>
              <a:ext uri="{FF2B5EF4-FFF2-40B4-BE49-F238E27FC236}">
                <a16:creationId xmlns:a16="http://schemas.microsoft.com/office/drawing/2014/main" id="{0C1CFCE7-1F4C-4B50-A7EB-687F7230E58E}"/>
              </a:ext>
            </a:extLst>
          </p:cNvPr>
          <p:cNvPicPr>
            <a:picLocks noChangeAspect="1"/>
          </p:cNvPicPr>
          <p:nvPr/>
        </p:nvPicPr>
        <p:blipFill>
          <a:blip r:embed="rId6"/>
          <a:stretch>
            <a:fillRect/>
          </a:stretch>
        </p:blipFill>
        <p:spPr>
          <a:xfrm>
            <a:off x="372458" y="834370"/>
            <a:ext cx="291140" cy="1284812"/>
          </a:xfrm>
          <a:prstGeom prst="rect">
            <a:avLst/>
          </a:prstGeom>
        </p:spPr>
      </p:pic>
      <p:grpSp>
        <p:nvGrpSpPr>
          <p:cNvPr id="67" name="グループ化 66">
            <a:extLst>
              <a:ext uri="{FF2B5EF4-FFF2-40B4-BE49-F238E27FC236}">
                <a16:creationId xmlns:a16="http://schemas.microsoft.com/office/drawing/2014/main" id="{E4F73BD2-A1D0-4018-98E7-0BF7658AF492}"/>
              </a:ext>
            </a:extLst>
          </p:cNvPr>
          <p:cNvGrpSpPr/>
          <p:nvPr/>
        </p:nvGrpSpPr>
        <p:grpSpPr>
          <a:xfrm>
            <a:off x="6407636" y="4240154"/>
            <a:ext cx="481732" cy="221920"/>
            <a:chOff x="6752865" y="4253770"/>
            <a:chExt cx="481732" cy="221920"/>
          </a:xfrm>
        </p:grpSpPr>
        <p:sp>
          <p:nvSpPr>
            <p:cNvPr id="68" name="四角形: 角を丸くする 67">
              <a:extLst>
                <a:ext uri="{FF2B5EF4-FFF2-40B4-BE49-F238E27FC236}">
                  <a16:creationId xmlns:a16="http://schemas.microsoft.com/office/drawing/2014/main" id="{A9FA5828-3F72-4BE0-8EBB-8D1927DE44F8}"/>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0" name="テキスト ボックス 89">
              <a:extLst>
                <a:ext uri="{FF2B5EF4-FFF2-40B4-BE49-F238E27FC236}">
                  <a16:creationId xmlns:a16="http://schemas.microsoft.com/office/drawing/2014/main" id="{0F203808-E8B4-4338-8F7F-1ADB23C3233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98" name="グループ化 97">
            <a:extLst>
              <a:ext uri="{FF2B5EF4-FFF2-40B4-BE49-F238E27FC236}">
                <a16:creationId xmlns:a16="http://schemas.microsoft.com/office/drawing/2014/main" id="{F30B6C08-1F1F-451F-9E0C-BCA858697F5E}"/>
              </a:ext>
            </a:extLst>
          </p:cNvPr>
          <p:cNvGrpSpPr/>
          <p:nvPr/>
        </p:nvGrpSpPr>
        <p:grpSpPr>
          <a:xfrm>
            <a:off x="6398579" y="2008162"/>
            <a:ext cx="392268" cy="183496"/>
            <a:chOff x="6398579" y="2008162"/>
            <a:chExt cx="392268" cy="183496"/>
          </a:xfrm>
        </p:grpSpPr>
        <p:sp>
          <p:nvSpPr>
            <p:cNvPr id="110" name="四角形: 角を丸くする 109">
              <a:extLst>
                <a:ext uri="{FF2B5EF4-FFF2-40B4-BE49-F238E27FC236}">
                  <a16:creationId xmlns:a16="http://schemas.microsoft.com/office/drawing/2014/main" id="{17E14EA3-C41C-48F2-8AB4-D67FD49246A6}"/>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14180373-B5D8-473C-A195-3306B332F66D}"/>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13" name="グループ化 112">
            <a:extLst>
              <a:ext uri="{FF2B5EF4-FFF2-40B4-BE49-F238E27FC236}">
                <a16:creationId xmlns:a16="http://schemas.microsoft.com/office/drawing/2014/main" id="{70E76324-8911-426D-9621-E826F0FF975D}"/>
              </a:ext>
            </a:extLst>
          </p:cNvPr>
          <p:cNvGrpSpPr/>
          <p:nvPr/>
        </p:nvGrpSpPr>
        <p:grpSpPr>
          <a:xfrm>
            <a:off x="6564443" y="7433712"/>
            <a:ext cx="481732" cy="221920"/>
            <a:chOff x="7898818" y="7419868"/>
            <a:chExt cx="481732" cy="221920"/>
          </a:xfrm>
        </p:grpSpPr>
        <p:sp>
          <p:nvSpPr>
            <p:cNvPr id="114" name="四角形: 角を丸くする 113">
              <a:extLst>
                <a:ext uri="{FF2B5EF4-FFF2-40B4-BE49-F238E27FC236}">
                  <a16:creationId xmlns:a16="http://schemas.microsoft.com/office/drawing/2014/main" id="{4A46DD93-7B39-4315-9C1A-7B95A90A924E}"/>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AD4D98A7-F0AF-4CC1-BB0D-61545E3BCFBD}"/>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7" name="テキスト ボックス 116">
            <a:extLst>
              <a:ext uri="{FF2B5EF4-FFF2-40B4-BE49-F238E27FC236}">
                <a16:creationId xmlns:a16="http://schemas.microsoft.com/office/drawing/2014/main" id="{C74B84B2-9F20-4EA4-B61D-8D201F078FDD}"/>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8" name="グループ化 117">
            <a:extLst>
              <a:ext uri="{FF2B5EF4-FFF2-40B4-BE49-F238E27FC236}">
                <a16:creationId xmlns:a16="http://schemas.microsoft.com/office/drawing/2014/main" id="{99DCA133-E25A-4A27-9833-B597988B37B5}"/>
              </a:ext>
            </a:extLst>
          </p:cNvPr>
          <p:cNvGrpSpPr/>
          <p:nvPr/>
        </p:nvGrpSpPr>
        <p:grpSpPr>
          <a:xfrm>
            <a:off x="776680" y="1984185"/>
            <a:ext cx="724955" cy="190091"/>
            <a:chOff x="776680" y="1984185"/>
            <a:chExt cx="724955" cy="190091"/>
          </a:xfrm>
        </p:grpSpPr>
        <p:sp>
          <p:nvSpPr>
            <p:cNvPr id="119" name="四角形: 角を丸くする 118">
              <a:extLst>
                <a:ext uri="{FF2B5EF4-FFF2-40B4-BE49-F238E27FC236}">
                  <a16:creationId xmlns:a16="http://schemas.microsoft.com/office/drawing/2014/main" id="{41E9753D-5B6F-498B-B7D6-3F182D2E0EA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0" name="テキスト ボックス 119">
              <a:extLst>
                <a:ext uri="{FF2B5EF4-FFF2-40B4-BE49-F238E27FC236}">
                  <a16:creationId xmlns:a16="http://schemas.microsoft.com/office/drawing/2014/main" id="{D3CB601D-6362-4A7E-81E2-4C3AD445443C}"/>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1" name="グループ化 120">
            <a:extLst>
              <a:ext uri="{FF2B5EF4-FFF2-40B4-BE49-F238E27FC236}">
                <a16:creationId xmlns:a16="http://schemas.microsoft.com/office/drawing/2014/main" id="{BF9D56BB-C760-4828-8CD5-23A538656FF1}"/>
              </a:ext>
            </a:extLst>
          </p:cNvPr>
          <p:cNvGrpSpPr/>
          <p:nvPr/>
        </p:nvGrpSpPr>
        <p:grpSpPr>
          <a:xfrm>
            <a:off x="886113" y="4111950"/>
            <a:ext cx="469661" cy="351506"/>
            <a:chOff x="860269" y="4063164"/>
            <a:chExt cx="469661" cy="351506"/>
          </a:xfrm>
        </p:grpSpPr>
        <p:sp>
          <p:nvSpPr>
            <p:cNvPr id="122" name="四角形: 角を丸くする 121">
              <a:extLst>
                <a:ext uri="{FF2B5EF4-FFF2-40B4-BE49-F238E27FC236}">
                  <a16:creationId xmlns:a16="http://schemas.microsoft.com/office/drawing/2014/main" id="{A08C15DB-CAB1-4038-A19C-2B1174CA4CCE}"/>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8B2C5A4F-504F-44BE-A0E5-1B7C4729D93A}"/>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7522E619-F80C-4D52-8EF4-F6AF959E3C79}"/>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\1,900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\2,090)</a:t>
            </a:r>
            <a:endParaRPr kumimoji="1" lang="ja-JP" altLang="en-US" sz="1900" b="1" dirty="0">
              <a:solidFill>
                <a:schemeClr val="bg1"/>
              </a:solidFill>
              <a:latin typeface="+mn-ea"/>
            </a:endParaRPr>
          </a:p>
        </p:txBody>
      </p:sp>
      <p:grpSp>
        <p:nvGrpSpPr>
          <p:cNvPr id="125" name="グループ化 124">
            <a:extLst>
              <a:ext uri="{FF2B5EF4-FFF2-40B4-BE49-F238E27FC236}">
                <a16:creationId xmlns:a16="http://schemas.microsoft.com/office/drawing/2014/main" id="{49217985-8290-4B5D-9E8A-F78914FAEB3E}"/>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C24FC069-8019-4C9E-B22A-B0BB39BE04FB}"/>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7174DC07-D5F6-4332-9911-C647DEB948F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9A33F59B-6E52-4923-93DB-E213A588D551}"/>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\1,900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\2,090)</a:t>
            </a:r>
          </a:p>
        </p:txBody>
      </p:sp>
      <p:sp>
        <p:nvSpPr>
          <p:cNvPr id="129" name="テキスト ボックス 128">
            <a:extLst>
              <a:ext uri="{FF2B5EF4-FFF2-40B4-BE49-F238E27FC236}">
                <a16:creationId xmlns:a16="http://schemas.microsoft.com/office/drawing/2014/main" id="{FC82C4D6-FE9B-4EAF-ABB8-0C9896C01FE4}"/>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2,090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1587</TotalTime>
  <Words>402</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125</cp:revision>
  <cp:lastPrinted>2023-09-14T05:11:39Z</cp:lastPrinted>
  <dcterms:created xsi:type="dcterms:W3CDTF">2021-10-01T15:02:20Z</dcterms:created>
  <dcterms:modified xsi:type="dcterms:W3CDTF">2023-09-24T16:04:40Z</dcterms:modified>
</cp:coreProperties>
</file>