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694889"/>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73126" y="711383"/>
            <a:ext cx="2338863" cy="369332"/>
          </a:xfrm>
          <a:prstGeom prst="rect">
            <a:avLst/>
          </a:prstGeom>
          <a:noFill/>
        </p:spPr>
        <p:txBody>
          <a:bodyPr wrap="square" rtlCol="0">
            <a:spAutoFit/>
          </a:bodyPr>
          <a:lstStyle/>
          <a:p>
            <a:r>
              <a:rPr kumimoji="1" lang="ja-JP" altLang="en-US" sz="900" b="1" dirty="0">
                <a:solidFill>
                  <a:schemeClr val="bg1"/>
                </a:solidFill>
                <a:latin typeface="+mn-ea"/>
              </a:rPr>
              <a:t>コルタデラ・テンプラニーリョ・</a:t>
            </a:r>
            <a:endParaRPr kumimoji="1" lang="en-US" altLang="ja-JP" sz="900" b="1" dirty="0">
              <a:solidFill>
                <a:schemeClr val="bg1"/>
              </a:solidFill>
              <a:latin typeface="+mn-ea"/>
            </a:endParaRPr>
          </a:p>
          <a:p>
            <a:r>
              <a:rPr kumimoji="1" lang="ja-JP" altLang="en-US" sz="900" b="1" dirty="0">
                <a:solidFill>
                  <a:schemeClr val="bg1"/>
                </a:solidFill>
                <a:latin typeface="+mn-ea"/>
              </a:rPr>
              <a:t>ノーアディドサルフィテス</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77359" y="1005628"/>
            <a:ext cx="2100088" cy="338554"/>
          </a:xfrm>
          <a:prstGeom prst="rect">
            <a:avLst/>
          </a:prstGeom>
          <a:noFill/>
        </p:spPr>
        <p:txBody>
          <a:bodyPr wrap="square" rtlCol="0">
            <a:spAutoFit/>
          </a:bodyPr>
          <a:lstStyle/>
          <a:p>
            <a:r>
              <a:rPr kumimoji="1" lang="ja-JP" altLang="en-US" sz="800" b="1" dirty="0">
                <a:solidFill>
                  <a:schemeClr val="bg1"/>
                </a:solidFill>
                <a:latin typeface="+mn-ea"/>
              </a:rPr>
              <a:t>オーガニック、ヴィーガン、酸化防止剤無添加のワイン！</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原産国：スペイン</a:t>
            </a:r>
            <a:r>
              <a:rPr kumimoji="1" lang="en-US" altLang="ja-JP" sz="800" b="1" dirty="0">
                <a:solidFill>
                  <a:schemeClr val="bg1"/>
                </a:solidFill>
                <a:latin typeface="+mn-ea"/>
              </a:rPr>
              <a:t>/VDT </a:t>
            </a:r>
            <a:r>
              <a:rPr kumimoji="1" lang="ja-JP" altLang="en-US" sz="800" b="1" dirty="0">
                <a:solidFill>
                  <a:schemeClr val="bg1"/>
                </a:solidFill>
                <a:latin typeface="+mn-ea"/>
              </a:rPr>
              <a:t>カスティーリャ</a:t>
            </a:r>
            <a:endParaRPr kumimoji="1" lang="en-US" altLang="ja-JP" sz="800" b="1" dirty="0">
              <a:solidFill>
                <a:schemeClr val="bg1"/>
              </a:solidFill>
              <a:latin typeface="+mn-ea"/>
            </a:endParaRPr>
          </a:p>
          <a:p>
            <a:r>
              <a:rPr kumimoji="1" lang="ja-JP" altLang="en-US" sz="800" b="1" dirty="0">
                <a:solidFill>
                  <a:schemeClr val="bg1"/>
                </a:solidFill>
                <a:latin typeface="+mn-ea"/>
              </a:rPr>
              <a:t>生産者：ボデガス　アルベロ</a:t>
            </a:r>
            <a:endParaRPr kumimoji="1" lang="en-US" altLang="ja-JP" sz="800" b="1" dirty="0">
              <a:solidFill>
                <a:schemeClr val="bg1"/>
              </a:solidFill>
              <a:latin typeface="+mn-ea"/>
            </a:endParaRPr>
          </a:p>
          <a:p>
            <a:r>
              <a:rPr kumimoji="1" lang="ja-JP" altLang="en-US" sz="800" b="1" dirty="0">
                <a:solidFill>
                  <a:schemeClr val="bg1"/>
                </a:solidFill>
                <a:latin typeface="+mn-ea"/>
              </a:rPr>
              <a:t>品種　：</a:t>
            </a:r>
            <a:r>
              <a:rPr kumimoji="1" lang="ja-JP" altLang="en-US" sz="750" b="1" dirty="0">
                <a:solidFill>
                  <a:schemeClr val="bg1"/>
                </a:solidFill>
                <a:latin typeface="+mn-ea"/>
              </a:rPr>
              <a:t>テンプラリーニョ</a:t>
            </a:r>
            <a:endParaRPr kumimoji="1" lang="en-US" altLang="ja-JP" sz="75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85250" y="5603506"/>
            <a:ext cx="4011745" cy="769441"/>
          </a:xfrm>
          <a:prstGeom prst="rect">
            <a:avLst/>
          </a:prstGeom>
          <a:noFill/>
        </p:spPr>
        <p:txBody>
          <a:bodyPr wrap="square" rtlCol="0">
            <a:spAutoFit/>
          </a:bodyPr>
          <a:lstStyle/>
          <a:p>
            <a:r>
              <a:rPr kumimoji="1" lang="ja-JP" altLang="en-US" sz="1100" dirty="0">
                <a:solidFill>
                  <a:schemeClr val="bg1"/>
                </a:solidFill>
                <a:latin typeface="+mn-ea"/>
              </a:rPr>
              <a:t>オーガニック、ヴィーガン、酸化防止剤無添加のワインです。夜間の葡萄収穫、速やかな搾汁、最適な温度調整、ひとつひとつの作業が丁寧に行われこのワインが出来上がっています。しっかりとした渋みのフルボディ。</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694888"/>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2380844"/>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E3EFC554-BA20-4E20-9CB1-C129C2E46B34}"/>
              </a:ext>
            </a:extLst>
          </p:cNvPr>
          <p:cNvSpPr txBox="1"/>
          <p:nvPr/>
        </p:nvSpPr>
        <p:spPr>
          <a:xfrm>
            <a:off x="6374677" y="5604825"/>
            <a:ext cx="4011745" cy="769441"/>
          </a:xfrm>
          <a:prstGeom prst="rect">
            <a:avLst/>
          </a:prstGeom>
          <a:noFill/>
        </p:spPr>
        <p:txBody>
          <a:bodyPr wrap="square" rtlCol="0">
            <a:spAutoFit/>
          </a:bodyPr>
          <a:lstStyle/>
          <a:p>
            <a:r>
              <a:rPr kumimoji="1" lang="ja-JP" altLang="en-US" sz="1100" dirty="0">
                <a:solidFill>
                  <a:schemeClr val="bg1"/>
                </a:solidFill>
                <a:latin typeface="+mn-ea"/>
              </a:rPr>
              <a:t>オーガニック、ヴィーガン、酸化防止剤無添加のワインです。夜間の葡萄収穫、速やかな搾汁、最適な温度調整、ひとつひとつの作業が丁寧に行われこのワインが出来上がっています。しっかりとした渋みのフルボディ。</a:t>
            </a:r>
          </a:p>
        </p:txBody>
      </p:sp>
      <p:pic>
        <p:nvPicPr>
          <p:cNvPr id="4" name="図 3">
            <a:extLst>
              <a:ext uri="{FF2B5EF4-FFF2-40B4-BE49-F238E27FC236}">
                <a16:creationId xmlns:a16="http://schemas.microsoft.com/office/drawing/2014/main" id="{E2D52FB0-C798-451C-8868-36AAE80EC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069" y="4685444"/>
            <a:ext cx="2252704" cy="3003606"/>
          </a:xfrm>
          <a:prstGeom prst="rect">
            <a:avLst/>
          </a:prstGeom>
        </p:spPr>
      </p:pic>
      <p:pic>
        <p:nvPicPr>
          <p:cNvPr id="90" name="図 89">
            <a:extLst>
              <a:ext uri="{FF2B5EF4-FFF2-40B4-BE49-F238E27FC236}">
                <a16:creationId xmlns:a16="http://schemas.microsoft.com/office/drawing/2014/main" id="{3B228100-3E33-4D44-8D35-3EE2085BB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725" y="4831381"/>
            <a:ext cx="2067825" cy="2757100"/>
          </a:xfrm>
          <a:prstGeom prst="rect">
            <a:avLst/>
          </a:prstGeom>
        </p:spPr>
      </p:pic>
      <p:pic>
        <p:nvPicPr>
          <p:cNvPr id="95" name="図 94">
            <a:extLst>
              <a:ext uri="{FF2B5EF4-FFF2-40B4-BE49-F238E27FC236}">
                <a16:creationId xmlns:a16="http://schemas.microsoft.com/office/drawing/2014/main" id="{DC587B56-54A7-4F2C-9E57-A5BD546CD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877" y="2532024"/>
            <a:ext cx="1493773" cy="1991697"/>
          </a:xfrm>
          <a:prstGeom prst="rect">
            <a:avLst/>
          </a:prstGeom>
        </p:spPr>
      </p:pic>
      <p:pic>
        <p:nvPicPr>
          <p:cNvPr id="98" name="図 97">
            <a:extLst>
              <a:ext uri="{FF2B5EF4-FFF2-40B4-BE49-F238E27FC236}">
                <a16:creationId xmlns:a16="http://schemas.microsoft.com/office/drawing/2014/main" id="{CBCD8E45-1562-4F96-8BE0-605EF9BE1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29" y="2471230"/>
            <a:ext cx="1493773" cy="1991697"/>
          </a:xfrm>
          <a:prstGeom prst="rect">
            <a:avLst/>
          </a:prstGeom>
        </p:spPr>
      </p:pic>
      <p:pic>
        <p:nvPicPr>
          <p:cNvPr id="101" name="図 100">
            <a:extLst>
              <a:ext uri="{FF2B5EF4-FFF2-40B4-BE49-F238E27FC236}">
                <a16:creationId xmlns:a16="http://schemas.microsoft.com/office/drawing/2014/main" id="{E621C84D-24B3-4D0C-996C-607A9BF63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6388" y="812501"/>
            <a:ext cx="1034368" cy="1379157"/>
          </a:xfrm>
          <a:prstGeom prst="rect">
            <a:avLst/>
          </a:prstGeom>
        </p:spPr>
      </p:pic>
      <p:pic>
        <p:nvPicPr>
          <p:cNvPr id="102" name="図 101">
            <a:extLst>
              <a:ext uri="{FF2B5EF4-FFF2-40B4-BE49-F238E27FC236}">
                <a16:creationId xmlns:a16="http://schemas.microsoft.com/office/drawing/2014/main" id="{2F6CD166-E4AD-459B-AEFE-510381E39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77" y="784003"/>
            <a:ext cx="1034368" cy="1379157"/>
          </a:xfrm>
          <a:prstGeom prst="rect">
            <a:avLst/>
          </a:prstGeom>
        </p:spPr>
      </p:pic>
      <p:sp>
        <p:nvSpPr>
          <p:cNvPr id="111" name="テキスト ボックス 110">
            <a:extLst>
              <a:ext uri="{FF2B5EF4-FFF2-40B4-BE49-F238E27FC236}">
                <a16:creationId xmlns:a16="http://schemas.microsoft.com/office/drawing/2014/main" id="{C0C38ADE-FFC8-4E78-A8C4-0DEF7CCB9066}"/>
              </a:ext>
            </a:extLst>
          </p:cNvPr>
          <p:cNvSpPr txBox="1"/>
          <p:nvPr/>
        </p:nvSpPr>
        <p:spPr>
          <a:xfrm>
            <a:off x="5990975" y="713095"/>
            <a:ext cx="2338863" cy="369332"/>
          </a:xfrm>
          <a:prstGeom prst="rect">
            <a:avLst/>
          </a:prstGeom>
          <a:noFill/>
        </p:spPr>
        <p:txBody>
          <a:bodyPr wrap="square" rtlCol="0">
            <a:spAutoFit/>
          </a:bodyPr>
          <a:lstStyle/>
          <a:p>
            <a:r>
              <a:rPr kumimoji="1" lang="ja-JP" altLang="en-US" sz="900" b="1" dirty="0">
                <a:solidFill>
                  <a:schemeClr val="bg1"/>
                </a:solidFill>
                <a:latin typeface="+mn-ea"/>
              </a:rPr>
              <a:t>コルタデラ・テンプラニーリョ・</a:t>
            </a:r>
            <a:endParaRPr kumimoji="1" lang="en-US" altLang="ja-JP" sz="900" b="1" dirty="0">
              <a:solidFill>
                <a:schemeClr val="bg1"/>
              </a:solidFill>
              <a:latin typeface="+mn-ea"/>
            </a:endParaRPr>
          </a:p>
          <a:p>
            <a:r>
              <a:rPr kumimoji="1" lang="ja-JP" altLang="en-US" sz="900" b="1" dirty="0">
                <a:solidFill>
                  <a:schemeClr val="bg1"/>
                </a:solidFill>
                <a:latin typeface="+mn-ea"/>
              </a:rPr>
              <a:t>ノーアディドサルフィテス</a:t>
            </a:r>
          </a:p>
        </p:txBody>
      </p:sp>
      <p:sp>
        <p:nvSpPr>
          <p:cNvPr id="112" name="テキスト ボックス 111">
            <a:extLst>
              <a:ext uri="{FF2B5EF4-FFF2-40B4-BE49-F238E27FC236}">
                <a16:creationId xmlns:a16="http://schemas.microsoft.com/office/drawing/2014/main" id="{A8E0F12D-4195-4F44-9ACE-1716311597E5}"/>
              </a:ext>
            </a:extLst>
          </p:cNvPr>
          <p:cNvSpPr txBox="1"/>
          <p:nvPr/>
        </p:nvSpPr>
        <p:spPr>
          <a:xfrm>
            <a:off x="5996183" y="1036186"/>
            <a:ext cx="2100088" cy="338554"/>
          </a:xfrm>
          <a:prstGeom prst="rect">
            <a:avLst/>
          </a:prstGeom>
          <a:noFill/>
        </p:spPr>
        <p:txBody>
          <a:bodyPr wrap="square" rtlCol="0">
            <a:spAutoFit/>
          </a:bodyPr>
          <a:lstStyle/>
          <a:p>
            <a:r>
              <a:rPr kumimoji="1" lang="ja-JP" altLang="en-US" sz="800" b="1" dirty="0">
                <a:solidFill>
                  <a:schemeClr val="bg1"/>
                </a:solidFill>
                <a:latin typeface="+mn-ea"/>
              </a:rPr>
              <a:t>オーガニック、ヴィーガン、酸化防止剤無添加のワイン！</a:t>
            </a:r>
          </a:p>
        </p:txBody>
      </p:sp>
      <p:sp>
        <p:nvSpPr>
          <p:cNvPr id="113" name="テキスト ボックス 112">
            <a:extLst>
              <a:ext uri="{FF2B5EF4-FFF2-40B4-BE49-F238E27FC236}">
                <a16:creationId xmlns:a16="http://schemas.microsoft.com/office/drawing/2014/main" id="{B9007900-8DC9-4918-8C90-FAA1F4EE4808}"/>
              </a:ext>
            </a:extLst>
          </p:cNvPr>
          <p:cNvSpPr txBox="1"/>
          <p:nvPr/>
        </p:nvSpPr>
        <p:spPr>
          <a:xfrm>
            <a:off x="5969015" y="1384512"/>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原産国：スペイン</a:t>
            </a:r>
            <a:r>
              <a:rPr kumimoji="1" lang="en-US" altLang="ja-JP" sz="800" b="1" dirty="0">
                <a:solidFill>
                  <a:schemeClr val="bg1"/>
                </a:solidFill>
                <a:latin typeface="+mn-ea"/>
              </a:rPr>
              <a:t>/VDT </a:t>
            </a:r>
            <a:r>
              <a:rPr kumimoji="1" lang="ja-JP" altLang="en-US" sz="800" b="1" dirty="0">
                <a:solidFill>
                  <a:schemeClr val="bg1"/>
                </a:solidFill>
                <a:latin typeface="+mn-ea"/>
              </a:rPr>
              <a:t>カスティーリャ</a:t>
            </a:r>
            <a:endParaRPr kumimoji="1" lang="en-US" altLang="ja-JP" sz="800" b="1" dirty="0">
              <a:solidFill>
                <a:schemeClr val="bg1"/>
              </a:solidFill>
              <a:latin typeface="+mn-ea"/>
            </a:endParaRPr>
          </a:p>
          <a:p>
            <a:r>
              <a:rPr kumimoji="1" lang="ja-JP" altLang="en-US" sz="800" b="1" dirty="0">
                <a:solidFill>
                  <a:schemeClr val="bg1"/>
                </a:solidFill>
                <a:latin typeface="+mn-ea"/>
              </a:rPr>
              <a:t>生産者：ボデガス　アルベロ</a:t>
            </a:r>
            <a:endParaRPr kumimoji="1" lang="en-US" altLang="ja-JP" sz="800" b="1" dirty="0">
              <a:solidFill>
                <a:schemeClr val="bg1"/>
              </a:solidFill>
              <a:latin typeface="+mn-ea"/>
            </a:endParaRPr>
          </a:p>
          <a:p>
            <a:r>
              <a:rPr kumimoji="1" lang="ja-JP" altLang="en-US" sz="800" b="1" dirty="0">
                <a:solidFill>
                  <a:schemeClr val="bg1"/>
                </a:solidFill>
                <a:latin typeface="+mn-ea"/>
              </a:rPr>
              <a:t>品種　：</a:t>
            </a:r>
            <a:r>
              <a:rPr kumimoji="1" lang="ja-JP" altLang="en-US" sz="750" b="1" dirty="0">
                <a:solidFill>
                  <a:schemeClr val="bg1"/>
                </a:solidFill>
                <a:latin typeface="+mn-ea"/>
              </a:rPr>
              <a:t>テンプラリーニョ</a:t>
            </a:r>
            <a:endParaRPr kumimoji="1" lang="en-US" altLang="ja-JP" sz="75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114" name="テキスト ボックス 113">
            <a:extLst>
              <a:ext uri="{FF2B5EF4-FFF2-40B4-BE49-F238E27FC236}">
                <a16:creationId xmlns:a16="http://schemas.microsoft.com/office/drawing/2014/main" id="{03F2462D-4A1C-468A-9093-A4AD88BD6D2E}"/>
              </a:ext>
            </a:extLst>
          </p:cNvPr>
          <p:cNvSpPr txBox="1"/>
          <p:nvPr/>
        </p:nvSpPr>
        <p:spPr>
          <a:xfrm>
            <a:off x="6211814" y="2502435"/>
            <a:ext cx="2750396" cy="461665"/>
          </a:xfrm>
          <a:prstGeom prst="rect">
            <a:avLst/>
          </a:prstGeom>
          <a:noFill/>
        </p:spPr>
        <p:txBody>
          <a:bodyPr wrap="square" rtlCol="0">
            <a:spAutoFit/>
          </a:bodyPr>
          <a:lstStyle/>
          <a:p>
            <a:r>
              <a:rPr kumimoji="1" lang="ja-JP" altLang="en-US" sz="1200" b="1" dirty="0">
                <a:solidFill>
                  <a:schemeClr val="bg1"/>
                </a:solidFill>
                <a:latin typeface="+mn-ea"/>
              </a:rPr>
              <a:t>コルタデラ・テンプラニーリョ・</a:t>
            </a:r>
            <a:endParaRPr kumimoji="1" lang="en-US" altLang="ja-JP" sz="1200" b="1" dirty="0">
              <a:solidFill>
                <a:schemeClr val="bg1"/>
              </a:solidFill>
              <a:latin typeface="+mn-ea"/>
            </a:endParaRPr>
          </a:p>
          <a:p>
            <a:r>
              <a:rPr kumimoji="1" lang="ja-JP" altLang="en-US" sz="1200" b="1" dirty="0">
                <a:solidFill>
                  <a:schemeClr val="bg1"/>
                </a:solidFill>
                <a:latin typeface="+mn-ea"/>
              </a:rPr>
              <a:t>ノーアディドサルフィテス</a:t>
            </a:r>
          </a:p>
        </p:txBody>
      </p:sp>
      <p:sp>
        <p:nvSpPr>
          <p:cNvPr id="115" name="テキスト ボックス 114">
            <a:extLst>
              <a:ext uri="{FF2B5EF4-FFF2-40B4-BE49-F238E27FC236}">
                <a16:creationId xmlns:a16="http://schemas.microsoft.com/office/drawing/2014/main" id="{9FCD88AA-0056-4E5D-BE74-E436E23B233E}"/>
              </a:ext>
            </a:extLst>
          </p:cNvPr>
          <p:cNvSpPr txBox="1"/>
          <p:nvPr/>
        </p:nvSpPr>
        <p:spPr>
          <a:xfrm>
            <a:off x="895459" y="2874977"/>
            <a:ext cx="2100088" cy="430887"/>
          </a:xfrm>
          <a:prstGeom prst="rect">
            <a:avLst/>
          </a:prstGeom>
          <a:noFill/>
        </p:spPr>
        <p:txBody>
          <a:bodyPr wrap="square" rtlCol="0">
            <a:spAutoFit/>
          </a:bodyPr>
          <a:lstStyle/>
          <a:p>
            <a:r>
              <a:rPr kumimoji="1" lang="ja-JP" altLang="en-US" sz="1100" b="1" dirty="0">
                <a:solidFill>
                  <a:schemeClr val="bg1"/>
                </a:solidFill>
                <a:latin typeface="+mn-ea"/>
              </a:rPr>
              <a:t>オーガニック、ヴィーガン、酸化防止剤無添加のワイン！</a:t>
            </a:r>
          </a:p>
        </p:txBody>
      </p:sp>
      <p:sp>
        <p:nvSpPr>
          <p:cNvPr id="116" name="テキスト ボックス 115">
            <a:extLst>
              <a:ext uri="{FF2B5EF4-FFF2-40B4-BE49-F238E27FC236}">
                <a16:creationId xmlns:a16="http://schemas.microsoft.com/office/drawing/2014/main" id="{FEBE6197-561B-4A1C-99BD-CA5B9345D628}"/>
              </a:ext>
            </a:extLst>
          </p:cNvPr>
          <p:cNvSpPr txBox="1"/>
          <p:nvPr/>
        </p:nvSpPr>
        <p:spPr>
          <a:xfrm>
            <a:off x="881852" y="3353207"/>
            <a:ext cx="2750396" cy="784830"/>
          </a:xfrm>
          <a:prstGeom prst="rect">
            <a:avLst/>
          </a:prstGeom>
          <a:noFill/>
        </p:spPr>
        <p:txBody>
          <a:bodyPr wrap="square" rtlCol="0">
            <a:spAutoFit/>
          </a:bodyPr>
          <a:lstStyle/>
          <a:p>
            <a:r>
              <a:rPr kumimoji="1" lang="ja-JP" altLang="en-US" sz="1100" b="1" dirty="0">
                <a:solidFill>
                  <a:schemeClr val="bg1"/>
                </a:solidFill>
                <a:latin typeface="+mn-ea"/>
              </a:rPr>
              <a:t>原産国：スペイン</a:t>
            </a:r>
            <a:r>
              <a:rPr kumimoji="1" lang="en-US" altLang="ja-JP" sz="1100" b="1" dirty="0">
                <a:solidFill>
                  <a:schemeClr val="bg1"/>
                </a:solidFill>
                <a:latin typeface="+mn-ea"/>
              </a:rPr>
              <a:t>/VDT </a:t>
            </a:r>
            <a:r>
              <a:rPr kumimoji="1" lang="ja-JP" altLang="en-US" sz="1100" b="1" dirty="0">
                <a:solidFill>
                  <a:schemeClr val="bg1"/>
                </a:solidFill>
                <a:latin typeface="+mn-ea"/>
              </a:rPr>
              <a:t>カスティーリャ</a:t>
            </a:r>
            <a:endParaRPr kumimoji="1" lang="en-US" altLang="ja-JP" sz="1100" b="1" dirty="0">
              <a:solidFill>
                <a:schemeClr val="bg1"/>
              </a:solidFill>
              <a:latin typeface="+mn-ea"/>
            </a:endParaRPr>
          </a:p>
          <a:p>
            <a:r>
              <a:rPr kumimoji="1" lang="ja-JP" altLang="en-US" sz="1100" b="1" dirty="0">
                <a:solidFill>
                  <a:schemeClr val="bg1"/>
                </a:solidFill>
                <a:latin typeface="+mn-ea"/>
              </a:rPr>
              <a:t>生産者：ボデガス　アルベロ</a:t>
            </a:r>
            <a:endParaRPr kumimoji="1" lang="en-US" altLang="ja-JP" sz="1100" b="1" dirty="0">
              <a:solidFill>
                <a:schemeClr val="bg1"/>
              </a:solidFill>
              <a:latin typeface="+mn-ea"/>
            </a:endParaRPr>
          </a:p>
          <a:p>
            <a:r>
              <a:rPr kumimoji="1" lang="ja-JP" altLang="en-US" sz="1100" b="1" dirty="0">
                <a:solidFill>
                  <a:schemeClr val="bg1"/>
                </a:solidFill>
                <a:latin typeface="+mn-ea"/>
              </a:rPr>
              <a:t>品種　：テンプラリーニョ</a:t>
            </a:r>
            <a:endParaRPr kumimoji="1" lang="en-US" altLang="ja-JP" sz="1100" b="1" dirty="0">
              <a:solidFill>
                <a:schemeClr val="bg1"/>
              </a:solidFill>
              <a:latin typeface="+mn-ea"/>
            </a:endParaRPr>
          </a:p>
          <a:p>
            <a:r>
              <a:rPr kumimoji="1" lang="ja-JP" altLang="en-US" sz="1200" b="1" dirty="0">
                <a:solidFill>
                  <a:schemeClr val="bg1"/>
                </a:solidFill>
                <a:latin typeface="+mn-ea"/>
              </a:rPr>
              <a:t>味わい：赤・辛口・フルボディ</a:t>
            </a:r>
          </a:p>
        </p:txBody>
      </p:sp>
      <p:sp>
        <p:nvSpPr>
          <p:cNvPr id="117" name="テキスト ボックス 116">
            <a:extLst>
              <a:ext uri="{FF2B5EF4-FFF2-40B4-BE49-F238E27FC236}">
                <a16:creationId xmlns:a16="http://schemas.microsoft.com/office/drawing/2014/main" id="{A3EAAFEF-FBF6-4C3D-8F9A-3FF62AB47052}"/>
              </a:ext>
            </a:extLst>
          </p:cNvPr>
          <p:cNvSpPr txBox="1"/>
          <p:nvPr/>
        </p:nvSpPr>
        <p:spPr>
          <a:xfrm>
            <a:off x="6211814" y="3384589"/>
            <a:ext cx="2750396" cy="784830"/>
          </a:xfrm>
          <a:prstGeom prst="rect">
            <a:avLst/>
          </a:prstGeom>
          <a:noFill/>
        </p:spPr>
        <p:txBody>
          <a:bodyPr wrap="square" rtlCol="0">
            <a:spAutoFit/>
          </a:bodyPr>
          <a:lstStyle/>
          <a:p>
            <a:r>
              <a:rPr kumimoji="1" lang="ja-JP" altLang="en-US" sz="1100" b="1" dirty="0">
                <a:solidFill>
                  <a:schemeClr val="bg1"/>
                </a:solidFill>
                <a:latin typeface="+mn-ea"/>
              </a:rPr>
              <a:t>原産国：スペイン</a:t>
            </a:r>
            <a:r>
              <a:rPr kumimoji="1" lang="en-US" altLang="ja-JP" sz="1100" b="1" dirty="0">
                <a:solidFill>
                  <a:schemeClr val="bg1"/>
                </a:solidFill>
                <a:latin typeface="+mn-ea"/>
              </a:rPr>
              <a:t>/VDT </a:t>
            </a:r>
            <a:r>
              <a:rPr kumimoji="1" lang="ja-JP" altLang="en-US" sz="1100" b="1" dirty="0">
                <a:solidFill>
                  <a:schemeClr val="bg1"/>
                </a:solidFill>
                <a:latin typeface="+mn-ea"/>
              </a:rPr>
              <a:t>カスティーリャ</a:t>
            </a:r>
            <a:endParaRPr kumimoji="1" lang="en-US" altLang="ja-JP" sz="1100" b="1" dirty="0">
              <a:solidFill>
                <a:schemeClr val="bg1"/>
              </a:solidFill>
              <a:latin typeface="+mn-ea"/>
            </a:endParaRPr>
          </a:p>
          <a:p>
            <a:r>
              <a:rPr kumimoji="1" lang="ja-JP" altLang="en-US" sz="1100" b="1" dirty="0">
                <a:solidFill>
                  <a:schemeClr val="bg1"/>
                </a:solidFill>
                <a:latin typeface="+mn-ea"/>
              </a:rPr>
              <a:t>生産者：ボデガス　アルベロ</a:t>
            </a:r>
            <a:endParaRPr kumimoji="1" lang="en-US" altLang="ja-JP" sz="1100" b="1" dirty="0">
              <a:solidFill>
                <a:schemeClr val="bg1"/>
              </a:solidFill>
              <a:latin typeface="+mn-ea"/>
            </a:endParaRPr>
          </a:p>
          <a:p>
            <a:r>
              <a:rPr kumimoji="1" lang="ja-JP" altLang="en-US" sz="1100" b="1" dirty="0">
                <a:solidFill>
                  <a:schemeClr val="bg1"/>
                </a:solidFill>
                <a:latin typeface="+mn-ea"/>
              </a:rPr>
              <a:t>品種　：テンプラリーニョ</a:t>
            </a:r>
            <a:endParaRPr kumimoji="1" lang="en-US" altLang="ja-JP" sz="1100" b="1" dirty="0">
              <a:solidFill>
                <a:schemeClr val="bg1"/>
              </a:solidFill>
              <a:latin typeface="+mn-ea"/>
            </a:endParaRPr>
          </a:p>
          <a:p>
            <a:r>
              <a:rPr kumimoji="1" lang="ja-JP" altLang="en-US" sz="1200" b="1" dirty="0">
                <a:solidFill>
                  <a:schemeClr val="bg1"/>
                </a:solidFill>
                <a:latin typeface="+mn-ea"/>
              </a:rPr>
              <a:t>味わい：赤・辛口・フルボディ</a:t>
            </a:r>
          </a:p>
        </p:txBody>
      </p:sp>
      <p:sp>
        <p:nvSpPr>
          <p:cNvPr id="118" name="テキスト ボックス 117">
            <a:extLst>
              <a:ext uri="{FF2B5EF4-FFF2-40B4-BE49-F238E27FC236}">
                <a16:creationId xmlns:a16="http://schemas.microsoft.com/office/drawing/2014/main" id="{F9C17771-6041-4558-A979-213B092C51DB}"/>
              </a:ext>
            </a:extLst>
          </p:cNvPr>
          <p:cNvSpPr txBox="1"/>
          <p:nvPr/>
        </p:nvSpPr>
        <p:spPr>
          <a:xfrm>
            <a:off x="1104551" y="6520102"/>
            <a:ext cx="3328377"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/VDT </a:t>
            </a:r>
            <a:r>
              <a:rPr kumimoji="1" lang="ja-JP" altLang="en-US" sz="1200" b="1" dirty="0">
                <a:solidFill>
                  <a:schemeClr val="bg1"/>
                </a:solidFill>
                <a:latin typeface="+mn-ea"/>
              </a:rPr>
              <a:t>カスティーリャ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：テンプラリーニョ</a:t>
            </a:r>
            <a:endParaRPr kumimoji="1" lang="en-US" altLang="ja-JP" sz="1200" b="1" dirty="0">
              <a:solidFill>
                <a:schemeClr val="bg1"/>
              </a:solidFill>
              <a:latin typeface="+mn-ea"/>
            </a:endParaRPr>
          </a:p>
          <a:p>
            <a:r>
              <a:rPr kumimoji="1" lang="ja-JP" altLang="en-US" sz="1200" b="1" dirty="0">
                <a:solidFill>
                  <a:schemeClr val="bg1"/>
                </a:solidFill>
                <a:latin typeface="+mn-ea"/>
              </a:rPr>
              <a:t>味わい：赤・辛口・フルボディ</a:t>
            </a:r>
          </a:p>
        </p:txBody>
      </p:sp>
      <p:sp>
        <p:nvSpPr>
          <p:cNvPr id="119" name="テキスト ボックス 118">
            <a:extLst>
              <a:ext uri="{FF2B5EF4-FFF2-40B4-BE49-F238E27FC236}">
                <a16:creationId xmlns:a16="http://schemas.microsoft.com/office/drawing/2014/main" id="{1EF38216-C264-4624-A2AB-D0BB4A9713D6}"/>
              </a:ext>
            </a:extLst>
          </p:cNvPr>
          <p:cNvSpPr txBox="1"/>
          <p:nvPr/>
        </p:nvSpPr>
        <p:spPr>
          <a:xfrm>
            <a:off x="6394444" y="6498543"/>
            <a:ext cx="3408717"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/VDT </a:t>
            </a:r>
            <a:r>
              <a:rPr kumimoji="1" lang="ja-JP" altLang="en-US" sz="1200" b="1" dirty="0">
                <a:solidFill>
                  <a:schemeClr val="bg1"/>
                </a:solidFill>
                <a:latin typeface="+mn-ea"/>
              </a:rPr>
              <a:t>カスティーリャ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：テンプラリーニョ</a:t>
            </a:r>
            <a:endParaRPr kumimoji="1" lang="en-US" altLang="ja-JP" sz="1200" b="1" dirty="0">
              <a:solidFill>
                <a:schemeClr val="bg1"/>
              </a:solidFill>
              <a:latin typeface="+mn-ea"/>
            </a:endParaRPr>
          </a:p>
          <a:p>
            <a:r>
              <a:rPr kumimoji="1" lang="ja-JP" altLang="en-US" sz="1200" b="1" dirty="0">
                <a:solidFill>
                  <a:schemeClr val="bg1"/>
                </a:solidFill>
                <a:latin typeface="+mn-ea"/>
              </a:rPr>
              <a:t>味わい：赤・辛口・フルボディ</a:t>
            </a:r>
          </a:p>
        </p:txBody>
      </p:sp>
      <p:sp>
        <p:nvSpPr>
          <p:cNvPr id="128" name="テキスト ボックス 127">
            <a:extLst>
              <a:ext uri="{FF2B5EF4-FFF2-40B4-BE49-F238E27FC236}">
                <a16:creationId xmlns:a16="http://schemas.microsoft.com/office/drawing/2014/main" id="{6DA1B3C5-9AED-4CE6-9EFC-92DE441FC76E}"/>
              </a:ext>
            </a:extLst>
          </p:cNvPr>
          <p:cNvSpPr txBox="1"/>
          <p:nvPr/>
        </p:nvSpPr>
        <p:spPr>
          <a:xfrm>
            <a:off x="879687" y="2482034"/>
            <a:ext cx="2750396" cy="461665"/>
          </a:xfrm>
          <a:prstGeom prst="rect">
            <a:avLst/>
          </a:prstGeom>
          <a:noFill/>
        </p:spPr>
        <p:txBody>
          <a:bodyPr wrap="square" rtlCol="0">
            <a:spAutoFit/>
          </a:bodyPr>
          <a:lstStyle/>
          <a:p>
            <a:r>
              <a:rPr kumimoji="1" lang="ja-JP" altLang="en-US" sz="1200" b="1" dirty="0">
                <a:solidFill>
                  <a:schemeClr val="bg1"/>
                </a:solidFill>
                <a:latin typeface="+mn-ea"/>
              </a:rPr>
              <a:t>コルタデラ・テンプラニーリョ・</a:t>
            </a:r>
            <a:endParaRPr kumimoji="1" lang="en-US" altLang="ja-JP" sz="1200" b="1" dirty="0">
              <a:solidFill>
                <a:schemeClr val="bg1"/>
              </a:solidFill>
              <a:latin typeface="+mn-ea"/>
            </a:endParaRPr>
          </a:p>
          <a:p>
            <a:r>
              <a:rPr kumimoji="1" lang="ja-JP" altLang="en-US" sz="1200" b="1" dirty="0">
                <a:solidFill>
                  <a:schemeClr val="bg1"/>
                </a:solidFill>
                <a:latin typeface="+mn-ea"/>
              </a:rPr>
              <a:t>ノーアディドサルフィテス</a:t>
            </a:r>
          </a:p>
        </p:txBody>
      </p:sp>
      <p:sp>
        <p:nvSpPr>
          <p:cNvPr id="129" name="テキスト ボックス 128">
            <a:extLst>
              <a:ext uri="{FF2B5EF4-FFF2-40B4-BE49-F238E27FC236}">
                <a16:creationId xmlns:a16="http://schemas.microsoft.com/office/drawing/2014/main" id="{0DB0EC09-2CCF-44CF-9010-01BC38B0F2AA}"/>
              </a:ext>
            </a:extLst>
          </p:cNvPr>
          <p:cNvSpPr txBox="1"/>
          <p:nvPr/>
        </p:nvSpPr>
        <p:spPr>
          <a:xfrm>
            <a:off x="6234245" y="2926482"/>
            <a:ext cx="2100088" cy="430887"/>
          </a:xfrm>
          <a:prstGeom prst="rect">
            <a:avLst/>
          </a:prstGeom>
          <a:noFill/>
        </p:spPr>
        <p:txBody>
          <a:bodyPr wrap="square" rtlCol="0">
            <a:spAutoFit/>
          </a:bodyPr>
          <a:lstStyle/>
          <a:p>
            <a:r>
              <a:rPr kumimoji="1" lang="ja-JP" altLang="en-US" sz="1100" b="1" dirty="0">
                <a:solidFill>
                  <a:schemeClr val="bg1"/>
                </a:solidFill>
                <a:latin typeface="+mn-ea"/>
              </a:rPr>
              <a:t>オーガニック、ヴィーガン、酸化防止剤無添加のワイン！</a:t>
            </a:r>
          </a:p>
        </p:txBody>
      </p:sp>
      <p:sp>
        <p:nvSpPr>
          <p:cNvPr id="130" name="テキスト ボックス 129">
            <a:extLst>
              <a:ext uri="{FF2B5EF4-FFF2-40B4-BE49-F238E27FC236}">
                <a16:creationId xmlns:a16="http://schemas.microsoft.com/office/drawing/2014/main" id="{2FEC8E86-EFE0-4495-8833-3F78CE7C5C2E}"/>
              </a:ext>
            </a:extLst>
          </p:cNvPr>
          <p:cNvSpPr txBox="1"/>
          <p:nvPr/>
        </p:nvSpPr>
        <p:spPr>
          <a:xfrm>
            <a:off x="1116311" y="5278209"/>
            <a:ext cx="3883773" cy="261610"/>
          </a:xfrm>
          <a:prstGeom prst="rect">
            <a:avLst/>
          </a:prstGeom>
          <a:noFill/>
        </p:spPr>
        <p:txBody>
          <a:bodyPr wrap="square" rtlCol="0">
            <a:spAutoFit/>
          </a:bodyPr>
          <a:lstStyle/>
          <a:p>
            <a:r>
              <a:rPr kumimoji="1" lang="ja-JP" altLang="en-US" sz="1100" b="1" dirty="0">
                <a:solidFill>
                  <a:schemeClr val="bg1"/>
                </a:solidFill>
                <a:latin typeface="+mn-ea"/>
              </a:rPr>
              <a:t>オーガニック、ヴィーガン、酸化防止剤無添加のワイン！</a:t>
            </a:r>
          </a:p>
        </p:txBody>
      </p:sp>
      <p:sp>
        <p:nvSpPr>
          <p:cNvPr id="131" name="テキスト ボックス 130">
            <a:extLst>
              <a:ext uri="{FF2B5EF4-FFF2-40B4-BE49-F238E27FC236}">
                <a16:creationId xmlns:a16="http://schemas.microsoft.com/office/drawing/2014/main" id="{01C79D22-FAC6-49E6-BB4A-451CB18E9E54}"/>
              </a:ext>
            </a:extLst>
          </p:cNvPr>
          <p:cNvSpPr txBox="1"/>
          <p:nvPr/>
        </p:nvSpPr>
        <p:spPr>
          <a:xfrm>
            <a:off x="922861" y="4975380"/>
            <a:ext cx="4387526" cy="276999"/>
          </a:xfrm>
          <a:prstGeom prst="rect">
            <a:avLst/>
          </a:prstGeom>
          <a:noFill/>
        </p:spPr>
        <p:txBody>
          <a:bodyPr wrap="square" rtlCol="0">
            <a:spAutoFit/>
          </a:bodyPr>
          <a:lstStyle/>
          <a:p>
            <a:r>
              <a:rPr kumimoji="1" lang="ja-JP" altLang="en-US" sz="1200" b="1" dirty="0">
                <a:solidFill>
                  <a:schemeClr val="bg1"/>
                </a:solidFill>
                <a:latin typeface="+mn-ea"/>
              </a:rPr>
              <a:t>コルタデラ・テンプラニーリョ・ノーアディドサルフィテス</a:t>
            </a:r>
          </a:p>
        </p:txBody>
      </p:sp>
      <p:sp>
        <p:nvSpPr>
          <p:cNvPr id="133" name="テキスト ボックス 132">
            <a:extLst>
              <a:ext uri="{FF2B5EF4-FFF2-40B4-BE49-F238E27FC236}">
                <a16:creationId xmlns:a16="http://schemas.microsoft.com/office/drawing/2014/main" id="{DDA4925E-E905-4C12-8DF8-32492D2E2525}"/>
              </a:ext>
            </a:extLst>
          </p:cNvPr>
          <p:cNvSpPr txBox="1"/>
          <p:nvPr/>
        </p:nvSpPr>
        <p:spPr>
          <a:xfrm>
            <a:off x="6182634" y="4956648"/>
            <a:ext cx="4387526" cy="276999"/>
          </a:xfrm>
          <a:prstGeom prst="rect">
            <a:avLst/>
          </a:prstGeom>
          <a:noFill/>
        </p:spPr>
        <p:txBody>
          <a:bodyPr wrap="square" rtlCol="0">
            <a:spAutoFit/>
          </a:bodyPr>
          <a:lstStyle/>
          <a:p>
            <a:r>
              <a:rPr kumimoji="1" lang="ja-JP" altLang="en-US" sz="1200" b="1" dirty="0">
                <a:solidFill>
                  <a:schemeClr val="bg1"/>
                </a:solidFill>
                <a:latin typeface="+mn-ea"/>
              </a:rPr>
              <a:t>コルタデラ・テンプラニーリョ・ノーアディドサルフィテス</a:t>
            </a:r>
          </a:p>
        </p:txBody>
      </p:sp>
      <p:sp>
        <p:nvSpPr>
          <p:cNvPr id="134" name="テキスト ボックス 133">
            <a:extLst>
              <a:ext uri="{FF2B5EF4-FFF2-40B4-BE49-F238E27FC236}">
                <a16:creationId xmlns:a16="http://schemas.microsoft.com/office/drawing/2014/main" id="{B1FC3765-4F3B-4DEB-9F0F-5208771DD88F}"/>
              </a:ext>
            </a:extLst>
          </p:cNvPr>
          <p:cNvSpPr txBox="1"/>
          <p:nvPr/>
        </p:nvSpPr>
        <p:spPr>
          <a:xfrm>
            <a:off x="6345202" y="5300226"/>
            <a:ext cx="3883773" cy="261610"/>
          </a:xfrm>
          <a:prstGeom prst="rect">
            <a:avLst/>
          </a:prstGeom>
          <a:noFill/>
        </p:spPr>
        <p:txBody>
          <a:bodyPr wrap="square" rtlCol="0">
            <a:spAutoFit/>
          </a:bodyPr>
          <a:lstStyle/>
          <a:p>
            <a:r>
              <a:rPr kumimoji="1" lang="ja-JP" altLang="en-US" sz="1100" b="1" dirty="0">
                <a:solidFill>
                  <a:schemeClr val="bg1"/>
                </a:solidFill>
                <a:latin typeface="+mn-ea"/>
              </a:rPr>
              <a:t>オーガニック、ヴィーガン、酸化防止剤無添加のワイン！</a:t>
            </a:r>
          </a:p>
        </p:txBody>
      </p:sp>
      <p:grpSp>
        <p:nvGrpSpPr>
          <p:cNvPr id="65" name="グループ化 64">
            <a:extLst>
              <a:ext uri="{FF2B5EF4-FFF2-40B4-BE49-F238E27FC236}">
                <a16:creationId xmlns:a16="http://schemas.microsoft.com/office/drawing/2014/main" id="{D71EEC0F-106D-4F66-B6F2-7AE2B38CC0DC}"/>
              </a:ext>
            </a:extLst>
          </p:cNvPr>
          <p:cNvGrpSpPr/>
          <p:nvPr/>
        </p:nvGrpSpPr>
        <p:grpSpPr>
          <a:xfrm>
            <a:off x="6407636" y="4240154"/>
            <a:ext cx="481732" cy="221920"/>
            <a:chOff x="6752865" y="4253770"/>
            <a:chExt cx="481732" cy="221920"/>
          </a:xfrm>
        </p:grpSpPr>
        <p:sp>
          <p:nvSpPr>
            <p:cNvPr id="66" name="四角形: 角を丸くする 65">
              <a:extLst>
                <a:ext uri="{FF2B5EF4-FFF2-40B4-BE49-F238E27FC236}">
                  <a16:creationId xmlns:a16="http://schemas.microsoft.com/office/drawing/2014/main" id="{701626A5-281F-482F-8420-C18C33A245AE}"/>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7" name="テキスト ボックス 66">
              <a:extLst>
                <a:ext uri="{FF2B5EF4-FFF2-40B4-BE49-F238E27FC236}">
                  <a16:creationId xmlns:a16="http://schemas.microsoft.com/office/drawing/2014/main" id="{5693E722-1D66-4DF5-A81E-31BA1BE71348}"/>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68" name="グループ化 67">
            <a:extLst>
              <a:ext uri="{FF2B5EF4-FFF2-40B4-BE49-F238E27FC236}">
                <a16:creationId xmlns:a16="http://schemas.microsoft.com/office/drawing/2014/main" id="{C4F56C91-E1A0-4D41-B430-94652AEFA3D7}"/>
              </a:ext>
            </a:extLst>
          </p:cNvPr>
          <p:cNvGrpSpPr/>
          <p:nvPr/>
        </p:nvGrpSpPr>
        <p:grpSpPr>
          <a:xfrm>
            <a:off x="6398579" y="2008162"/>
            <a:ext cx="392268" cy="183496"/>
            <a:chOff x="6398579" y="2008162"/>
            <a:chExt cx="392268" cy="183496"/>
          </a:xfrm>
        </p:grpSpPr>
        <p:sp>
          <p:nvSpPr>
            <p:cNvPr id="70" name="四角形: 角を丸くする 69">
              <a:extLst>
                <a:ext uri="{FF2B5EF4-FFF2-40B4-BE49-F238E27FC236}">
                  <a16:creationId xmlns:a16="http://schemas.microsoft.com/office/drawing/2014/main" id="{97DFF46C-67D2-485D-9594-90B826E095CD}"/>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5" name="テキスト ボックス 74">
              <a:extLst>
                <a:ext uri="{FF2B5EF4-FFF2-40B4-BE49-F238E27FC236}">
                  <a16:creationId xmlns:a16="http://schemas.microsoft.com/office/drawing/2014/main" id="{A563C7E7-DD8F-4CC2-9AD1-659F092532D2}"/>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78" name="グループ化 77">
            <a:extLst>
              <a:ext uri="{FF2B5EF4-FFF2-40B4-BE49-F238E27FC236}">
                <a16:creationId xmlns:a16="http://schemas.microsoft.com/office/drawing/2014/main" id="{587A5AA0-E5C2-4396-B96A-09262885EC19}"/>
              </a:ext>
            </a:extLst>
          </p:cNvPr>
          <p:cNvGrpSpPr/>
          <p:nvPr/>
        </p:nvGrpSpPr>
        <p:grpSpPr>
          <a:xfrm>
            <a:off x="6564443" y="7433712"/>
            <a:ext cx="481732" cy="221920"/>
            <a:chOff x="7898818" y="7419868"/>
            <a:chExt cx="481732" cy="221920"/>
          </a:xfrm>
        </p:grpSpPr>
        <p:sp>
          <p:nvSpPr>
            <p:cNvPr id="79" name="四角形: 角を丸くする 78">
              <a:extLst>
                <a:ext uri="{FF2B5EF4-FFF2-40B4-BE49-F238E27FC236}">
                  <a16:creationId xmlns:a16="http://schemas.microsoft.com/office/drawing/2014/main" id="{8AFF9762-BC08-449D-99EE-74C77D12F533}"/>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3" name="テキスト ボックス 82">
              <a:extLst>
                <a:ext uri="{FF2B5EF4-FFF2-40B4-BE49-F238E27FC236}">
                  <a16:creationId xmlns:a16="http://schemas.microsoft.com/office/drawing/2014/main" id="{107A8B96-B0B0-44B2-9A0C-11FED56D6946}"/>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84" name="テキスト ボックス 83">
            <a:extLst>
              <a:ext uri="{FF2B5EF4-FFF2-40B4-BE49-F238E27FC236}">
                <a16:creationId xmlns:a16="http://schemas.microsoft.com/office/drawing/2014/main" id="{4B14C5CB-CB94-40D8-91C9-3C90FD4849C5}"/>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85" name="グループ化 84">
            <a:extLst>
              <a:ext uri="{FF2B5EF4-FFF2-40B4-BE49-F238E27FC236}">
                <a16:creationId xmlns:a16="http://schemas.microsoft.com/office/drawing/2014/main" id="{305562C0-3449-4C2C-ACC0-21DF7E33818D}"/>
              </a:ext>
            </a:extLst>
          </p:cNvPr>
          <p:cNvGrpSpPr/>
          <p:nvPr/>
        </p:nvGrpSpPr>
        <p:grpSpPr>
          <a:xfrm>
            <a:off x="776680" y="1984185"/>
            <a:ext cx="724955" cy="190091"/>
            <a:chOff x="776680" y="1984185"/>
            <a:chExt cx="724955" cy="190091"/>
          </a:xfrm>
        </p:grpSpPr>
        <p:sp>
          <p:nvSpPr>
            <p:cNvPr id="86" name="四角形: 角を丸くする 85">
              <a:extLst>
                <a:ext uri="{FF2B5EF4-FFF2-40B4-BE49-F238E27FC236}">
                  <a16:creationId xmlns:a16="http://schemas.microsoft.com/office/drawing/2014/main" id="{5CF5A2E6-4971-4D8A-80F6-313D779B7110}"/>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7" name="テキスト ボックス 86">
              <a:extLst>
                <a:ext uri="{FF2B5EF4-FFF2-40B4-BE49-F238E27FC236}">
                  <a16:creationId xmlns:a16="http://schemas.microsoft.com/office/drawing/2014/main" id="{DEF66037-6E74-4808-A37A-B155304E0898}"/>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88" name="グループ化 87">
            <a:extLst>
              <a:ext uri="{FF2B5EF4-FFF2-40B4-BE49-F238E27FC236}">
                <a16:creationId xmlns:a16="http://schemas.microsoft.com/office/drawing/2014/main" id="{76E377A1-4C83-49E4-929E-6A342B934FB0}"/>
              </a:ext>
            </a:extLst>
          </p:cNvPr>
          <p:cNvGrpSpPr/>
          <p:nvPr/>
        </p:nvGrpSpPr>
        <p:grpSpPr>
          <a:xfrm>
            <a:off x="886113" y="4111950"/>
            <a:ext cx="469661" cy="351506"/>
            <a:chOff x="860269" y="4063164"/>
            <a:chExt cx="469661" cy="351506"/>
          </a:xfrm>
        </p:grpSpPr>
        <p:sp>
          <p:nvSpPr>
            <p:cNvPr id="89" name="四角形: 角を丸くする 88">
              <a:extLst>
                <a:ext uri="{FF2B5EF4-FFF2-40B4-BE49-F238E27FC236}">
                  <a16:creationId xmlns:a16="http://schemas.microsoft.com/office/drawing/2014/main" id="{96B501AE-DBAF-4732-871E-8A72734757BE}"/>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1" name="テキスト ボックス 90">
              <a:extLst>
                <a:ext uri="{FF2B5EF4-FFF2-40B4-BE49-F238E27FC236}">
                  <a16:creationId xmlns:a16="http://schemas.microsoft.com/office/drawing/2014/main" id="{EAD89F6D-A99C-446E-8508-B56B987497D4}"/>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94" name="テキスト ボックス 93">
            <a:extLst>
              <a:ext uri="{FF2B5EF4-FFF2-40B4-BE49-F238E27FC236}">
                <a16:creationId xmlns:a16="http://schemas.microsoft.com/office/drawing/2014/main" id="{1D8BB45E-EF77-4EF4-8227-963C7E918111}"/>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\2,900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\3,190)</a:t>
            </a:r>
            <a:endParaRPr kumimoji="1" lang="ja-JP" altLang="en-US" sz="1900" b="1" dirty="0">
              <a:solidFill>
                <a:schemeClr val="bg1"/>
              </a:solidFill>
              <a:latin typeface="+mn-ea"/>
            </a:endParaRPr>
          </a:p>
        </p:txBody>
      </p:sp>
      <p:grpSp>
        <p:nvGrpSpPr>
          <p:cNvPr id="96" name="グループ化 95">
            <a:extLst>
              <a:ext uri="{FF2B5EF4-FFF2-40B4-BE49-F238E27FC236}">
                <a16:creationId xmlns:a16="http://schemas.microsoft.com/office/drawing/2014/main" id="{B28DEFB2-49C2-41DC-A7DB-CBB562C7DF51}"/>
              </a:ext>
            </a:extLst>
          </p:cNvPr>
          <p:cNvGrpSpPr/>
          <p:nvPr/>
        </p:nvGrpSpPr>
        <p:grpSpPr>
          <a:xfrm>
            <a:off x="1039691" y="7280622"/>
            <a:ext cx="632166" cy="400110"/>
            <a:chOff x="1039691" y="7280622"/>
            <a:chExt cx="632166" cy="400110"/>
          </a:xfrm>
        </p:grpSpPr>
        <p:sp>
          <p:nvSpPr>
            <p:cNvPr id="103" name="四角形: 角を丸くする 102">
              <a:extLst>
                <a:ext uri="{FF2B5EF4-FFF2-40B4-BE49-F238E27FC236}">
                  <a16:creationId xmlns:a16="http://schemas.microsoft.com/office/drawing/2014/main" id="{571B4098-28BE-4469-9B5B-E9991699BE73}"/>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9" name="テキスト ボックス 108">
              <a:extLst>
                <a:ext uri="{FF2B5EF4-FFF2-40B4-BE49-F238E27FC236}">
                  <a16:creationId xmlns:a16="http://schemas.microsoft.com/office/drawing/2014/main" id="{5CBC22C4-A7B6-40EF-A4AA-D73EAE15D41A}"/>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10" name="テキスト ボックス 109">
            <a:extLst>
              <a:ext uri="{FF2B5EF4-FFF2-40B4-BE49-F238E27FC236}">
                <a16:creationId xmlns:a16="http://schemas.microsoft.com/office/drawing/2014/main" id="{1A442DF3-8BC2-4D5B-91C8-69E23DD55BAC}"/>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\2,900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\3,190)</a:t>
            </a:r>
          </a:p>
        </p:txBody>
      </p:sp>
      <p:sp>
        <p:nvSpPr>
          <p:cNvPr id="120" name="テキスト ボックス 119">
            <a:extLst>
              <a:ext uri="{FF2B5EF4-FFF2-40B4-BE49-F238E27FC236}">
                <a16:creationId xmlns:a16="http://schemas.microsoft.com/office/drawing/2014/main" id="{787DF3C9-AB1E-4E9B-BF35-1A98B9B210C9}"/>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3,190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1374</TotalTime>
  <Words>354</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92</cp:revision>
  <cp:lastPrinted>2022-06-14T09:02:18Z</cp:lastPrinted>
  <dcterms:created xsi:type="dcterms:W3CDTF">2021-10-01T15:02:20Z</dcterms:created>
  <dcterms:modified xsi:type="dcterms:W3CDTF">2023-09-24T16:06:53Z</dcterms:modified>
</cp:coreProperties>
</file>