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94" d="100"/>
          <a:sy n="94" d="100"/>
        </p:scale>
        <p:origin x="1422" y="66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866" y="2470574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665015"/>
            <a:ext cx="2668324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07" y="4704006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793371" y="785283"/>
            <a:ext cx="23655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ベルメヨ・オレンジワイン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08709" y="1090685"/>
            <a:ext cx="23655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オーガニック＆ヴィーガンのオレンジワイン！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 flipV="1">
            <a:off x="731172" y="1326989"/>
            <a:ext cx="1979174" cy="402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67710" y="5572463"/>
            <a:ext cx="401174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オーガニック＆ヴィーガンのオレンジワインです。「ベルメヨ」は夕暮れの意味。その色合いからが名づけられました。トロピカルフルーツ、ヘーゼルナッツ、アップルやオレンジの皮のようなアロマ、噛み応えを感じる味わいは様々な料理との相性を生んでいます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54522" y="5250069"/>
            <a:ext cx="3954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オーガニック＆ヴィーガンのオレンジワイン！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168245" y="6437173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6FAAEEE-F07B-4D48-8C84-6398324F1898}"/>
              </a:ext>
            </a:extLst>
          </p:cNvPr>
          <p:cNvSpPr txBox="1"/>
          <p:nvPr/>
        </p:nvSpPr>
        <p:spPr>
          <a:xfrm>
            <a:off x="6219649" y="2962362"/>
            <a:ext cx="278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オーガニック＆ヴィーガンの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オレンジワイン！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47546" y="3414815"/>
            <a:ext cx="272969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369711" y="5572463"/>
            <a:ext cx="401174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オーガニック＆ヴィーガンのオレンジワインです。「ベルメヨ」は夕暮れの意味。その色合いからが名づけられました。トロピカルフルーツ、ヘーゼルナッツ、アップルやオレンジの皮のようなアロマ、噛み応えを感じる味わいは様々な料理との相性を生んでいます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。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85146" y="6470005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936614" y="2891236"/>
            <a:ext cx="2850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オーガニック＆ヴィーガンの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オレンジワイン！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1017227" y="3329827"/>
            <a:ext cx="271279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7648" y="787058"/>
            <a:ext cx="2752901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99368" y="140947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6F35CBE7-659B-443B-90EE-693B91132C90}"/>
              </a:ext>
            </a:extLst>
          </p:cNvPr>
          <p:cNvSpPr txBox="1"/>
          <p:nvPr/>
        </p:nvSpPr>
        <p:spPr>
          <a:xfrm>
            <a:off x="946734" y="3378951"/>
            <a:ext cx="3102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/VDT 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カスティーリャ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生産者：ボデガス　アルベロ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品種　：シャルドネ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ビウラ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ヴェルデホ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味わい：オレンジ・辛口・フルボディ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E10DEFC4-28C7-4D19-B142-E12C6C79A238}"/>
              </a:ext>
            </a:extLst>
          </p:cNvPr>
          <p:cNvSpPr txBox="1"/>
          <p:nvPr/>
        </p:nvSpPr>
        <p:spPr>
          <a:xfrm>
            <a:off x="691886" y="1371762"/>
            <a:ext cx="2334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/VDT 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カスティーリャ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生産者：ボデガス　アルベロ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：シャルドネ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>
                <a:solidFill>
                  <a:schemeClr val="bg1"/>
                </a:solidFill>
                <a:latin typeface="+mn-ea"/>
              </a:rPr>
              <a:t>ビウラ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ヴェルデホ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味わい：オレンジ・辛口・フルボディ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80EC55C8-C8A8-4979-B639-38A789D0723F}"/>
              </a:ext>
            </a:extLst>
          </p:cNvPr>
          <p:cNvSpPr txBox="1"/>
          <p:nvPr/>
        </p:nvSpPr>
        <p:spPr>
          <a:xfrm>
            <a:off x="6200927" y="3424612"/>
            <a:ext cx="2978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/VDT 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カスティーリャ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生産者：ボデガス　アルベロ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品種　：シャルドネ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ビウラ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ヴェルデホ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味わい：オレンジ・辛口・フルボディ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C2D2111F-3BC1-4386-9F41-BDEC3CC19678}"/>
              </a:ext>
            </a:extLst>
          </p:cNvPr>
          <p:cNvSpPr txBox="1"/>
          <p:nvPr/>
        </p:nvSpPr>
        <p:spPr>
          <a:xfrm>
            <a:off x="1087701" y="6447447"/>
            <a:ext cx="39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/VDT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カスティーリャ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生産者：ボデガス　アルベロ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ビウラ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ヴェルデホ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味わい：オレンジ・辛口・フルボディ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6595D2CE-D684-41F2-9AE2-65D90B74D89F}"/>
              </a:ext>
            </a:extLst>
          </p:cNvPr>
          <p:cNvSpPr txBox="1"/>
          <p:nvPr/>
        </p:nvSpPr>
        <p:spPr>
          <a:xfrm>
            <a:off x="6404968" y="6479035"/>
            <a:ext cx="39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/VDT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カスティーリャ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生産者：ボデガス　アルベロ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ビウラ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ヴェルデホ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味わい：オレンジ・辛口・フルボディ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2EC0B710-25F6-4A55-A300-B06E237391AA}"/>
              </a:ext>
            </a:extLst>
          </p:cNvPr>
          <p:cNvSpPr txBox="1"/>
          <p:nvPr/>
        </p:nvSpPr>
        <p:spPr>
          <a:xfrm>
            <a:off x="978419" y="2505434"/>
            <a:ext cx="2228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ベルメヨ・オレンジワイン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0BA1D59E-5398-4DC6-A7B0-92042C7AA0CF}"/>
              </a:ext>
            </a:extLst>
          </p:cNvPr>
          <p:cNvSpPr txBox="1"/>
          <p:nvPr/>
        </p:nvSpPr>
        <p:spPr>
          <a:xfrm>
            <a:off x="1641600" y="4816425"/>
            <a:ext cx="2708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ベルメヨ・オレンジワイン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9531C9C8-F741-4519-B34D-37EB67920C20}"/>
              </a:ext>
            </a:extLst>
          </p:cNvPr>
          <p:cNvSpPr txBox="1"/>
          <p:nvPr/>
        </p:nvSpPr>
        <p:spPr>
          <a:xfrm>
            <a:off x="6434047" y="5270263"/>
            <a:ext cx="4002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オーガニック＆ヴィーガンのオレンジワイン！</a:t>
            </a: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280E0113-D3D2-4F13-A20A-2266157A8CA0}"/>
              </a:ext>
            </a:extLst>
          </p:cNvPr>
          <p:cNvSpPr txBox="1"/>
          <p:nvPr/>
        </p:nvSpPr>
        <p:spPr>
          <a:xfrm>
            <a:off x="5994856" y="1164476"/>
            <a:ext cx="23664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オーガニック＆ヴィーガンのオレンジワイン！</a:t>
            </a: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9E142A75-F6CE-4256-A783-8381D8DE9DC5}"/>
              </a:ext>
            </a:extLst>
          </p:cNvPr>
          <p:cNvSpPr txBox="1"/>
          <p:nvPr/>
        </p:nvSpPr>
        <p:spPr>
          <a:xfrm>
            <a:off x="6824124" y="4856494"/>
            <a:ext cx="2694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ベルメヨ・オレンジワイン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F3EA8A49-5273-41D3-932E-8F157936435B}"/>
              </a:ext>
            </a:extLst>
          </p:cNvPr>
          <p:cNvSpPr txBox="1"/>
          <p:nvPr/>
        </p:nvSpPr>
        <p:spPr>
          <a:xfrm>
            <a:off x="6187142" y="917411"/>
            <a:ext cx="19079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ベルメヨ・オレンジワイン</a:t>
            </a: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050971D1-1FC8-43A1-BBE0-80CA2E129000}"/>
              </a:ext>
            </a:extLst>
          </p:cNvPr>
          <p:cNvSpPr txBox="1"/>
          <p:nvPr/>
        </p:nvSpPr>
        <p:spPr>
          <a:xfrm>
            <a:off x="6281667" y="2597636"/>
            <a:ext cx="2090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ベルメヨ・オレンジワイン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AA82294-FDE6-4F83-BA0F-2595896A58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86" y="4915598"/>
            <a:ext cx="1977621" cy="2636828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EEFB7098-0EAF-473E-B7E4-E03F62F96A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862" y="4909015"/>
            <a:ext cx="1977621" cy="2636828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9B2442AC-1E00-4C91-AB69-5DEAED41BB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66" y="2578256"/>
            <a:ext cx="1504051" cy="2005401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AAF6FAB3-E381-43AD-A269-00692BB807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725" y="2528341"/>
            <a:ext cx="1429718" cy="1906290"/>
          </a:xfrm>
          <a:prstGeom prst="rect">
            <a:avLst/>
          </a:prstGeom>
        </p:spPr>
      </p:pic>
      <p:pic>
        <p:nvPicPr>
          <p:cNvPr id="96" name="図 95">
            <a:extLst>
              <a:ext uri="{FF2B5EF4-FFF2-40B4-BE49-F238E27FC236}">
                <a16:creationId xmlns:a16="http://schemas.microsoft.com/office/drawing/2014/main" id="{7D751AE0-6F42-4916-9B22-F6FFC63F8B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991" y="931595"/>
            <a:ext cx="953907" cy="1271875"/>
          </a:xfrm>
          <a:prstGeom prst="rect">
            <a:avLst/>
          </a:prstGeom>
        </p:spPr>
      </p:pic>
      <p:pic>
        <p:nvPicPr>
          <p:cNvPr id="114" name="図 113">
            <a:extLst>
              <a:ext uri="{FF2B5EF4-FFF2-40B4-BE49-F238E27FC236}">
                <a16:creationId xmlns:a16="http://schemas.microsoft.com/office/drawing/2014/main" id="{E1940648-6428-4267-B68E-D152ADDCD6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" y="822755"/>
            <a:ext cx="953907" cy="1271875"/>
          </a:xfrm>
          <a:prstGeom prst="rect">
            <a:avLst/>
          </a:prstGeom>
        </p:spPr>
      </p:pic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2972498B-8CE2-496D-AA42-BB77DFB482D6}"/>
              </a:ext>
            </a:extLst>
          </p:cNvPr>
          <p:cNvSpPr txBox="1"/>
          <p:nvPr/>
        </p:nvSpPr>
        <p:spPr>
          <a:xfrm>
            <a:off x="6069753" y="1457653"/>
            <a:ext cx="2334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/VDT 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カスティーリャ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生産者：ボデガス　アルベロ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：シャルドネ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ビウラ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ヴェルデホ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味わい：オレンジ・辛口・フルボディ</a:t>
            </a:r>
          </a:p>
        </p:txBody>
      </p:sp>
      <p:grpSp>
        <p:nvGrpSpPr>
          <p:cNvPr id="130" name="グループ化 129">
            <a:extLst>
              <a:ext uri="{FF2B5EF4-FFF2-40B4-BE49-F238E27FC236}">
                <a16:creationId xmlns:a16="http://schemas.microsoft.com/office/drawing/2014/main" id="{B0CB48C5-79C4-44EC-9CEB-FF3AD1847219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131" name="四角形: 角を丸くする 130">
              <a:extLst>
                <a:ext uri="{FF2B5EF4-FFF2-40B4-BE49-F238E27FC236}">
                  <a16:creationId xmlns:a16="http://schemas.microsoft.com/office/drawing/2014/main" id="{6B03597C-5E4D-44B2-89D4-C72A490193A4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32" name="テキスト ボックス 131">
              <a:extLst>
                <a:ext uri="{FF2B5EF4-FFF2-40B4-BE49-F238E27FC236}">
                  <a16:creationId xmlns:a16="http://schemas.microsoft.com/office/drawing/2014/main" id="{233781F8-19C8-403E-8A1F-3D61B517F07E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33" name="グループ化 132">
            <a:extLst>
              <a:ext uri="{FF2B5EF4-FFF2-40B4-BE49-F238E27FC236}">
                <a16:creationId xmlns:a16="http://schemas.microsoft.com/office/drawing/2014/main" id="{24823E37-35BF-4A4C-A489-01B813FC4D21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134" name="四角形: 角を丸くする 133">
              <a:extLst>
                <a:ext uri="{FF2B5EF4-FFF2-40B4-BE49-F238E27FC236}">
                  <a16:creationId xmlns:a16="http://schemas.microsoft.com/office/drawing/2014/main" id="{D0CD0E71-1302-4BAF-83BC-F5A8DF6D3A3C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35" name="テキスト ボックス 134">
              <a:extLst>
                <a:ext uri="{FF2B5EF4-FFF2-40B4-BE49-F238E27FC236}">
                  <a16:creationId xmlns:a16="http://schemas.microsoft.com/office/drawing/2014/main" id="{716A84AF-986A-4D08-A525-689C04E538AF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36" name="グループ化 135">
            <a:extLst>
              <a:ext uri="{FF2B5EF4-FFF2-40B4-BE49-F238E27FC236}">
                <a16:creationId xmlns:a16="http://schemas.microsoft.com/office/drawing/2014/main" id="{0710DC72-E720-4ACE-968C-A9A92F9040E5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37" name="四角形: 角を丸くする 136">
              <a:extLst>
                <a:ext uri="{FF2B5EF4-FFF2-40B4-BE49-F238E27FC236}">
                  <a16:creationId xmlns:a16="http://schemas.microsoft.com/office/drawing/2014/main" id="{8EE4625C-E707-4A30-8452-817496EA22CD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38" name="テキスト ボックス 137">
              <a:extLst>
                <a:ext uri="{FF2B5EF4-FFF2-40B4-BE49-F238E27FC236}">
                  <a16:creationId xmlns:a16="http://schemas.microsoft.com/office/drawing/2014/main" id="{53C2875A-ED29-4E43-8EB9-35F9DCE25C5A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1077179A-6CB8-48EE-BC8D-F20C33A9D1DF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40" name="グループ化 139">
            <a:extLst>
              <a:ext uri="{FF2B5EF4-FFF2-40B4-BE49-F238E27FC236}">
                <a16:creationId xmlns:a16="http://schemas.microsoft.com/office/drawing/2014/main" id="{21D0B760-2FE7-4199-BBAE-D4A26CCE1C0E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41" name="四角形: 角を丸くする 140">
              <a:extLst>
                <a:ext uri="{FF2B5EF4-FFF2-40B4-BE49-F238E27FC236}">
                  <a16:creationId xmlns:a16="http://schemas.microsoft.com/office/drawing/2014/main" id="{593F3163-C093-4325-8C0E-205FD0A74176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42" name="テキスト ボックス 141">
              <a:extLst>
                <a:ext uri="{FF2B5EF4-FFF2-40B4-BE49-F238E27FC236}">
                  <a16:creationId xmlns:a16="http://schemas.microsoft.com/office/drawing/2014/main" id="{CD752600-135D-4206-8F32-EDA0A1DC9887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43" name="グループ化 142">
            <a:extLst>
              <a:ext uri="{FF2B5EF4-FFF2-40B4-BE49-F238E27FC236}">
                <a16:creationId xmlns:a16="http://schemas.microsoft.com/office/drawing/2014/main" id="{E220A9AE-1BD4-4293-B268-0BCA48D2387F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44" name="四角形: 角を丸くする 143">
              <a:extLst>
                <a:ext uri="{FF2B5EF4-FFF2-40B4-BE49-F238E27FC236}">
                  <a16:creationId xmlns:a16="http://schemas.microsoft.com/office/drawing/2014/main" id="{FC169BEE-B8C3-4ABD-B903-9F86495BD363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45" name="テキスト ボックス 144">
              <a:extLst>
                <a:ext uri="{FF2B5EF4-FFF2-40B4-BE49-F238E27FC236}">
                  <a16:creationId xmlns:a16="http://schemas.microsoft.com/office/drawing/2014/main" id="{4577014D-0107-48BE-BE9F-C96CE8CD9F97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46" name="テキスト ボックス 145">
            <a:extLst>
              <a:ext uri="{FF2B5EF4-FFF2-40B4-BE49-F238E27FC236}">
                <a16:creationId xmlns:a16="http://schemas.microsoft.com/office/drawing/2014/main" id="{471CD1CD-E7C0-4192-A7D6-6BDE4868A2BF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\2,900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\3,190)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47" name="グループ化 146">
            <a:extLst>
              <a:ext uri="{FF2B5EF4-FFF2-40B4-BE49-F238E27FC236}">
                <a16:creationId xmlns:a16="http://schemas.microsoft.com/office/drawing/2014/main" id="{728307AB-F8E3-436A-925C-048C07EB2826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48" name="四角形: 角を丸くする 147">
              <a:extLst>
                <a:ext uri="{FF2B5EF4-FFF2-40B4-BE49-F238E27FC236}">
                  <a16:creationId xmlns:a16="http://schemas.microsoft.com/office/drawing/2014/main" id="{F395CCD6-9E8A-40A8-829B-D26AF9733138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49" name="テキスト ボックス 148">
              <a:extLst>
                <a:ext uri="{FF2B5EF4-FFF2-40B4-BE49-F238E27FC236}">
                  <a16:creationId xmlns:a16="http://schemas.microsoft.com/office/drawing/2014/main" id="{E8C37B1C-3EA0-42BE-8AB4-B2A71E42F0C3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50" name="テキスト ボックス 149">
            <a:extLst>
              <a:ext uri="{FF2B5EF4-FFF2-40B4-BE49-F238E27FC236}">
                <a16:creationId xmlns:a16="http://schemas.microsoft.com/office/drawing/2014/main" id="{73B35FC0-4798-4D44-926A-92148011D242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\2,900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\3,190)</a:t>
            </a:r>
          </a:p>
        </p:txBody>
      </p:sp>
      <p:sp>
        <p:nvSpPr>
          <p:cNvPr id="151" name="テキスト ボックス 150">
            <a:extLst>
              <a:ext uri="{FF2B5EF4-FFF2-40B4-BE49-F238E27FC236}">
                <a16:creationId xmlns:a16="http://schemas.microsoft.com/office/drawing/2014/main" id="{BA203E6C-606F-4777-ADF8-9EB1493AF493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3,190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1508</TotalTime>
  <Words>336</Words>
  <Application>Microsoft Office PowerPoint</Application>
  <PresentationFormat>ユーザー設定</PresentationFormat>
  <Paragraphs>54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Hiratani, Sari</cp:lastModifiedBy>
  <cp:revision>115</cp:revision>
  <cp:lastPrinted>2022-06-14T09:02:18Z</cp:lastPrinted>
  <dcterms:created xsi:type="dcterms:W3CDTF">2021-10-01T15:02:20Z</dcterms:created>
  <dcterms:modified xsi:type="dcterms:W3CDTF">2024-05-16T04:15:38Z</dcterms:modified>
</cp:coreProperties>
</file>