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5" d="100"/>
          <a:sy n="55" d="100"/>
        </p:scale>
        <p:origin x="1196" y="2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694889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562280" y="711180"/>
            <a:ext cx="233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ロベルト・ホタ・ムール エスペシアル・トラディシオ ブリュット・ナチュレ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46359" y="1005733"/>
            <a:ext cx="210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スペイン国内の数々のホテル・レストランで採用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/DO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カヴァ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生産者：ロベルト・ホタ・ムール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チャレッロ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マカベオ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パレリャーダ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85250" y="5603506"/>
            <a:ext cx="401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瓶内熟成期間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24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か月。焼き立てのパンやシリアルを思わせる香ばしい香りで、アニス等のスパイシーハーブを思わせる複雑で豊かなアロマ。クリーミーな味わいが口いっぱいに広がる、ボリューム感も申し分ないワイン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104552" y="5314644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スペイン国内の数々のホテル・レストランで採用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21867" y="2920033"/>
            <a:ext cx="282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スペイン国内の数々のホテル・レストランで採用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694888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85376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スペイン国内の数々のホテル・レストランで採用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6883" y="2903044"/>
            <a:ext cx="2824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スペイン国内の数々のホテル・レストランで採用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E3EFC554-BA20-4E20-9CB1-C129C2E46B34}"/>
              </a:ext>
            </a:extLst>
          </p:cNvPr>
          <p:cNvSpPr txBox="1"/>
          <p:nvPr/>
        </p:nvSpPr>
        <p:spPr>
          <a:xfrm>
            <a:off x="6374677" y="5604825"/>
            <a:ext cx="401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瓶内熟成期間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24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か月。焼き立てのパンやシリアルを思わせる香ばしい香りで、アニス等のスパイシーハーブを思わせる複雑で豊かなアロマ。クリーミーな味わいが口いっぱいに広がる、ボリューム感も申し分ないワインです。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BDF1500-6D18-4495-925F-F80F37B538D6}"/>
              </a:ext>
            </a:extLst>
          </p:cNvPr>
          <p:cNvSpPr txBox="1"/>
          <p:nvPr/>
        </p:nvSpPr>
        <p:spPr>
          <a:xfrm>
            <a:off x="5975437" y="1046592"/>
            <a:ext cx="210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スペイン国内の数々のホテル・レストランで採用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7880241E-17E2-4C0B-BCEE-58427925302E}"/>
              </a:ext>
            </a:extLst>
          </p:cNvPr>
          <p:cNvSpPr txBox="1"/>
          <p:nvPr/>
        </p:nvSpPr>
        <p:spPr>
          <a:xfrm>
            <a:off x="5990975" y="137220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/DO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カヴァ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生産者：ロベルト・ホタ・ムール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チャレッロ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マカベオ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パレリャーダ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6657F3B5-273C-4562-B4CA-2D10396B0783}"/>
              </a:ext>
            </a:extLst>
          </p:cNvPr>
          <p:cNvSpPr txBox="1"/>
          <p:nvPr/>
        </p:nvSpPr>
        <p:spPr>
          <a:xfrm>
            <a:off x="892851" y="3371968"/>
            <a:ext cx="2858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/DO 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カヴァ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生産者：ロベルト・ホタ・ムール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：チャレッロ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マカベオ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パレリャーダ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0A71ED12-D445-4D3F-BBC0-039A776928F1}"/>
              </a:ext>
            </a:extLst>
          </p:cNvPr>
          <p:cNvSpPr txBox="1"/>
          <p:nvPr/>
        </p:nvSpPr>
        <p:spPr>
          <a:xfrm>
            <a:off x="6211207" y="3403722"/>
            <a:ext cx="2858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/DO 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カヴァ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生産者：ロベルト・ホタ・ムール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：チャレッロ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マカベオ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パレリャーダ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676DDF04-ACC0-4125-A952-30B419C29D78}"/>
              </a:ext>
            </a:extLst>
          </p:cNvPr>
          <p:cNvSpPr txBox="1"/>
          <p:nvPr/>
        </p:nvSpPr>
        <p:spPr>
          <a:xfrm>
            <a:off x="1115245" y="6527381"/>
            <a:ext cx="3481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/DO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カヴァ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生産者：ロベルト・ホタ・ムール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：チャレッロ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マカベオ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パレリャーダ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BF0284A6-6398-4659-A68A-819F6E099CE1}"/>
              </a:ext>
            </a:extLst>
          </p:cNvPr>
          <p:cNvSpPr txBox="1"/>
          <p:nvPr/>
        </p:nvSpPr>
        <p:spPr>
          <a:xfrm>
            <a:off x="6409937" y="6508786"/>
            <a:ext cx="3481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/DO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カヴァ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生産者：ロベルト・ホタ・ムール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：チャレッロ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マカベオ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パレリャーダ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64CF87C-04A4-4D69-B9FC-667847D00516}"/>
              </a:ext>
            </a:extLst>
          </p:cNvPr>
          <p:cNvSpPr txBox="1"/>
          <p:nvPr/>
        </p:nvSpPr>
        <p:spPr>
          <a:xfrm>
            <a:off x="5856049" y="764684"/>
            <a:ext cx="233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ロベルト・ホタ・ムール エスペシアル・トラディシオ ブリュット・ナチュレ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4BD69043-4EC4-433D-B830-2F200C1E27A4}"/>
              </a:ext>
            </a:extLst>
          </p:cNvPr>
          <p:cNvSpPr txBox="1"/>
          <p:nvPr/>
        </p:nvSpPr>
        <p:spPr>
          <a:xfrm>
            <a:off x="855565" y="2509916"/>
            <a:ext cx="2824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ロベルト・ホタ・ムール エスペシアル・トラディシオ ブリュット・ナチュレ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F970C098-14D6-4EF6-A8EE-1945F14735E7}"/>
              </a:ext>
            </a:extLst>
          </p:cNvPr>
          <p:cNvSpPr txBox="1"/>
          <p:nvPr/>
        </p:nvSpPr>
        <p:spPr>
          <a:xfrm>
            <a:off x="6174894" y="2511556"/>
            <a:ext cx="2824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ロベルト・ホタ・ムール エスペシアル・トラディシオ ブリュット・ナチュレ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404AD4D8-F7D4-4D51-9850-6975A606F3F1}"/>
              </a:ext>
            </a:extLst>
          </p:cNvPr>
          <p:cNvSpPr txBox="1"/>
          <p:nvPr/>
        </p:nvSpPr>
        <p:spPr>
          <a:xfrm>
            <a:off x="1063789" y="4832167"/>
            <a:ext cx="353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ロベルト・ホタ・ムール エスペシアル・トラディシオ ブリュット・ナチュレ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8FBAFCBF-8E6E-4445-8529-059E24CD043E}"/>
              </a:ext>
            </a:extLst>
          </p:cNvPr>
          <p:cNvSpPr txBox="1"/>
          <p:nvPr/>
        </p:nvSpPr>
        <p:spPr>
          <a:xfrm>
            <a:off x="6385070" y="4771969"/>
            <a:ext cx="353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ロベルト・ホタ・ムール エスペシアル・トラディシオ ブリュット・ナチュレ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388EDB-4DA9-4B8D-A571-6897EA5B1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959" y="4822183"/>
            <a:ext cx="2180636" cy="2907515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2515490C-CE7E-473E-AAA5-FDAD050C2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02" y="4785564"/>
            <a:ext cx="2180636" cy="2907515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EEA74F9E-D9C5-40B3-B32B-0AFF1B52F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57" y="2524428"/>
            <a:ext cx="1489093" cy="198545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114702B9-10C0-4D92-B908-1ED8E6FBC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147" y="2509916"/>
            <a:ext cx="1489093" cy="1985458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3E67DEAD-DC7D-48C3-9AF0-59B60ECD2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08" y="832033"/>
            <a:ext cx="1019718" cy="1359625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B0552E88-17AA-493A-B472-AC5AB492A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16" y="765549"/>
            <a:ext cx="1019718" cy="1359625"/>
          </a:xfrm>
          <a:prstGeom prst="rect">
            <a:avLst/>
          </a:prstGeom>
        </p:spPr>
      </p:pic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F9A9F776-AE50-4A06-80C2-884FA6E8C9F2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5EACA21B-CE18-4C03-BB11-8D210830CAAF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0D986255-328A-497D-88EC-9843177943D9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EDB71741-EB20-40A4-8FA4-6F5AC6F3DDF4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101" name="四角形: 角を丸くする 100">
              <a:extLst>
                <a:ext uri="{FF2B5EF4-FFF2-40B4-BE49-F238E27FC236}">
                  <a16:creationId xmlns:a16="http://schemas.microsoft.com/office/drawing/2014/main" id="{50646E20-38A6-47A6-B7B9-56CC1806A12A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BBE5ADC4-B0F2-4F1C-B705-D46B81A4C725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FF674B9F-6D15-479B-9B99-FB4BA2498B95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0" name="四角形: 角を丸くする 109">
              <a:extLst>
                <a:ext uri="{FF2B5EF4-FFF2-40B4-BE49-F238E27FC236}">
                  <a16:creationId xmlns:a16="http://schemas.microsoft.com/office/drawing/2014/main" id="{F6FFB55C-2D4B-44D3-999C-55783DDAE1F4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1AE68608-EE7B-492B-991D-E377AF32EEA5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A9899B10-2853-458A-BA08-73C18DD512FA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74BD8FB8-80B9-47CD-9C86-8C41F77665EE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4" name="四角形: 角を丸くする 113">
              <a:extLst>
                <a:ext uri="{FF2B5EF4-FFF2-40B4-BE49-F238E27FC236}">
                  <a16:creationId xmlns:a16="http://schemas.microsoft.com/office/drawing/2014/main" id="{C057ABC6-ADB5-49D4-8244-CAF3829F3C36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4698521D-BD6A-403E-AB49-AF9703FB8BAD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62BFCA2F-24AE-40A7-B3CE-A47FB7448B93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35C966C2-B9D4-4FCC-8A71-E256987CEEB9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64124365-8070-4F38-B77F-7A9417E30600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B98B87C9-2C7B-44CE-B055-C2805B7ECA92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\4,950)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50F9466D-CB17-4BDC-B391-E528BFE6CFE1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3" name="四角形: 角を丸くする 122">
              <a:extLst>
                <a:ext uri="{FF2B5EF4-FFF2-40B4-BE49-F238E27FC236}">
                  <a16:creationId xmlns:a16="http://schemas.microsoft.com/office/drawing/2014/main" id="{23A24429-CCAF-4C60-848C-1C4CF4F60F92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8" name="テキスト ボックス 127">
              <a:extLst>
                <a:ext uri="{FF2B5EF4-FFF2-40B4-BE49-F238E27FC236}">
                  <a16:creationId xmlns:a16="http://schemas.microsoft.com/office/drawing/2014/main" id="{6E7AE910-85D1-4252-8B46-64AE06327C99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9F932DC3-5B1C-4623-AD82-A8F66733050B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\4,950)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39E51A96-AE6A-4EC2-A039-CCACB0C05D0F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4,950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1359</TotalTime>
  <Words>420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90</cp:revision>
  <cp:lastPrinted>2022-06-14T09:02:18Z</cp:lastPrinted>
  <dcterms:created xsi:type="dcterms:W3CDTF">2021-10-01T15:02:20Z</dcterms:created>
  <dcterms:modified xsi:type="dcterms:W3CDTF">2024-05-29T08:19:02Z</dcterms:modified>
</cp:coreProperties>
</file>