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694889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08034" y="773291"/>
            <a:ext cx="23388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50" b="1" dirty="0">
                <a:solidFill>
                  <a:schemeClr val="bg1"/>
                </a:solidFill>
                <a:latin typeface="+mn-ea"/>
              </a:rPr>
              <a:t>ロベルト・ホタ・ムール ブリュット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46359" y="1005733"/>
            <a:ext cx="210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スペイン国内の数々のホテル・レストランで採用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46359" y="1350797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/DO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カヴァ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生産者：ロベルト・ホタ・ムール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チャレッロ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マカベオ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パレリャーダ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味わい：白泡・辛口・ミディアムボディ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74638" y="132400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85250" y="5603506"/>
            <a:ext cx="401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常にベストな状態のワインをリリースするために、時には熟成期間が短くても良質なものを出荷することがあります。そのためほとんどは「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15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か月以上熟成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=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レゼルヴァ」なのにもかかわらず、レゼルヴァ標記をしていません。軽快ながらも酸味と果実味のバランスの良い、こだわりの詰まったワインです。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95641" y="5255814"/>
            <a:ext cx="4008484" cy="26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スペイン国内の数々のホテル・レストランで採用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6338" y="6437768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6FAAEEE-F07B-4D48-8C84-6398324F1898}"/>
              </a:ext>
            </a:extLst>
          </p:cNvPr>
          <p:cNvSpPr txBox="1"/>
          <p:nvPr/>
        </p:nvSpPr>
        <p:spPr>
          <a:xfrm>
            <a:off x="6221867" y="2920033"/>
            <a:ext cx="282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スペイン国内の数々のホテル・レストランで採用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409937" y="5244661"/>
            <a:ext cx="4008484" cy="26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スペイン国内の数々のホテル・レストランで採用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886883" y="2903044"/>
            <a:ext cx="2824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スペイン国内の数々のホテル・レストランで採用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E3EFC554-BA20-4E20-9CB1-C129C2E46B34}"/>
              </a:ext>
            </a:extLst>
          </p:cNvPr>
          <p:cNvSpPr txBox="1"/>
          <p:nvPr/>
        </p:nvSpPr>
        <p:spPr>
          <a:xfrm>
            <a:off x="6374677" y="5604825"/>
            <a:ext cx="401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常にベストな状態のワインをリリースするために、時には熟成期間が短くても良質なものを出荷することがあります。そのためほとんどは「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15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か月以上熟成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=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レゼルヴァ」なのにもかかわらず、レゼルヴァ標記をしていません。軽快ながらも酸味と果実味のバランスの良い、こだわりの詰まったワインです。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6BDF1500-6D18-4495-925F-F80F37B538D6}"/>
              </a:ext>
            </a:extLst>
          </p:cNvPr>
          <p:cNvSpPr txBox="1"/>
          <p:nvPr/>
        </p:nvSpPr>
        <p:spPr>
          <a:xfrm>
            <a:off x="5975437" y="1046592"/>
            <a:ext cx="210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スペイン国内の数々のホテル・レストランで採用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51B3DA5-FC76-4C99-9ACE-15E84623A4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413" y="4832344"/>
            <a:ext cx="2135355" cy="2847140"/>
          </a:xfrm>
          <a:prstGeom prst="rect">
            <a:avLst/>
          </a:prstGeom>
        </p:spPr>
      </p:pic>
      <p:pic>
        <p:nvPicPr>
          <p:cNvPr id="90" name="図 89">
            <a:extLst>
              <a:ext uri="{FF2B5EF4-FFF2-40B4-BE49-F238E27FC236}">
                <a16:creationId xmlns:a16="http://schemas.microsoft.com/office/drawing/2014/main" id="{9AA8E004-A949-483A-AAAC-46699FBDFE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322" y="4852547"/>
            <a:ext cx="2135355" cy="2847140"/>
          </a:xfrm>
          <a:prstGeom prst="rect">
            <a:avLst/>
          </a:prstGeom>
        </p:spPr>
      </p:pic>
      <p:pic>
        <p:nvPicPr>
          <p:cNvPr id="95" name="図 94">
            <a:extLst>
              <a:ext uri="{FF2B5EF4-FFF2-40B4-BE49-F238E27FC236}">
                <a16:creationId xmlns:a16="http://schemas.microsoft.com/office/drawing/2014/main" id="{34F11CC7-C2E0-411C-9B56-462D17B62A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396" y="2520759"/>
            <a:ext cx="1465159" cy="1953545"/>
          </a:xfrm>
          <a:prstGeom prst="rect">
            <a:avLst/>
          </a:prstGeom>
        </p:spPr>
      </p:pic>
      <p:pic>
        <p:nvPicPr>
          <p:cNvPr id="98" name="図 97">
            <a:extLst>
              <a:ext uri="{FF2B5EF4-FFF2-40B4-BE49-F238E27FC236}">
                <a16:creationId xmlns:a16="http://schemas.microsoft.com/office/drawing/2014/main" id="{F80D7284-3911-4EE5-A90A-3DD4D4693E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9" y="2482153"/>
            <a:ext cx="1465159" cy="1953545"/>
          </a:xfrm>
          <a:prstGeom prst="rect">
            <a:avLst/>
          </a:prstGeom>
        </p:spPr>
      </p:pic>
      <p:pic>
        <p:nvPicPr>
          <p:cNvPr id="101" name="図 100">
            <a:extLst>
              <a:ext uri="{FF2B5EF4-FFF2-40B4-BE49-F238E27FC236}">
                <a16:creationId xmlns:a16="http://schemas.microsoft.com/office/drawing/2014/main" id="{564F6D0F-B4A4-4E18-9D5A-39D8CEB682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625" y="788744"/>
            <a:ext cx="1054897" cy="1406530"/>
          </a:xfrm>
          <a:prstGeom prst="rect">
            <a:avLst/>
          </a:prstGeom>
        </p:spPr>
      </p:pic>
      <p:pic>
        <p:nvPicPr>
          <p:cNvPr id="103" name="図 102">
            <a:extLst>
              <a:ext uri="{FF2B5EF4-FFF2-40B4-BE49-F238E27FC236}">
                <a16:creationId xmlns:a16="http://schemas.microsoft.com/office/drawing/2014/main" id="{A3425B0B-778B-4DE9-8C86-4C1C31E6E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6" y="720255"/>
            <a:ext cx="1054897" cy="1406530"/>
          </a:xfrm>
          <a:prstGeom prst="rect">
            <a:avLst/>
          </a:prstGeom>
        </p:spPr>
      </p:pic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BBCD0097-FDDD-4CDD-ACD3-819013E5BD1C}"/>
              </a:ext>
            </a:extLst>
          </p:cNvPr>
          <p:cNvSpPr txBox="1"/>
          <p:nvPr/>
        </p:nvSpPr>
        <p:spPr>
          <a:xfrm>
            <a:off x="5923491" y="794790"/>
            <a:ext cx="23388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50" b="1" dirty="0">
                <a:solidFill>
                  <a:schemeClr val="bg1"/>
                </a:solidFill>
                <a:latin typeface="+mn-ea"/>
              </a:rPr>
              <a:t>ロベルト・ホタ・ムール ブリュット</a:t>
            </a: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3F01181B-B002-4E22-95BE-E832947C3360}"/>
              </a:ext>
            </a:extLst>
          </p:cNvPr>
          <p:cNvSpPr txBox="1"/>
          <p:nvPr/>
        </p:nvSpPr>
        <p:spPr>
          <a:xfrm>
            <a:off x="901643" y="2551414"/>
            <a:ext cx="2715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ロベルト・ホタ・ムール ブリュット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649EBBAC-7E1E-43F5-AC57-84517EB83EB1}"/>
              </a:ext>
            </a:extLst>
          </p:cNvPr>
          <p:cNvSpPr txBox="1"/>
          <p:nvPr/>
        </p:nvSpPr>
        <p:spPr>
          <a:xfrm>
            <a:off x="6243782" y="2571872"/>
            <a:ext cx="2715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ロベルト・ホタ・ムール ブリュット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F1E5F8FC-2B72-4EC5-8CC6-994A7F821B6E}"/>
              </a:ext>
            </a:extLst>
          </p:cNvPr>
          <p:cNvSpPr txBox="1"/>
          <p:nvPr/>
        </p:nvSpPr>
        <p:spPr>
          <a:xfrm>
            <a:off x="1063789" y="4893740"/>
            <a:ext cx="3533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ロベルト・ホタ・ムール ブリュット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AD21C4AD-2F5A-4022-A4D8-23A7B2BCED08}"/>
              </a:ext>
            </a:extLst>
          </p:cNvPr>
          <p:cNvSpPr txBox="1"/>
          <p:nvPr/>
        </p:nvSpPr>
        <p:spPr>
          <a:xfrm>
            <a:off x="6326322" y="4873239"/>
            <a:ext cx="3533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ロベルト・ホタ・ムール ブリュット</a:t>
            </a: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7880241E-17E2-4C0B-BCEE-58427925302E}"/>
              </a:ext>
            </a:extLst>
          </p:cNvPr>
          <p:cNvSpPr txBox="1"/>
          <p:nvPr/>
        </p:nvSpPr>
        <p:spPr>
          <a:xfrm>
            <a:off x="5990975" y="1372201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/DO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カヴァ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生産者：ロベルト・ホタ・ムール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チャレッロ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マカベオ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パレリャーダ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味わい：白泡・辛口・ミディアムボディ</a:t>
            </a: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6657F3B5-273C-4562-B4CA-2D10396B0783}"/>
              </a:ext>
            </a:extLst>
          </p:cNvPr>
          <p:cNvSpPr txBox="1"/>
          <p:nvPr/>
        </p:nvSpPr>
        <p:spPr>
          <a:xfrm>
            <a:off x="892851" y="3371968"/>
            <a:ext cx="28584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/DO 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カヴァ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生産者：ロベルト・ホタ・ムール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品種　：チャレッロ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マカベオ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パレリャーダ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味わい：白泡・辛口・ミディアムボディ</a:t>
            </a: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0A71ED12-D445-4D3F-BBC0-039A776928F1}"/>
              </a:ext>
            </a:extLst>
          </p:cNvPr>
          <p:cNvSpPr txBox="1"/>
          <p:nvPr/>
        </p:nvSpPr>
        <p:spPr>
          <a:xfrm>
            <a:off x="6211207" y="3403722"/>
            <a:ext cx="28584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/DO 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カヴァ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生産者：ロベルト・ホタ・ムール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品種　：チャレッロ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マカベオ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パレリャーダ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味わい：白泡・辛口・ミディアムボディ</a:t>
            </a:r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676DDF04-ACC0-4125-A952-30B419C29D78}"/>
              </a:ext>
            </a:extLst>
          </p:cNvPr>
          <p:cNvSpPr txBox="1"/>
          <p:nvPr/>
        </p:nvSpPr>
        <p:spPr>
          <a:xfrm>
            <a:off x="1115245" y="6527381"/>
            <a:ext cx="3481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/DO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カヴァ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生産者：ロベルト・ホタ・ムール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：チャレッロ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マカベオ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パレリャーダ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味わい：白泡・辛口・ミディアムボディ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BF0284A6-6398-4659-A68A-819F6E099CE1}"/>
              </a:ext>
            </a:extLst>
          </p:cNvPr>
          <p:cNvSpPr txBox="1"/>
          <p:nvPr/>
        </p:nvSpPr>
        <p:spPr>
          <a:xfrm>
            <a:off x="6409937" y="6508786"/>
            <a:ext cx="3481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/DO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カヴァ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生産者：ロベルト・ホタ・ムール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：チャレッロ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マカベオ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パレリャーダ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味わい：白泡・辛口・ミディアムボディ</a:t>
            </a:r>
          </a:p>
        </p:txBody>
      </p: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D548B00F-B1AA-4482-94C0-89BEB180F416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75" name="四角形: 角を丸くする 74">
              <a:extLst>
                <a:ext uri="{FF2B5EF4-FFF2-40B4-BE49-F238E27FC236}">
                  <a16:creationId xmlns:a16="http://schemas.microsoft.com/office/drawing/2014/main" id="{DAC883A2-6019-4520-8F11-D7A4AC77FD0D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63B03E7E-9B61-4364-8CA4-550B8B3331F0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47EAB2DA-EE25-4704-B2CE-D411A44499C4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4" name="四角形: 角を丸くする 83">
              <a:extLst>
                <a:ext uri="{FF2B5EF4-FFF2-40B4-BE49-F238E27FC236}">
                  <a16:creationId xmlns:a16="http://schemas.microsoft.com/office/drawing/2014/main" id="{E913E3F3-1F59-4C7C-880B-B5C990A3B81D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97F8000C-9EAA-451D-B224-881C369C8518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4DE4495C-7B85-4E00-885A-C6646395CD22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87" name="四角形: 角を丸くする 86">
              <a:extLst>
                <a:ext uri="{FF2B5EF4-FFF2-40B4-BE49-F238E27FC236}">
                  <a16:creationId xmlns:a16="http://schemas.microsoft.com/office/drawing/2014/main" id="{593D0457-CABD-4762-A552-8933673DB714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7E571E99-82AA-42BC-BAD4-3290791D166F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C8F5218F-81E6-48AB-93AD-488A7E1D69C0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5D4CCAFF-4693-4056-96D4-5417C0D13B2E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02" name="四角形: 角を丸くする 101">
              <a:extLst>
                <a:ext uri="{FF2B5EF4-FFF2-40B4-BE49-F238E27FC236}">
                  <a16:creationId xmlns:a16="http://schemas.microsoft.com/office/drawing/2014/main" id="{A451A635-3D1E-49E8-A5CA-4B5C92469A51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0" name="テキスト ボックス 109">
              <a:extLst>
                <a:ext uri="{FF2B5EF4-FFF2-40B4-BE49-F238E27FC236}">
                  <a16:creationId xmlns:a16="http://schemas.microsoft.com/office/drawing/2014/main" id="{6827EA7C-917B-45CA-A1F6-1E5FA29B2CD7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1" name="グループ化 110">
            <a:extLst>
              <a:ext uri="{FF2B5EF4-FFF2-40B4-BE49-F238E27FC236}">
                <a16:creationId xmlns:a16="http://schemas.microsoft.com/office/drawing/2014/main" id="{B0C6C58F-7070-4650-9239-10031A6A0D4D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12" name="四角形: 角を丸くする 111">
              <a:extLst>
                <a:ext uri="{FF2B5EF4-FFF2-40B4-BE49-F238E27FC236}">
                  <a16:creationId xmlns:a16="http://schemas.microsoft.com/office/drawing/2014/main" id="{73EF7353-F7B4-4F07-AE72-EB8A616F9888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3" name="テキスト ボックス 112">
              <a:extLst>
                <a:ext uri="{FF2B5EF4-FFF2-40B4-BE49-F238E27FC236}">
                  <a16:creationId xmlns:a16="http://schemas.microsoft.com/office/drawing/2014/main" id="{8ABF4456-BDDE-4BC6-9F3C-C1B55AB53FF1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88F5B216-6DDA-4FC1-B01B-9205FFDA82C3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\3,000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\3,300)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FBDA4DBE-A204-42C1-87DE-8B8F2A52D24D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3" name="四角形: 角を丸くする 122">
              <a:extLst>
                <a:ext uri="{FF2B5EF4-FFF2-40B4-BE49-F238E27FC236}">
                  <a16:creationId xmlns:a16="http://schemas.microsoft.com/office/drawing/2014/main" id="{81B5FC6C-1E39-48C2-BA56-5870B3BB2E9F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8" name="テキスト ボックス 127">
              <a:extLst>
                <a:ext uri="{FF2B5EF4-FFF2-40B4-BE49-F238E27FC236}">
                  <a16:creationId xmlns:a16="http://schemas.microsoft.com/office/drawing/2014/main" id="{858D22DD-C4A4-4667-9FDE-1C80DC1578C4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49DF01DB-F44B-4F2C-9791-34E0DA4FE6D8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\3,000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\3,300)</a:t>
            </a: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7A050B09-2646-48FB-8690-49F21CBC8542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3,300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1352</TotalTime>
  <Words>452</Words>
  <Application>Microsoft Office PowerPoint</Application>
  <PresentationFormat>ユーザー設定</PresentationFormat>
  <Paragraphs>52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88</cp:revision>
  <cp:lastPrinted>2022-06-14T09:02:18Z</cp:lastPrinted>
  <dcterms:created xsi:type="dcterms:W3CDTF">2021-10-01T15:02:20Z</dcterms:created>
  <dcterms:modified xsi:type="dcterms:W3CDTF">2023-09-24T15:58:08Z</dcterms:modified>
</cp:coreProperties>
</file>