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451" y="29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0" y="471565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1853" y="976979"/>
            <a:ext cx="211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Respect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を追求するチリの秀逸生産者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7" y="5623314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アンデス山脈の麓、コルチャグアバレーに位置するブドウ畑。砂粘土質の土壌からは良質のカルメネールが育ちます。イチ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ゴやラズベリーのような上品な香りにハーブやスパイス、シダーのニュアンスもあり、可愛らしい丸みのある味わいが長く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残ります。赤身肉やスウィートブレッドと好相性です。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E3EFC554-BA20-4E20-9CB1-C129C2E46B34}"/>
              </a:ext>
            </a:extLst>
          </p:cNvPr>
          <p:cNvSpPr txBox="1"/>
          <p:nvPr/>
        </p:nvSpPr>
        <p:spPr>
          <a:xfrm>
            <a:off x="6374677" y="5604825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アンデス山脈の麓、コルチャグアバレーに位置するブドウ畑。砂粘土質の土壌からは良質のカルメネールが育ちます。イチ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ゴやラズベリーのような上品な香りにハーブやスパイス、シダーのニュアンスもあり、可愛らしい丸みのある味わいが長く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残ります。赤身肉やスウィートブレッドと好相性です。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30D477-87BD-4445-B512-D9E3F1FA3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9" y="4896556"/>
            <a:ext cx="992872" cy="2719481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E92C2FA3-7B1A-43FE-AB84-8251235A5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8" y="4932504"/>
            <a:ext cx="992872" cy="2719481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B4140121-0AEE-4023-8E61-EA3AED267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34" y="2718992"/>
            <a:ext cx="644502" cy="1765294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08AA3170-E1C9-4A04-9F16-B5ABFB592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1" y="2714897"/>
            <a:ext cx="644502" cy="1765294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10B3F4F1-1473-4F25-9564-DB70A3031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6" y="867768"/>
            <a:ext cx="436356" cy="1195180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F6120F7B-4488-471A-9E92-0214410A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44" y="886763"/>
            <a:ext cx="436356" cy="1195180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2E7EA04-BFBA-4513-9C59-33DF1DCE9531}"/>
              </a:ext>
            </a:extLst>
          </p:cNvPr>
          <p:cNvSpPr txBox="1"/>
          <p:nvPr/>
        </p:nvSpPr>
        <p:spPr>
          <a:xfrm>
            <a:off x="604841" y="1369900"/>
            <a:ext cx="230053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原産国：チリ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850" b="1" dirty="0">
                <a:solidFill>
                  <a:schemeClr val="bg1"/>
                </a:solidFill>
              </a:rPr>
              <a:t>ビーニャ・デル・ヌエボ・ムンド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：カルメネール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  <a:p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59C813B-2487-4F94-94A4-C5B5871BBDCD}"/>
              </a:ext>
            </a:extLst>
          </p:cNvPr>
          <p:cNvSpPr txBox="1"/>
          <p:nvPr/>
        </p:nvSpPr>
        <p:spPr>
          <a:xfrm>
            <a:off x="5938426" y="1410488"/>
            <a:ext cx="230053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原産国：チリ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850" b="1" dirty="0">
                <a:solidFill>
                  <a:schemeClr val="bg1"/>
                </a:solidFill>
              </a:rPr>
              <a:t>ビーニャ・デル・ヌエボ・ムンド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：カルメネール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  <a:p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5DEBC50-8715-4CAF-8A84-5508D28E0AE8}"/>
              </a:ext>
            </a:extLst>
          </p:cNvPr>
          <p:cNvSpPr txBox="1"/>
          <p:nvPr/>
        </p:nvSpPr>
        <p:spPr>
          <a:xfrm>
            <a:off x="787551" y="3408085"/>
            <a:ext cx="26812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原産国：チリ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1000" b="1" dirty="0">
                <a:solidFill>
                  <a:schemeClr val="bg1"/>
                </a:solidFill>
              </a:rPr>
              <a:t>ビーニャ・デル・ヌエボ・ムンド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：カルメネール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  <a:p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73B6173-99F2-4DCF-B70D-7651F29D35B4}"/>
              </a:ext>
            </a:extLst>
          </p:cNvPr>
          <p:cNvSpPr txBox="1"/>
          <p:nvPr/>
        </p:nvSpPr>
        <p:spPr>
          <a:xfrm>
            <a:off x="6198199" y="3409837"/>
            <a:ext cx="26812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原産国：チリ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1000" b="1" dirty="0">
                <a:solidFill>
                  <a:schemeClr val="bg1"/>
                </a:solidFill>
              </a:rPr>
              <a:t>ビーニャ・デル・ヌエボ・ムンド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：カルメネール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  <a:p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EFAC3FF-3C5F-460A-979A-7BACF179B7BB}"/>
              </a:ext>
            </a:extLst>
          </p:cNvPr>
          <p:cNvSpPr txBox="1"/>
          <p:nvPr/>
        </p:nvSpPr>
        <p:spPr>
          <a:xfrm>
            <a:off x="1095641" y="6510946"/>
            <a:ext cx="28960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原産国：チリ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1100" b="1" dirty="0">
                <a:solidFill>
                  <a:schemeClr val="bg1"/>
                </a:solidFill>
              </a:rPr>
              <a:t>ビーニャ・デル・ヌエボ・ムンド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：カルメネール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  <a:p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660660E-B3A9-4564-92B6-247F167BC3DE}"/>
              </a:ext>
            </a:extLst>
          </p:cNvPr>
          <p:cNvSpPr txBox="1"/>
          <p:nvPr/>
        </p:nvSpPr>
        <p:spPr>
          <a:xfrm>
            <a:off x="6420048" y="6544809"/>
            <a:ext cx="28960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原産国：チリ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1100" b="1" dirty="0">
                <a:solidFill>
                  <a:schemeClr val="bg1"/>
                </a:solidFill>
              </a:rPr>
              <a:t>ビーニャ・デル・ヌエボ・ムンド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：カルメネール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  <a:p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DB19CC26-D988-484D-AB2C-F10E3761DB0E}"/>
              </a:ext>
            </a:extLst>
          </p:cNvPr>
          <p:cNvSpPr txBox="1"/>
          <p:nvPr/>
        </p:nvSpPr>
        <p:spPr>
          <a:xfrm>
            <a:off x="899502" y="4892480"/>
            <a:ext cx="471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b="1" dirty="0">
                <a:solidFill>
                  <a:schemeClr val="bg1"/>
                </a:solidFill>
              </a:rPr>
              <a:t>コンデ・ホセ／レゼルバ・プリバダ・</a:t>
            </a:r>
            <a:r>
              <a:rPr lang="ja-JP" altLang="en-US" sz="1400" b="1" dirty="0">
                <a:solidFill>
                  <a:schemeClr val="bg1"/>
                </a:solidFill>
              </a:rPr>
              <a:t>カルメネール</a:t>
            </a:r>
            <a:endParaRPr lang="ja-JP" altLang="ja-JP" sz="1400" b="1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8E3D297-607A-4342-9D72-545AB0D66D97}"/>
              </a:ext>
            </a:extLst>
          </p:cNvPr>
          <p:cNvSpPr txBox="1"/>
          <p:nvPr/>
        </p:nvSpPr>
        <p:spPr>
          <a:xfrm>
            <a:off x="6182002" y="4905292"/>
            <a:ext cx="471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b="1" dirty="0">
                <a:solidFill>
                  <a:schemeClr val="bg1"/>
                </a:solidFill>
              </a:rPr>
              <a:t>コンデ・ホセ／レゼルバ・プリバダ・</a:t>
            </a:r>
            <a:r>
              <a:rPr lang="ja-JP" altLang="en-US" sz="1400" b="1" dirty="0">
                <a:solidFill>
                  <a:schemeClr val="bg1"/>
                </a:solidFill>
              </a:rPr>
              <a:t>カルメネール</a:t>
            </a:r>
            <a:endParaRPr lang="ja-JP" altLang="ja-JP" sz="1400" b="1" dirty="0">
              <a:solidFill>
                <a:schemeClr val="bg1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87018E9-871E-4980-9596-F57476191571}"/>
              </a:ext>
            </a:extLst>
          </p:cNvPr>
          <p:cNvSpPr txBox="1"/>
          <p:nvPr/>
        </p:nvSpPr>
        <p:spPr>
          <a:xfrm>
            <a:off x="526048" y="2521034"/>
            <a:ext cx="33786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50" b="1" dirty="0">
                <a:solidFill>
                  <a:schemeClr val="bg1"/>
                </a:solidFill>
              </a:rPr>
              <a:t>コンデ・ホセ／レゼルバ・プリバダ・</a:t>
            </a:r>
            <a:r>
              <a:rPr lang="ja-JP" altLang="en-US" sz="1050" b="1" dirty="0">
                <a:solidFill>
                  <a:schemeClr val="bg1"/>
                </a:solidFill>
              </a:rPr>
              <a:t>カルメネール</a:t>
            </a:r>
            <a:endParaRPr lang="en-US" altLang="ja-JP" sz="1050" b="1" dirty="0">
              <a:solidFill>
                <a:schemeClr val="bg1"/>
              </a:solidFill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4B43387F-8965-45B0-A6D5-16ED9E560BE9}"/>
              </a:ext>
            </a:extLst>
          </p:cNvPr>
          <p:cNvSpPr txBox="1"/>
          <p:nvPr/>
        </p:nvSpPr>
        <p:spPr>
          <a:xfrm>
            <a:off x="5849507" y="2543678"/>
            <a:ext cx="33786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50" b="1" dirty="0">
                <a:solidFill>
                  <a:schemeClr val="bg1"/>
                </a:solidFill>
              </a:rPr>
              <a:t>コンデ・ホセ／レゼルバ・プリバダ・</a:t>
            </a:r>
            <a:r>
              <a:rPr lang="ja-JP" altLang="en-US" sz="1050" b="1" dirty="0">
                <a:solidFill>
                  <a:schemeClr val="bg1"/>
                </a:solidFill>
              </a:rPr>
              <a:t>カルメネール</a:t>
            </a:r>
            <a:endParaRPr lang="en-US" altLang="ja-JP" sz="1050" b="1" dirty="0">
              <a:solidFill>
                <a:schemeClr val="bg1"/>
              </a:solidFill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761F4A73-514A-4F54-AC3B-C31C20ED3148}"/>
              </a:ext>
            </a:extLst>
          </p:cNvPr>
          <p:cNvSpPr txBox="1"/>
          <p:nvPr/>
        </p:nvSpPr>
        <p:spPr>
          <a:xfrm>
            <a:off x="451025" y="720098"/>
            <a:ext cx="244081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750" b="1" dirty="0">
                <a:solidFill>
                  <a:schemeClr val="bg1"/>
                </a:solidFill>
              </a:rPr>
              <a:t>コンデ・ホセ／レゼルバ・プリバダ・</a:t>
            </a:r>
            <a:r>
              <a:rPr lang="ja-JP" altLang="en-US" sz="750" b="1" dirty="0">
                <a:solidFill>
                  <a:schemeClr val="bg1"/>
                </a:solidFill>
              </a:rPr>
              <a:t>カルメネール</a:t>
            </a:r>
            <a:endParaRPr lang="ja-JP" altLang="ja-JP" sz="750" b="1" dirty="0">
              <a:solidFill>
                <a:schemeClr val="bg1"/>
              </a:solidFill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E1F5C0C9-D843-447E-A226-EB2D37115011}"/>
              </a:ext>
            </a:extLst>
          </p:cNvPr>
          <p:cNvSpPr txBox="1"/>
          <p:nvPr/>
        </p:nvSpPr>
        <p:spPr>
          <a:xfrm>
            <a:off x="5783363" y="772616"/>
            <a:ext cx="244081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750" b="1" dirty="0">
                <a:solidFill>
                  <a:schemeClr val="bg1"/>
                </a:solidFill>
              </a:rPr>
              <a:t>コンデ・ホセ／レゼルバ・プリバダ・</a:t>
            </a:r>
            <a:r>
              <a:rPr lang="ja-JP" altLang="en-US" sz="750" b="1" dirty="0">
                <a:solidFill>
                  <a:schemeClr val="bg1"/>
                </a:solidFill>
              </a:rPr>
              <a:t>カルメネール</a:t>
            </a:r>
            <a:endParaRPr lang="ja-JP" altLang="ja-JP" sz="750" b="1" dirty="0">
              <a:solidFill>
                <a:schemeClr val="bg1"/>
              </a:solidFill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39A33403-49B0-4968-8732-6353D68398E2}"/>
              </a:ext>
            </a:extLst>
          </p:cNvPr>
          <p:cNvSpPr txBox="1"/>
          <p:nvPr/>
        </p:nvSpPr>
        <p:spPr>
          <a:xfrm>
            <a:off x="5937261" y="1068660"/>
            <a:ext cx="211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Respect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を追求するチリの秀逸生産者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D9B909D2-0DAF-4B03-AC32-81E2BA739B7C}"/>
              </a:ext>
            </a:extLst>
          </p:cNvPr>
          <p:cNvSpPr txBox="1"/>
          <p:nvPr/>
        </p:nvSpPr>
        <p:spPr>
          <a:xfrm>
            <a:off x="732772" y="2936116"/>
            <a:ext cx="3025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Respect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を追求するチリの秀逸生産者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7350321A-1197-41D4-A13E-BA0475676723}"/>
              </a:ext>
            </a:extLst>
          </p:cNvPr>
          <p:cNvSpPr txBox="1"/>
          <p:nvPr/>
        </p:nvSpPr>
        <p:spPr>
          <a:xfrm>
            <a:off x="6050052" y="2939667"/>
            <a:ext cx="3025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Respect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を追求するチリの秀逸生産者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AAA63FAD-6431-4A98-A0FF-182BAF42CE19}"/>
              </a:ext>
            </a:extLst>
          </p:cNvPr>
          <p:cNvSpPr txBox="1"/>
          <p:nvPr/>
        </p:nvSpPr>
        <p:spPr>
          <a:xfrm>
            <a:off x="1392785" y="5237111"/>
            <a:ext cx="3025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Respect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を追求するチリの秀逸生産者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CFE6F267-C382-4E00-A723-6ED9030DACCD}"/>
              </a:ext>
            </a:extLst>
          </p:cNvPr>
          <p:cNvSpPr txBox="1"/>
          <p:nvPr/>
        </p:nvSpPr>
        <p:spPr>
          <a:xfrm>
            <a:off x="6708839" y="5240156"/>
            <a:ext cx="3025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Respect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を追求するチリの秀逸生産者</a:t>
            </a: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2EC06C33-C071-45CF-AA42-F6A8D43D02E7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F6C14BAA-B9F3-4C5F-9A76-47EE0B2310EF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25DAFD09-F2EA-41A9-9BB7-63175732D329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61357965-F4F9-4F83-8D7C-8F1D8992052B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B0460E69-D514-45E5-889F-81A443C5D706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B66A28A0-1063-4448-A6C4-BCD02CB4A16D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D4389525-7B5B-4B4D-A8E0-C99278EAA6C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1" name="四角形: 角を丸くする 90">
              <a:extLst>
                <a:ext uri="{FF2B5EF4-FFF2-40B4-BE49-F238E27FC236}">
                  <a16:creationId xmlns:a16="http://schemas.microsoft.com/office/drawing/2014/main" id="{B1FC5514-01C7-410B-99F1-17107BD63402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7F7F1B22-FD2B-45B8-89B3-9BA38A64A864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1546E8F2-FF6A-4E66-882F-31615F997F4D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2FEBD54C-5436-43D2-BB59-72F467279DFB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09" name="四角形: 角を丸くする 108">
              <a:extLst>
                <a:ext uri="{FF2B5EF4-FFF2-40B4-BE49-F238E27FC236}">
                  <a16:creationId xmlns:a16="http://schemas.microsoft.com/office/drawing/2014/main" id="{9A149486-8B31-41D6-89B7-A0FC406759F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4ACDCED9-E4A0-482E-99C5-62D33C210A4A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7BC0F867-E0A5-4589-A597-A283168F585A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3002018E-13EF-4579-A84E-B759B0468644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F9919E6C-2299-4982-9B42-444A88A920D2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619BE78-B48C-4552-8FC4-F4316789F5F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\2,900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\3,190)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08E24C0A-C3C8-4D33-B37A-B38AEBA66CC2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8F3DF018-D6B0-413E-B286-F2AA6631AD95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D44B5D91-4748-4716-A49E-1D098E265C41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CA7E277B-A2B8-4034-B95B-B3E07AE44F7A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\2,900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\3,190)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DEA578BB-F12E-43DE-8CE3-7EFC47E1F5F4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3,190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1488</TotalTime>
  <Words>402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98</cp:revision>
  <cp:lastPrinted>2023-09-14T05:42:54Z</cp:lastPrinted>
  <dcterms:created xsi:type="dcterms:W3CDTF">2021-10-01T15:02:20Z</dcterms:created>
  <dcterms:modified xsi:type="dcterms:W3CDTF">2023-09-26T00:25:10Z</dcterms:modified>
</cp:coreProperties>
</file>