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45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2023/9/26</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692586BE-2705-4299-8623-9FAE81E381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972" y="4918679"/>
            <a:ext cx="1015058" cy="2780245"/>
          </a:xfrm>
          <a:prstGeom prst="rect">
            <a:avLst/>
          </a:prstGeom>
        </p:spPr>
      </p:pic>
      <p:pic>
        <p:nvPicPr>
          <p:cNvPr id="68" name="図 67">
            <a:extLst>
              <a:ext uri="{FF2B5EF4-FFF2-40B4-BE49-F238E27FC236}">
                <a16:creationId xmlns:a16="http://schemas.microsoft.com/office/drawing/2014/main" id="{C60C4870-4E75-4429-9094-88BFF9060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9385" y="4898605"/>
            <a:ext cx="1015058" cy="2780245"/>
          </a:xfrm>
          <a:prstGeom prst="rect">
            <a:avLst/>
          </a:prstGeom>
        </p:spPr>
      </p:pic>
      <p:pic>
        <p:nvPicPr>
          <p:cNvPr id="75" name="図 74">
            <a:extLst>
              <a:ext uri="{FF2B5EF4-FFF2-40B4-BE49-F238E27FC236}">
                <a16:creationId xmlns:a16="http://schemas.microsoft.com/office/drawing/2014/main" id="{AB622D17-C855-4C63-92C4-DC100BD73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3430" y="2577412"/>
            <a:ext cx="696680" cy="1908206"/>
          </a:xfrm>
          <a:prstGeom prst="rect">
            <a:avLst/>
          </a:prstGeom>
        </p:spPr>
      </p:pic>
      <p:pic>
        <p:nvPicPr>
          <p:cNvPr id="89" name="図 88">
            <a:extLst>
              <a:ext uri="{FF2B5EF4-FFF2-40B4-BE49-F238E27FC236}">
                <a16:creationId xmlns:a16="http://schemas.microsoft.com/office/drawing/2014/main" id="{50AFB57D-154E-4B98-A010-2783EE617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14" y="2577412"/>
            <a:ext cx="696680" cy="1908206"/>
          </a:xfrm>
          <a:prstGeom prst="rect">
            <a:avLst/>
          </a:prstGeom>
        </p:spPr>
      </p:pic>
      <p:pic>
        <p:nvPicPr>
          <p:cNvPr id="90" name="図 89">
            <a:extLst>
              <a:ext uri="{FF2B5EF4-FFF2-40B4-BE49-F238E27FC236}">
                <a16:creationId xmlns:a16="http://schemas.microsoft.com/office/drawing/2014/main" id="{D9D55F0F-DC86-49EF-AF60-3870A3E72C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9785" y="864108"/>
            <a:ext cx="483485" cy="1324264"/>
          </a:xfrm>
          <a:prstGeom prst="rect">
            <a:avLst/>
          </a:prstGeom>
        </p:spPr>
      </p:pic>
      <p:pic>
        <p:nvPicPr>
          <p:cNvPr id="95" name="図 94">
            <a:extLst>
              <a:ext uri="{FF2B5EF4-FFF2-40B4-BE49-F238E27FC236}">
                <a16:creationId xmlns:a16="http://schemas.microsoft.com/office/drawing/2014/main" id="{3BC68BB9-916F-4A2D-A4C5-CFDCAA6E66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321" y="811450"/>
            <a:ext cx="483485" cy="1324264"/>
          </a:xfrm>
          <a:prstGeom prst="rect">
            <a:avLst/>
          </a:prstGeom>
        </p:spPr>
      </p:pic>
      <p:sp>
        <p:nvSpPr>
          <p:cNvPr id="66" name="テキスト ボックス 65">
            <a:extLst>
              <a:ext uri="{FF2B5EF4-FFF2-40B4-BE49-F238E27FC236}">
                <a16:creationId xmlns:a16="http://schemas.microsoft.com/office/drawing/2014/main" id="{61391120-7DA6-4E7F-92D5-74C24A66EE76}"/>
              </a:ext>
            </a:extLst>
          </p:cNvPr>
          <p:cNvSpPr txBox="1"/>
          <p:nvPr/>
        </p:nvSpPr>
        <p:spPr>
          <a:xfrm>
            <a:off x="517063" y="714680"/>
            <a:ext cx="2709995" cy="338554"/>
          </a:xfrm>
          <a:prstGeom prst="rect">
            <a:avLst/>
          </a:prstGeom>
          <a:noFill/>
        </p:spPr>
        <p:txBody>
          <a:bodyPr wrap="square" rtlCol="0">
            <a:spAutoFit/>
          </a:bodyPr>
          <a:lstStyle/>
          <a:p>
            <a:r>
              <a:rPr lang="ja-JP" altLang="en-US" sz="800" b="1" dirty="0">
                <a:solidFill>
                  <a:schemeClr val="bg1"/>
                </a:solidFill>
              </a:rPr>
              <a:t>　　　　　　　</a:t>
            </a:r>
            <a:r>
              <a:rPr lang="ja-JP" altLang="ja-JP" sz="800" b="1" dirty="0">
                <a:solidFill>
                  <a:schemeClr val="bg1"/>
                </a:solidFill>
              </a:rPr>
              <a:t>コンデ・ホセ</a:t>
            </a:r>
            <a:endParaRPr lang="en-US" altLang="ja-JP" sz="800" b="1" dirty="0">
              <a:solidFill>
                <a:schemeClr val="bg1"/>
              </a:solidFill>
            </a:endParaRPr>
          </a:p>
          <a:p>
            <a:r>
              <a:rPr lang="ja-JP" altLang="ja-JP" sz="800" b="1" dirty="0">
                <a:solidFill>
                  <a:schemeClr val="bg1"/>
                </a:solidFill>
              </a:rPr>
              <a:t>レゼルバ・プリバダ・</a:t>
            </a:r>
            <a:r>
              <a:rPr lang="ja-JP" altLang="en-US" sz="800" b="1" dirty="0">
                <a:solidFill>
                  <a:schemeClr val="bg1"/>
                </a:solidFill>
              </a:rPr>
              <a:t>カベルネソーヴィニヨン</a:t>
            </a:r>
            <a:endParaRPr lang="ja-JP" altLang="ja-JP" sz="800" b="1" dirty="0">
              <a:solidFill>
                <a:schemeClr val="bg1"/>
              </a:solidFill>
            </a:endParaRPr>
          </a:p>
        </p:txBody>
      </p:sp>
      <p:sp>
        <p:nvSpPr>
          <p:cNvPr id="79" name="テキスト ボックス 78">
            <a:extLst>
              <a:ext uri="{FF2B5EF4-FFF2-40B4-BE49-F238E27FC236}">
                <a16:creationId xmlns:a16="http://schemas.microsoft.com/office/drawing/2014/main" id="{A528A17B-2CD4-4260-9119-3E80CEA17628}"/>
              </a:ext>
            </a:extLst>
          </p:cNvPr>
          <p:cNvSpPr txBox="1"/>
          <p:nvPr/>
        </p:nvSpPr>
        <p:spPr>
          <a:xfrm>
            <a:off x="606926" y="1080523"/>
            <a:ext cx="3137534" cy="230832"/>
          </a:xfrm>
          <a:prstGeom prst="rect">
            <a:avLst/>
          </a:prstGeom>
          <a:noFill/>
        </p:spPr>
        <p:txBody>
          <a:bodyPr wrap="square" rtlCol="0">
            <a:spAutoFit/>
          </a:bodyPr>
          <a:lstStyle/>
          <a:p>
            <a:r>
              <a:rPr kumimoji="1" lang="en-US" altLang="ja-JP" sz="900" b="1" dirty="0">
                <a:solidFill>
                  <a:schemeClr val="bg1"/>
                </a:solidFill>
                <a:latin typeface="+mn-ea"/>
              </a:rPr>
              <a:t>Respect</a:t>
            </a:r>
            <a:r>
              <a:rPr kumimoji="1" lang="ja-JP" altLang="en-US" sz="900" b="1" dirty="0">
                <a:solidFill>
                  <a:schemeClr val="bg1"/>
                </a:solidFill>
                <a:latin typeface="+mn-ea"/>
              </a:rPr>
              <a:t>を追求するチリの秀逸生産者</a:t>
            </a:r>
          </a:p>
        </p:txBody>
      </p:sp>
      <p:sp>
        <p:nvSpPr>
          <p:cNvPr id="83" name="テキスト ボックス 82">
            <a:extLst>
              <a:ext uri="{FF2B5EF4-FFF2-40B4-BE49-F238E27FC236}">
                <a16:creationId xmlns:a16="http://schemas.microsoft.com/office/drawing/2014/main" id="{1782EBAC-B208-4216-A295-40D1B0FE96BB}"/>
              </a:ext>
            </a:extLst>
          </p:cNvPr>
          <p:cNvSpPr txBox="1"/>
          <p:nvPr/>
        </p:nvSpPr>
        <p:spPr>
          <a:xfrm>
            <a:off x="605666" y="1380944"/>
            <a:ext cx="2300538" cy="707886"/>
          </a:xfrm>
          <a:prstGeom prst="rect">
            <a:avLst/>
          </a:prstGeom>
          <a:noFill/>
        </p:spPr>
        <p:txBody>
          <a:bodyPr wrap="square" rtlCol="0">
            <a:spAutoFit/>
          </a:bodyPr>
          <a:lstStyle/>
          <a:p>
            <a:r>
              <a:rPr kumimoji="1" lang="ja-JP" altLang="en-US" sz="800" b="1" dirty="0">
                <a:solidFill>
                  <a:schemeClr val="bg1"/>
                </a:solidFill>
                <a:latin typeface="+mn-ea"/>
              </a:rPr>
              <a:t>原産国：チリ</a:t>
            </a:r>
            <a:endParaRPr kumimoji="1" lang="en-US" altLang="ja-JP" sz="800" b="1" dirty="0">
              <a:solidFill>
                <a:schemeClr val="bg1"/>
              </a:solidFill>
              <a:latin typeface="+mn-ea"/>
            </a:endParaRPr>
          </a:p>
          <a:p>
            <a:r>
              <a:rPr kumimoji="1" lang="ja-JP" altLang="en-US" sz="800" b="1" dirty="0">
                <a:solidFill>
                  <a:schemeClr val="bg1"/>
                </a:solidFill>
                <a:latin typeface="+mn-ea"/>
              </a:rPr>
              <a:t>生産者：</a:t>
            </a:r>
            <a:r>
              <a:rPr lang="ja-JP" altLang="en-US" sz="800" b="1" dirty="0">
                <a:solidFill>
                  <a:schemeClr val="bg1"/>
                </a:solidFill>
              </a:rPr>
              <a:t>ビーニャ・デル・ヌエボ・ムンド</a:t>
            </a:r>
            <a:endParaRPr kumimoji="1" lang="en-US" altLang="ja-JP" sz="800" b="1" dirty="0">
              <a:solidFill>
                <a:schemeClr val="bg1"/>
              </a:solidFill>
              <a:latin typeface="+mn-ea"/>
            </a:endParaRPr>
          </a:p>
          <a:p>
            <a:r>
              <a:rPr kumimoji="1" lang="ja-JP" altLang="en-US" sz="800" b="1" dirty="0">
                <a:solidFill>
                  <a:schemeClr val="bg1"/>
                </a:solidFill>
                <a:latin typeface="+mn-ea"/>
              </a:rPr>
              <a:t>品種　：カベルネソーヴィニヨン</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a:p>
            <a:endParaRPr kumimoji="1" lang="en-US" altLang="ja-JP" sz="800" b="1" dirty="0">
              <a:solidFill>
                <a:schemeClr val="bg1"/>
              </a:solidFill>
              <a:latin typeface="+mn-ea"/>
            </a:endParaRPr>
          </a:p>
        </p:txBody>
      </p:sp>
      <p:sp>
        <p:nvSpPr>
          <p:cNvPr id="84" name="テキスト ボックス 83">
            <a:extLst>
              <a:ext uri="{FF2B5EF4-FFF2-40B4-BE49-F238E27FC236}">
                <a16:creationId xmlns:a16="http://schemas.microsoft.com/office/drawing/2014/main" id="{F954DA95-11F1-499E-AF7A-24113CBB5AEC}"/>
              </a:ext>
            </a:extLst>
          </p:cNvPr>
          <p:cNvSpPr txBox="1"/>
          <p:nvPr/>
        </p:nvSpPr>
        <p:spPr>
          <a:xfrm>
            <a:off x="5838845" y="736634"/>
            <a:ext cx="2709995" cy="338554"/>
          </a:xfrm>
          <a:prstGeom prst="rect">
            <a:avLst/>
          </a:prstGeom>
          <a:noFill/>
        </p:spPr>
        <p:txBody>
          <a:bodyPr wrap="square" rtlCol="0">
            <a:spAutoFit/>
          </a:bodyPr>
          <a:lstStyle/>
          <a:p>
            <a:r>
              <a:rPr lang="ja-JP" altLang="en-US" sz="800" b="1" dirty="0">
                <a:solidFill>
                  <a:schemeClr val="bg1"/>
                </a:solidFill>
              </a:rPr>
              <a:t>　　　　　　　</a:t>
            </a:r>
            <a:r>
              <a:rPr lang="ja-JP" altLang="ja-JP" sz="800" b="1" dirty="0">
                <a:solidFill>
                  <a:schemeClr val="bg1"/>
                </a:solidFill>
              </a:rPr>
              <a:t>コンデ・ホセ</a:t>
            </a:r>
            <a:endParaRPr lang="en-US" altLang="ja-JP" sz="800" b="1" dirty="0">
              <a:solidFill>
                <a:schemeClr val="bg1"/>
              </a:solidFill>
            </a:endParaRPr>
          </a:p>
          <a:p>
            <a:r>
              <a:rPr lang="ja-JP" altLang="ja-JP" sz="800" b="1" dirty="0">
                <a:solidFill>
                  <a:schemeClr val="bg1"/>
                </a:solidFill>
              </a:rPr>
              <a:t>レゼルバ・プリバダ・</a:t>
            </a:r>
            <a:r>
              <a:rPr lang="ja-JP" altLang="en-US" sz="800" b="1" dirty="0">
                <a:solidFill>
                  <a:schemeClr val="bg1"/>
                </a:solidFill>
              </a:rPr>
              <a:t>カベルネソーヴィニヨン</a:t>
            </a:r>
            <a:endParaRPr lang="ja-JP" altLang="ja-JP" sz="800" b="1" dirty="0">
              <a:solidFill>
                <a:schemeClr val="bg1"/>
              </a:solidFill>
            </a:endParaRPr>
          </a:p>
        </p:txBody>
      </p:sp>
      <p:sp>
        <p:nvSpPr>
          <p:cNvPr id="85" name="テキスト ボックス 84">
            <a:extLst>
              <a:ext uri="{FF2B5EF4-FFF2-40B4-BE49-F238E27FC236}">
                <a16:creationId xmlns:a16="http://schemas.microsoft.com/office/drawing/2014/main" id="{C1B1A8B3-EDC3-437F-AA90-EC161140304E}"/>
              </a:ext>
            </a:extLst>
          </p:cNvPr>
          <p:cNvSpPr txBox="1"/>
          <p:nvPr/>
        </p:nvSpPr>
        <p:spPr>
          <a:xfrm>
            <a:off x="5978282" y="1110437"/>
            <a:ext cx="3137534" cy="230832"/>
          </a:xfrm>
          <a:prstGeom prst="rect">
            <a:avLst/>
          </a:prstGeom>
          <a:noFill/>
        </p:spPr>
        <p:txBody>
          <a:bodyPr wrap="square" rtlCol="0">
            <a:spAutoFit/>
          </a:bodyPr>
          <a:lstStyle/>
          <a:p>
            <a:r>
              <a:rPr kumimoji="1" lang="en-US" altLang="ja-JP" sz="900" b="1" dirty="0">
                <a:solidFill>
                  <a:schemeClr val="bg1"/>
                </a:solidFill>
                <a:latin typeface="+mn-ea"/>
              </a:rPr>
              <a:t>Respect</a:t>
            </a:r>
            <a:r>
              <a:rPr kumimoji="1" lang="ja-JP" altLang="en-US" sz="900" b="1" dirty="0">
                <a:solidFill>
                  <a:schemeClr val="bg1"/>
                </a:solidFill>
                <a:latin typeface="+mn-ea"/>
              </a:rPr>
              <a:t>を追求するチリの秀逸生産者</a:t>
            </a:r>
          </a:p>
        </p:txBody>
      </p:sp>
      <p:sp>
        <p:nvSpPr>
          <p:cNvPr id="94" name="テキスト ボックス 93">
            <a:extLst>
              <a:ext uri="{FF2B5EF4-FFF2-40B4-BE49-F238E27FC236}">
                <a16:creationId xmlns:a16="http://schemas.microsoft.com/office/drawing/2014/main" id="{77BD206D-3666-4F33-BDD2-436A86BCC526}"/>
              </a:ext>
            </a:extLst>
          </p:cNvPr>
          <p:cNvSpPr txBox="1"/>
          <p:nvPr/>
        </p:nvSpPr>
        <p:spPr>
          <a:xfrm>
            <a:off x="5962919" y="1403797"/>
            <a:ext cx="2300538" cy="707886"/>
          </a:xfrm>
          <a:prstGeom prst="rect">
            <a:avLst/>
          </a:prstGeom>
          <a:noFill/>
        </p:spPr>
        <p:txBody>
          <a:bodyPr wrap="square" rtlCol="0">
            <a:spAutoFit/>
          </a:bodyPr>
          <a:lstStyle/>
          <a:p>
            <a:r>
              <a:rPr kumimoji="1" lang="ja-JP" altLang="en-US" sz="800" b="1" dirty="0">
                <a:solidFill>
                  <a:schemeClr val="bg1"/>
                </a:solidFill>
                <a:latin typeface="+mn-ea"/>
              </a:rPr>
              <a:t>原産国：チリ</a:t>
            </a:r>
            <a:endParaRPr kumimoji="1" lang="en-US" altLang="ja-JP" sz="800" b="1" dirty="0">
              <a:solidFill>
                <a:schemeClr val="bg1"/>
              </a:solidFill>
              <a:latin typeface="+mn-ea"/>
            </a:endParaRPr>
          </a:p>
          <a:p>
            <a:r>
              <a:rPr kumimoji="1" lang="ja-JP" altLang="en-US" sz="800" b="1" dirty="0">
                <a:solidFill>
                  <a:schemeClr val="bg1"/>
                </a:solidFill>
                <a:latin typeface="+mn-ea"/>
              </a:rPr>
              <a:t>生産者：</a:t>
            </a:r>
            <a:r>
              <a:rPr lang="ja-JP" altLang="en-US" sz="800" b="1" dirty="0">
                <a:solidFill>
                  <a:schemeClr val="bg1"/>
                </a:solidFill>
              </a:rPr>
              <a:t>ビーニャ・デル・ヌエボ・ムンド</a:t>
            </a:r>
            <a:endParaRPr kumimoji="1" lang="en-US" altLang="ja-JP" sz="800" b="1" dirty="0">
              <a:solidFill>
                <a:schemeClr val="bg1"/>
              </a:solidFill>
              <a:latin typeface="+mn-ea"/>
            </a:endParaRPr>
          </a:p>
          <a:p>
            <a:r>
              <a:rPr kumimoji="1" lang="ja-JP" altLang="en-US" sz="800" b="1" dirty="0">
                <a:solidFill>
                  <a:schemeClr val="bg1"/>
                </a:solidFill>
                <a:latin typeface="+mn-ea"/>
              </a:rPr>
              <a:t>品種　：カベルネソーヴィニヨン</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a:p>
            <a:endParaRPr kumimoji="1" lang="en-US" altLang="ja-JP" sz="800" b="1" dirty="0">
              <a:solidFill>
                <a:schemeClr val="bg1"/>
              </a:solidFill>
              <a:latin typeface="+mn-ea"/>
            </a:endParaRPr>
          </a:p>
        </p:txBody>
      </p:sp>
      <p:sp>
        <p:nvSpPr>
          <p:cNvPr id="101" name="テキスト ボックス 100">
            <a:extLst>
              <a:ext uri="{FF2B5EF4-FFF2-40B4-BE49-F238E27FC236}">
                <a16:creationId xmlns:a16="http://schemas.microsoft.com/office/drawing/2014/main" id="{D6D43B1A-D09F-440A-8AEB-BC987EA8402E}"/>
              </a:ext>
            </a:extLst>
          </p:cNvPr>
          <p:cNvSpPr txBox="1"/>
          <p:nvPr/>
        </p:nvSpPr>
        <p:spPr>
          <a:xfrm>
            <a:off x="657826" y="2472869"/>
            <a:ext cx="3188338" cy="430887"/>
          </a:xfrm>
          <a:prstGeom prst="rect">
            <a:avLst/>
          </a:prstGeom>
          <a:noFill/>
        </p:spPr>
        <p:txBody>
          <a:bodyPr wrap="square" rtlCol="0">
            <a:spAutoFit/>
          </a:bodyPr>
          <a:lstStyle/>
          <a:p>
            <a:r>
              <a:rPr lang="ja-JP" altLang="en-US" sz="1100" b="1" dirty="0">
                <a:solidFill>
                  <a:schemeClr val="bg1"/>
                </a:solidFill>
              </a:rPr>
              <a:t>　　　　　　　</a:t>
            </a:r>
            <a:r>
              <a:rPr lang="ja-JP" altLang="ja-JP" sz="1100" b="1" dirty="0">
                <a:solidFill>
                  <a:schemeClr val="bg1"/>
                </a:solidFill>
              </a:rPr>
              <a:t>コンデ・ホ</a:t>
            </a:r>
            <a:r>
              <a:rPr lang="ja-JP" altLang="en-US" sz="1100" b="1" dirty="0">
                <a:solidFill>
                  <a:schemeClr val="bg1"/>
                </a:solidFill>
              </a:rPr>
              <a:t>セ</a:t>
            </a:r>
            <a:endParaRPr lang="en-US" altLang="ja-JP" sz="1100" b="1" dirty="0">
              <a:solidFill>
                <a:schemeClr val="bg1"/>
              </a:solidFill>
            </a:endParaRPr>
          </a:p>
          <a:p>
            <a:r>
              <a:rPr lang="ja-JP" altLang="ja-JP" sz="1100" b="1" dirty="0">
                <a:solidFill>
                  <a:schemeClr val="bg1"/>
                </a:solidFill>
              </a:rPr>
              <a:t>レゼルバ・プリバダ・</a:t>
            </a:r>
            <a:r>
              <a:rPr lang="ja-JP" altLang="en-US" sz="1100" b="1" dirty="0">
                <a:solidFill>
                  <a:schemeClr val="bg1"/>
                </a:solidFill>
              </a:rPr>
              <a:t>カベルネソーヴィニヨン</a:t>
            </a:r>
            <a:endParaRPr lang="ja-JP" altLang="ja-JP" sz="1100" b="1" dirty="0">
              <a:solidFill>
                <a:schemeClr val="bg1"/>
              </a:solidFill>
            </a:endParaRPr>
          </a:p>
        </p:txBody>
      </p:sp>
      <p:sp>
        <p:nvSpPr>
          <p:cNvPr id="102" name="テキスト ボックス 101">
            <a:extLst>
              <a:ext uri="{FF2B5EF4-FFF2-40B4-BE49-F238E27FC236}">
                <a16:creationId xmlns:a16="http://schemas.microsoft.com/office/drawing/2014/main" id="{804D8962-CCBC-4781-8E9D-B2AE97666C38}"/>
              </a:ext>
            </a:extLst>
          </p:cNvPr>
          <p:cNvSpPr txBox="1"/>
          <p:nvPr/>
        </p:nvSpPr>
        <p:spPr>
          <a:xfrm>
            <a:off x="794168" y="2963822"/>
            <a:ext cx="3025187" cy="276999"/>
          </a:xfrm>
          <a:prstGeom prst="rect">
            <a:avLst/>
          </a:prstGeom>
          <a:noFill/>
        </p:spPr>
        <p:txBody>
          <a:bodyPr wrap="square" rtlCol="0">
            <a:spAutoFit/>
          </a:bodyPr>
          <a:lstStyle/>
          <a:p>
            <a:r>
              <a:rPr kumimoji="1" lang="en-US" altLang="ja-JP" sz="1200" b="1" dirty="0">
                <a:solidFill>
                  <a:schemeClr val="bg1"/>
                </a:solidFill>
                <a:latin typeface="+mn-ea"/>
              </a:rPr>
              <a:t>Respect</a:t>
            </a:r>
            <a:r>
              <a:rPr kumimoji="1" lang="ja-JP" altLang="en-US" sz="1200" b="1" dirty="0">
                <a:solidFill>
                  <a:schemeClr val="bg1"/>
                </a:solidFill>
                <a:latin typeface="+mn-ea"/>
              </a:rPr>
              <a:t>を追求するチリの秀逸生産者</a:t>
            </a:r>
          </a:p>
        </p:txBody>
      </p:sp>
      <p:sp>
        <p:nvSpPr>
          <p:cNvPr id="103" name="テキスト ボックス 102">
            <a:extLst>
              <a:ext uri="{FF2B5EF4-FFF2-40B4-BE49-F238E27FC236}">
                <a16:creationId xmlns:a16="http://schemas.microsoft.com/office/drawing/2014/main" id="{5198D519-B696-4423-B323-0C132C0039CD}"/>
              </a:ext>
            </a:extLst>
          </p:cNvPr>
          <p:cNvSpPr txBox="1"/>
          <p:nvPr/>
        </p:nvSpPr>
        <p:spPr>
          <a:xfrm>
            <a:off x="854510" y="3398863"/>
            <a:ext cx="2681219" cy="877163"/>
          </a:xfrm>
          <a:prstGeom prst="rect">
            <a:avLst/>
          </a:prstGeom>
          <a:noFill/>
        </p:spPr>
        <p:txBody>
          <a:bodyPr wrap="square" rtlCol="0">
            <a:spAutoFit/>
          </a:bodyPr>
          <a:lstStyle/>
          <a:p>
            <a:r>
              <a:rPr kumimoji="1" lang="ja-JP" altLang="en-US" sz="1000" b="1" dirty="0">
                <a:solidFill>
                  <a:schemeClr val="bg1"/>
                </a:solidFill>
                <a:latin typeface="+mn-ea"/>
              </a:rPr>
              <a:t>原産国：チリ</a:t>
            </a:r>
            <a:endParaRPr kumimoji="1" lang="en-US" altLang="ja-JP" sz="1000" b="1" dirty="0">
              <a:solidFill>
                <a:schemeClr val="bg1"/>
              </a:solidFill>
              <a:latin typeface="+mn-ea"/>
            </a:endParaRPr>
          </a:p>
          <a:p>
            <a:r>
              <a:rPr kumimoji="1" lang="ja-JP" altLang="en-US" sz="1000" b="1" dirty="0">
                <a:solidFill>
                  <a:schemeClr val="bg1"/>
                </a:solidFill>
                <a:latin typeface="+mn-ea"/>
              </a:rPr>
              <a:t>生産者：</a:t>
            </a:r>
            <a:r>
              <a:rPr lang="ja-JP" altLang="en-US" sz="1000" b="1" dirty="0">
                <a:solidFill>
                  <a:schemeClr val="bg1"/>
                </a:solidFill>
              </a:rPr>
              <a:t>ビーニャ・デル・ヌエボ・ムンド</a:t>
            </a:r>
            <a:endParaRPr kumimoji="1" lang="en-US" altLang="ja-JP" sz="1000" b="1" dirty="0">
              <a:solidFill>
                <a:schemeClr val="bg1"/>
              </a:solidFill>
              <a:latin typeface="+mn-ea"/>
            </a:endParaRPr>
          </a:p>
          <a:p>
            <a:r>
              <a:rPr kumimoji="1" lang="ja-JP" altLang="en-US" sz="1000" b="1" dirty="0">
                <a:solidFill>
                  <a:schemeClr val="bg1"/>
                </a:solidFill>
                <a:latin typeface="+mn-ea"/>
              </a:rPr>
              <a:t>品種　：カベルネソーヴィニヨン</a:t>
            </a:r>
            <a:endParaRPr kumimoji="1" lang="en-US" altLang="ja-JP" sz="1000" b="1" dirty="0">
              <a:solidFill>
                <a:schemeClr val="bg1"/>
              </a:solidFill>
              <a:latin typeface="+mn-ea"/>
            </a:endParaRPr>
          </a:p>
          <a:p>
            <a:r>
              <a:rPr kumimoji="1" lang="ja-JP" altLang="en-US" sz="1000" b="1" dirty="0">
                <a:solidFill>
                  <a:schemeClr val="bg1"/>
                </a:solidFill>
                <a:latin typeface="+mn-ea"/>
              </a:rPr>
              <a:t>味わい：赤・辛口・フルボディ</a:t>
            </a:r>
          </a:p>
          <a:p>
            <a:endParaRPr kumimoji="1" lang="en-US" altLang="ja-JP" sz="1000" b="1" dirty="0">
              <a:solidFill>
                <a:schemeClr val="bg1"/>
              </a:solidFill>
              <a:latin typeface="+mn-ea"/>
            </a:endParaRPr>
          </a:p>
        </p:txBody>
      </p:sp>
      <p:sp>
        <p:nvSpPr>
          <p:cNvPr id="110" name="テキスト ボックス 109">
            <a:extLst>
              <a:ext uri="{FF2B5EF4-FFF2-40B4-BE49-F238E27FC236}">
                <a16:creationId xmlns:a16="http://schemas.microsoft.com/office/drawing/2014/main" id="{A73EC5FE-9404-473B-A1E1-F167A6A6FC56}"/>
              </a:ext>
            </a:extLst>
          </p:cNvPr>
          <p:cNvSpPr txBox="1"/>
          <p:nvPr/>
        </p:nvSpPr>
        <p:spPr>
          <a:xfrm>
            <a:off x="5962919" y="2493419"/>
            <a:ext cx="3188338" cy="430887"/>
          </a:xfrm>
          <a:prstGeom prst="rect">
            <a:avLst/>
          </a:prstGeom>
          <a:noFill/>
        </p:spPr>
        <p:txBody>
          <a:bodyPr wrap="square" rtlCol="0">
            <a:spAutoFit/>
          </a:bodyPr>
          <a:lstStyle/>
          <a:p>
            <a:r>
              <a:rPr lang="ja-JP" altLang="en-US" sz="1100" b="1" dirty="0">
                <a:solidFill>
                  <a:schemeClr val="bg1"/>
                </a:solidFill>
              </a:rPr>
              <a:t>　　　　　　　</a:t>
            </a:r>
            <a:r>
              <a:rPr lang="ja-JP" altLang="ja-JP" sz="1100" b="1" dirty="0">
                <a:solidFill>
                  <a:schemeClr val="bg1"/>
                </a:solidFill>
              </a:rPr>
              <a:t>コンデ・ホ</a:t>
            </a:r>
            <a:r>
              <a:rPr lang="ja-JP" altLang="en-US" sz="1100" b="1" dirty="0">
                <a:solidFill>
                  <a:schemeClr val="bg1"/>
                </a:solidFill>
              </a:rPr>
              <a:t>セ</a:t>
            </a:r>
            <a:endParaRPr lang="en-US" altLang="ja-JP" sz="1100" b="1" dirty="0">
              <a:solidFill>
                <a:schemeClr val="bg1"/>
              </a:solidFill>
            </a:endParaRPr>
          </a:p>
          <a:p>
            <a:r>
              <a:rPr lang="ja-JP" altLang="ja-JP" sz="1100" b="1" dirty="0">
                <a:solidFill>
                  <a:schemeClr val="bg1"/>
                </a:solidFill>
              </a:rPr>
              <a:t>レゼルバ・プリバダ・</a:t>
            </a:r>
            <a:r>
              <a:rPr lang="ja-JP" altLang="en-US" sz="1100" b="1" dirty="0">
                <a:solidFill>
                  <a:schemeClr val="bg1"/>
                </a:solidFill>
              </a:rPr>
              <a:t>カベルネソーヴィニヨン</a:t>
            </a:r>
            <a:endParaRPr lang="ja-JP" altLang="ja-JP" sz="1100" b="1" dirty="0">
              <a:solidFill>
                <a:schemeClr val="bg1"/>
              </a:solidFill>
            </a:endParaRPr>
          </a:p>
        </p:txBody>
      </p:sp>
      <p:sp>
        <p:nvSpPr>
          <p:cNvPr id="114" name="テキスト ボックス 113">
            <a:extLst>
              <a:ext uri="{FF2B5EF4-FFF2-40B4-BE49-F238E27FC236}">
                <a16:creationId xmlns:a16="http://schemas.microsoft.com/office/drawing/2014/main" id="{650E89FA-13BD-4144-AD72-BFCCBBAA3189}"/>
              </a:ext>
            </a:extLst>
          </p:cNvPr>
          <p:cNvSpPr txBox="1"/>
          <p:nvPr/>
        </p:nvSpPr>
        <p:spPr>
          <a:xfrm>
            <a:off x="6099698" y="3015086"/>
            <a:ext cx="3025187" cy="276999"/>
          </a:xfrm>
          <a:prstGeom prst="rect">
            <a:avLst/>
          </a:prstGeom>
          <a:noFill/>
        </p:spPr>
        <p:txBody>
          <a:bodyPr wrap="square" rtlCol="0">
            <a:spAutoFit/>
          </a:bodyPr>
          <a:lstStyle/>
          <a:p>
            <a:r>
              <a:rPr kumimoji="1" lang="en-US" altLang="ja-JP" sz="1200" b="1" dirty="0">
                <a:solidFill>
                  <a:schemeClr val="bg1"/>
                </a:solidFill>
                <a:latin typeface="+mn-ea"/>
              </a:rPr>
              <a:t>Respect</a:t>
            </a:r>
            <a:r>
              <a:rPr kumimoji="1" lang="ja-JP" altLang="en-US" sz="1200" b="1" dirty="0">
                <a:solidFill>
                  <a:schemeClr val="bg1"/>
                </a:solidFill>
                <a:latin typeface="+mn-ea"/>
              </a:rPr>
              <a:t>を追求するチリの秀逸生産者</a:t>
            </a:r>
          </a:p>
        </p:txBody>
      </p:sp>
      <p:sp>
        <p:nvSpPr>
          <p:cNvPr id="115" name="テキスト ボックス 114">
            <a:extLst>
              <a:ext uri="{FF2B5EF4-FFF2-40B4-BE49-F238E27FC236}">
                <a16:creationId xmlns:a16="http://schemas.microsoft.com/office/drawing/2014/main" id="{37640C27-FCC3-4F99-8AC5-E6AFE53492AC}"/>
              </a:ext>
            </a:extLst>
          </p:cNvPr>
          <p:cNvSpPr txBox="1"/>
          <p:nvPr/>
        </p:nvSpPr>
        <p:spPr>
          <a:xfrm>
            <a:off x="6206439" y="3410000"/>
            <a:ext cx="2681219" cy="877163"/>
          </a:xfrm>
          <a:prstGeom prst="rect">
            <a:avLst/>
          </a:prstGeom>
          <a:noFill/>
        </p:spPr>
        <p:txBody>
          <a:bodyPr wrap="square" rtlCol="0">
            <a:spAutoFit/>
          </a:bodyPr>
          <a:lstStyle/>
          <a:p>
            <a:r>
              <a:rPr kumimoji="1" lang="ja-JP" altLang="en-US" sz="1000" b="1" dirty="0">
                <a:solidFill>
                  <a:schemeClr val="bg1"/>
                </a:solidFill>
                <a:latin typeface="+mn-ea"/>
              </a:rPr>
              <a:t>原産国：チリ</a:t>
            </a:r>
            <a:endParaRPr kumimoji="1" lang="en-US" altLang="ja-JP" sz="1000" b="1" dirty="0">
              <a:solidFill>
                <a:schemeClr val="bg1"/>
              </a:solidFill>
              <a:latin typeface="+mn-ea"/>
            </a:endParaRPr>
          </a:p>
          <a:p>
            <a:r>
              <a:rPr kumimoji="1" lang="ja-JP" altLang="en-US" sz="1000" b="1" dirty="0">
                <a:solidFill>
                  <a:schemeClr val="bg1"/>
                </a:solidFill>
                <a:latin typeface="+mn-ea"/>
              </a:rPr>
              <a:t>生産者：</a:t>
            </a:r>
            <a:r>
              <a:rPr lang="ja-JP" altLang="en-US" sz="1000" b="1" dirty="0">
                <a:solidFill>
                  <a:schemeClr val="bg1"/>
                </a:solidFill>
              </a:rPr>
              <a:t>ビーニャ・デル・ヌエボ・ムンド</a:t>
            </a:r>
            <a:endParaRPr kumimoji="1" lang="en-US" altLang="ja-JP" sz="1000" b="1" dirty="0">
              <a:solidFill>
                <a:schemeClr val="bg1"/>
              </a:solidFill>
              <a:latin typeface="+mn-ea"/>
            </a:endParaRPr>
          </a:p>
          <a:p>
            <a:r>
              <a:rPr kumimoji="1" lang="ja-JP" altLang="en-US" sz="1000" b="1" dirty="0">
                <a:solidFill>
                  <a:schemeClr val="bg1"/>
                </a:solidFill>
                <a:latin typeface="+mn-ea"/>
              </a:rPr>
              <a:t>品種　：カベルネソーヴィニヨン</a:t>
            </a:r>
            <a:endParaRPr kumimoji="1" lang="en-US" altLang="ja-JP" sz="1000" b="1" dirty="0">
              <a:solidFill>
                <a:schemeClr val="bg1"/>
              </a:solidFill>
              <a:latin typeface="+mn-ea"/>
            </a:endParaRPr>
          </a:p>
          <a:p>
            <a:r>
              <a:rPr kumimoji="1" lang="ja-JP" altLang="en-US" sz="1000" b="1" dirty="0">
                <a:solidFill>
                  <a:schemeClr val="bg1"/>
                </a:solidFill>
                <a:latin typeface="+mn-ea"/>
              </a:rPr>
              <a:t>味わい：赤・辛口・フルボディ</a:t>
            </a:r>
          </a:p>
          <a:p>
            <a:endParaRPr kumimoji="1" lang="en-US" altLang="ja-JP" sz="1000" b="1" dirty="0">
              <a:solidFill>
                <a:schemeClr val="bg1"/>
              </a:solidFill>
              <a:latin typeface="+mn-ea"/>
            </a:endParaRPr>
          </a:p>
        </p:txBody>
      </p:sp>
      <p:sp>
        <p:nvSpPr>
          <p:cNvPr id="116" name="テキスト ボックス 115">
            <a:extLst>
              <a:ext uri="{FF2B5EF4-FFF2-40B4-BE49-F238E27FC236}">
                <a16:creationId xmlns:a16="http://schemas.microsoft.com/office/drawing/2014/main" id="{5C69C92D-2CA1-4EE6-B577-CB558AF9DBBC}"/>
              </a:ext>
            </a:extLst>
          </p:cNvPr>
          <p:cNvSpPr txBox="1"/>
          <p:nvPr/>
        </p:nvSpPr>
        <p:spPr>
          <a:xfrm>
            <a:off x="718445" y="4941322"/>
            <a:ext cx="4506665" cy="276999"/>
          </a:xfrm>
          <a:prstGeom prst="rect">
            <a:avLst/>
          </a:prstGeom>
          <a:noFill/>
        </p:spPr>
        <p:txBody>
          <a:bodyPr wrap="square" rtlCol="0">
            <a:spAutoFit/>
          </a:bodyPr>
          <a:lstStyle/>
          <a:p>
            <a:r>
              <a:rPr lang="ja-JP" altLang="ja-JP" sz="1200" b="1" dirty="0">
                <a:solidFill>
                  <a:schemeClr val="bg1"/>
                </a:solidFill>
              </a:rPr>
              <a:t>コンデ・ホセ／レゼルバ・プリバダ・</a:t>
            </a:r>
            <a:r>
              <a:rPr lang="ja-JP" altLang="en-US" sz="1200" b="1" dirty="0">
                <a:solidFill>
                  <a:schemeClr val="bg1"/>
                </a:solidFill>
              </a:rPr>
              <a:t>カベルネソーヴィニヨン</a:t>
            </a:r>
            <a:endParaRPr lang="ja-JP" altLang="ja-JP" sz="1200" b="1" dirty="0">
              <a:solidFill>
                <a:schemeClr val="bg1"/>
              </a:solidFill>
            </a:endParaRPr>
          </a:p>
        </p:txBody>
      </p:sp>
      <p:sp>
        <p:nvSpPr>
          <p:cNvPr id="117" name="テキスト ボックス 116">
            <a:extLst>
              <a:ext uri="{FF2B5EF4-FFF2-40B4-BE49-F238E27FC236}">
                <a16:creationId xmlns:a16="http://schemas.microsoft.com/office/drawing/2014/main" id="{7ABB4D39-0A9D-4D4A-930E-B488B42F5A44}"/>
              </a:ext>
            </a:extLst>
          </p:cNvPr>
          <p:cNvSpPr txBox="1"/>
          <p:nvPr/>
        </p:nvSpPr>
        <p:spPr>
          <a:xfrm>
            <a:off x="1380870" y="5250461"/>
            <a:ext cx="3025187" cy="292388"/>
          </a:xfrm>
          <a:prstGeom prst="rect">
            <a:avLst/>
          </a:prstGeom>
          <a:noFill/>
        </p:spPr>
        <p:txBody>
          <a:bodyPr wrap="square" rtlCol="0">
            <a:spAutoFit/>
          </a:bodyPr>
          <a:lstStyle/>
          <a:p>
            <a:r>
              <a:rPr kumimoji="1" lang="en-US" altLang="ja-JP" sz="1300" b="1" dirty="0">
                <a:solidFill>
                  <a:schemeClr val="bg1"/>
                </a:solidFill>
                <a:latin typeface="+mn-ea"/>
              </a:rPr>
              <a:t>Respect</a:t>
            </a:r>
            <a:r>
              <a:rPr kumimoji="1" lang="ja-JP" altLang="en-US" sz="1300" b="1" dirty="0">
                <a:solidFill>
                  <a:schemeClr val="bg1"/>
                </a:solidFill>
                <a:latin typeface="+mn-ea"/>
              </a:rPr>
              <a:t>を追求するチリの秀逸生産者</a:t>
            </a:r>
          </a:p>
        </p:txBody>
      </p:sp>
      <p:sp>
        <p:nvSpPr>
          <p:cNvPr id="118" name="テキスト ボックス 117">
            <a:extLst>
              <a:ext uri="{FF2B5EF4-FFF2-40B4-BE49-F238E27FC236}">
                <a16:creationId xmlns:a16="http://schemas.microsoft.com/office/drawing/2014/main" id="{B06BC572-74A6-4139-A7B3-22E7458DCEBA}"/>
              </a:ext>
            </a:extLst>
          </p:cNvPr>
          <p:cNvSpPr txBox="1"/>
          <p:nvPr/>
        </p:nvSpPr>
        <p:spPr>
          <a:xfrm>
            <a:off x="1063789" y="5614016"/>
            <a:ext cx="4011745" cy="861774"/>
          </a:xfrm>
          <a:prstGeom prst="rect">
            <a:avLst/>
          </a:prstGeom>
          <a:noFill/>
        </p:spPr>
        <p:txBody>
          <a:bodyPr wrap="square" rtlCol="0">
            <a:spAutoFit/>
          </a:bodyPr>
          <a:lstStyle/>
          <a:p>
            <a:r>
              <a:rPr kumimoji="1" lang="ja-JP" altLang="en-US" sz="1000" dirty="0">
                <a:solidFill>
                  <a:schemeClr val="bg1"/>
                </a:solidFill>
                <a:latin typeface="+mn-ea"/>
              </a:rPr>
              <a:t>ブドウ畑は海抜</a:t>
            </a:r>
            <a:r>
              <a:rPr kumimoji="1" lang="en-US" altLang="ja-JP" sz="1000" dirty="0">
                <a:solidFill>
                  <a:schemeClr val="bg1"/>
                </a:solidFill>
                <a:latin typeface="+mn-ea"/>
              </a:rPr>
              <a:t>400</a:t>
            </a:r>
            <a:r>
              <a:rPr kumimoji="1" lang="ja-JP" altLang="en-US" sz="1000" dirty="0">
                <a:solidFill>
                  <a:schemeClr val="bg1"/>
                </a:solidFill>
                <a:latin typeface="+mn-ea"/>
              </a:rPr>
              <a:t>～</a:t>
            </a:r>
            <a:r>
              <a:rPr kumimoji="1" lang="en-US" altLang="ja-JP" sz="1000" dirty="0">
                <a:solidFill>
                  <a:schemeClr val="bg1"/>
                </a:solidFill>
                <a:latin typeface="+mn-ea"/>
              </a:rPr>
              <a:t>760m</a:t>
            </a:r>
            <a:r>
              <a:rPr kumimoji="1" lang="ja-JP" altLang="en-US" sz="1000" dirty="0">
                <a:solidFill>
                  <a:schemeClr val="bg1"/>
                </a:solidFill>
                <a:latin typeface="+mn-ea"/>
              </a:rPr>
              <a:t>のアンデス山脈にあり、昼夜の寒暖の差がブドウ栽培に大きな影響を与えます。ブラックベ</a:t>
            </a:r>
          </a:p>
          <a:p>
            <a:r>
              <a:rPr kumimoji="1" lang="ja-JP" altLang="en-US" sz="1000" dirty="0">
                <a:solidFill>
                  <a:schemeClr val="bg1"/>
                </a:solidFill>
                <a:latin typeface="+mn-ea"/>
              </a:rPr>
              <a:t>リーを主体にプラムやココア、スグリやバニラのような様々なニュアンスが感じられインパクトの大きい逸本。ミートパイ</a:t>
            </a:r>
          </a:p>
          <a:p>
            <a:r>
              <a:rPr kumimoji="1" lang="ja-JP" altLang="en-US" sz="1000" dirty="0">
                <a:solidFill>
                  <a:schemeClr val="bg1"/>
                </a:solidFill>
                <a:latin typeface="+mn-ea"/>
              </a:rPr>
              <a:t>や週末のバーベキューによく合います。</a:t>
            </a:r>
          </a:p>
        </p:txBody>
      </p:sp>
      <p:sp>
        <p:nvSpPr>
          <p:cNvPr id="119" name="テキスト ボックス 118">
            <a:extLst>
              <a:ext uri="{FF2B5EF4-FFF2-40B4-BE49-F238E27FC236}">
                <a16:creationId xmlns:a16="http://schemas.microsoft.com/office/drawing/2014/main" id="{23B40250-8999-4725-AD90-991382C7251C}"/>
              </a:ext>
            </a:extLst>
          </p:cNvPr>
          <p:cNvSpPr txBox="1"/>
          <p:nvPr/>
        </p:nvSpPr>
        <p:spPr>
          <a:xfrm>
            <a:off x="6374677" y="5606510"/>
            <a:ext cx="4011745" cy="861774"/>
          </a:xfrm>
          <a:prstGeom prst="rect">
            <a:avLst/>
          </a:prstGeom>
          <a:noFill/>
        </p:spPr>
        <p:txBody>
          <a:bodyPr wrap="square" rtlCol="0">
            <a:spAutoFit/>
          </a:bodyPr>
          <a:lstStyle/>
          <a:p>
            <a:r>
              <a:rPr kumimoji="1" lang="ja-JP" altLang="en-US" sz="1000" dirty="0">
                <a:solidFill>
                  <a:schemeClr val="bg1"/>
                </a:solidFill>
                <a:latin typeface="+mn-ea"/>
              </a:rPr>
              <a:t>ブドウ畑は海抜</a:t>
            </a:r>
            <a:r>
              <a:rPr kumimoji="1" lang="en-US" altLang="ja-JP" sz="1000" dirty="0">
                <a:solidFill>
                  <a:schemeClr val="bg1"/>
                </a:solidFill>
                <a:latin typeface="+mn-ea"/>
              </a:rPr>
              <a:t>400</a:t>
            </a:r>
            <a:r>
              <a:rPr kumimoji="1" lang="ja-JP" altLang="en-US" sz="1000" dirty="0">
                <a:solidFill>
                  <a:schemeClr val="bg1"/>
                </a:solidFill>
                <a:latin typeface="+mn-ea"/>
              </a:rPr>
              <a:t>～</a:t>
            </a:r>
            <a:r>
              <a:rPr kumimoji="1" lang="en-US" altLang="ja-JP" sz="1000" dirty="0">
                <a:solidFill>
                  <a:schemeClr val="bg1"/>
                </a:solidFill>
                <a:latin typeface="+mn-ea"/>
              </a:rPr>
              <a:t>760m</a:t>
            </a:r>
            <a:r>
              <a:rPr kumimoji="1" lang="ja-JP" altLang="en-US" sz="1000" dirty="0">
                <a:solidFill>
                  <a:schemeClr val="bg1"/>
                </a:solidFill>
                <a:latin typeface="+mn-ea"/>
              </a:rPr>
              <a:t>のアンデス山脈にあり、昼夜の寒暖の差がブドウ栽培に大きな影響を与えます。ブラックベ</a:t>
            </a:r>
          </a:p>
          <a:p>
            <a:r>
              <a:rPr kumimoji="1" lang="ja-JP" altLang="en-US" sz="1000" dirty="0">
                <a:solidFill>
                  <a:schemeClr val="bg1"/>
                </a:solidFill>
                <a:latin typeface="+mn-ea"/>
              </a:rPr>
              <a:t>リーを主体にプラムやココア、スグリやバニラのような様々なニュアンスが感じられインパクトの大きい逸本。ミートパイ</a:t>
            </a:r>
          </a:p>
          <a:p>
            <a:r>
              <a:rPr kumimoji="1" lang="ja-JP" altLang="en-US" sz="1000" dirty="0">
                <a:solidFill>
                  <a:schemeClr val="bg1"/>
                </a:solidFill>
                <a:latin typeface="+mn-ea"/>
              </a:rPr>
              <a:t>や週末のバーベキューによく合います。</a:t>
            </a:r>
          </a:p>
        </p:txBody>
      </p:sp>
      <p:sp>
        <p:nvSpPr>
          <p:cNvPr id="120" name="テキスト ボックス 119">
            <a:extLst>
              <a:ext uri="{FF2B5EF4-FFF2-40B4-BE49-F238E27FC236}">
                <a16:creationId xmlns:a16="http://schemas.microsoft.com/office/drawing/2014/main" id="{B6E6ADE8-60A2-439E-A79E-60A495A7DFB8}"/>
              </a:ext>
            </a:extLst>
          </p:cNvPr>
          <p:cNvSpPr txBox="1"/>
          <p:nvPr/>
        </p:nvSpPr>
        <p:spPr>
          <a:xfrm>
            <a:off x="6172589" y="4903033"/>
            <a:ext cx="4506665" cy="276999"/>
          </a:xfrm>
          <a:prstGeom prst="rect">
            <a:avLst/>
          </a:prstGeom>
          <a:noFill/>
        </p:spPr>
        <p:txBody>
          <a:bodyPr wrap="square" rtlCol="0">
            <a:spAutoFit/>
          </a:bodyPr>
          <a:lstStyle/>
          <a:p>
            <a:r>
              <a:rPr lang="ja-JP" altLang="ja-JP" sz="1200" b="1" dirty="0">
                <a:solidFill>
                  <a:schemeClr val="bg1"/>
                </a:solidFill>
              </a:rPr>
              <a:t>コンデ・ホセ／レゼルバ・プリバダ・</a:t>
            </a:r>
            <a:r>
              <a:rPr lang="ja-JP" altLang="en-US" sz="1200" b="1" dirty="0">
                <a:solidFill>
                  <a:schemeClr val="bg1"/>
                </a:solidFill>
              </a:rPr>
              <a:t>カベルネソーヴィニヨン</a:t>
            </a:r>
            <a:endParaRPr lang="ja-JP" altLang="ja-JP" sz="1200" b="1" dirty="0">
              <a:solidFill>
                <a:schemeClr val="bg1"/>
              </a:solidFill>
            </a:endParaRPr>
          </a:p>
        </p:txBody>
      </p:sp>
      <p:sp>
        <p:nvSpPr>
          <p:cNvPr id="121" name="テキスト ボックス 120">
            <a:extLst>
              <a:ext uri="{FF2B5EF4-FFF2-40B4-BE49-F238E27FC236}">
                <a16:creationId xmlns:a16="http://schemas.microsoft.com/office/drawing/2014/main" id="{203ED17B-F85D-467B-A747-ABC351164FD7}"/>
              </a:ext>
            </a:extLst>
          </p:cNvPr>
          <p:cNvSpPr txBox="1"/>
          <p:nvPr/>
        </p:nvSpPr>
        <p:spPr>
          <a:xfrm>
            <a:off x="6658587" y="5245446"/>
            <a:ext cx="3025187" cy="292388"/>
          </a:xfrm>
          <a:prstGeom prst="rect">
            <a:avLst/>
          </a:prstGeom>
          <a:noFill/>
        </p:spPr>
        <p:txBody>
          <a:bodyPr wrap="square" rtlCol="0">
            <a:spAutoFit/>
          </a:bodyPr>
          <a:lstStyle/>
          <a:p>
            <a:r>
              <a:rPr kumimoji="1" lang="en-US" altLang="ja-JP" sz="1300" b="1" dirty="0">
                <a:solidFill>
                  <a:schemeClr val="bg1"/>
                </a:solidFill>
                <a:latin typeface="+mn-ea"/>
              </a:rPr>
              <a:t>Respect</a:t>
            </a:r>
            <a:r>
              <a:rPr kumimoji="1" lang="ja-JP" altLang="en-US" sz="1300" b="1" dirty="0">
                <a:solidFill>
                  <a:schemeClr val="bg1"/>
                </a:solidFill>
                <a:latin typeface="+mn-ea"/>
              </a:rPr>
              <a:t>を追求するチリの秀逸生産者</a:t>
            </a:r>
          </a:p>
        </p:txBody>
      </p:sp>
      <p:sp>
        <p:nvSpPr>
          <p:cNvPr id="123" name="テキスト ボックス 122">
            <a:extLst>
              <a:ext uri="{FF2B5EF4-FFF2-40B4-BE49-F238E27FC236}">
                <a16:creationId xmlns:a16="http://schemas.microsoft.com/office/drawing/2014/main" id="{25B745BB-DB98-4B6C-B847-C506BBB73E51}"/>
              </a:ext>
            </a:extLst>
          </p:cNvPr>
          <p:cNvSpPr txBox="1"/>
          <p:nvPr/>
        </p:nvSpPr>
        <p:spPr>
          <a:xfrm>
            <a:off x="1108055" y="6493612"/>
            <a:ext cx="2896059" cy="938719"/>
          </a:xfrm>
          <a:prstGeom prst="rect">
            <a:avLst/>
          </a:prstGeom>
          <a:noFill/>
        </p:spPr>
        <p:txBody>
          <a:bodyPr wrap="square" rtlCol="0">
            <a:spAutoFit/>
          </a:bodyPr>
          <a:lstStyle/>
          <a:p>
            <a:r>
              <a:rPr kumimoji="1" lang="ja-JP" altLang="en-US" sz="1100" b="1" dirty="0">
                <a:solidFill>
                  <a:schemeClr val="bg1"/>
                </a:solidFill>
                <a:latin typeface="+mn-ea"/>
              </a:rPr>
              <a:t>原産国：チリ</a:t>
            </a:r>
            <a:endParaRPr kumimoji="1" lang="en-US" altLang="ja-JP" sz="1100" b="1" dirty="0">
              <a:solidFill>
                <a:schemeClr val="bg1"/>
              </a:solidFill>
              <a:latin typeface="+mn-ea"/>
            </a:endParaRPr>
          </a:p>
          <a:p>
            <a:r>
              <a:rPr kumimoji="1" lang="ja-JP" altLang="en-US" sz="1100" b="1" dirty="0">
                <a:solidFill>
                  <a:schemeClr val="bg1"/>
                </a:solidFill>
                <a:latin typeface="+mn-ea"/>
              </a:rPr>
              <a:t>生産者：</a:t>
            </a:r>
            <a:r>
              <a:rPr lang="ja-JP" altLang="en-US" sz="1100" b="1" dirty="0">
                <a:solidFill>
                  <a:schemeClr val="bg1"/>
                </a:solidFill>
              </a:rPr>
              <a:t>ビーニャ・デル・ヌエボ・ムンド</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a:t>
            </a:r>
            <a:endParaRPr kumimoji="1" lang="en-US" altLang="ja-JP" sz="1100" b="1" dirty="0">
              <a:solidFill>
                <a:schemeClr val="bg1"/>
              </a:solidFill>
              <a:latin typeface="+mn-ea"/>
            </a:endParaRPr>
          </a:p>
          <a:p>
            <a:r>
              <a:rPr kumimoji="1" lang="ja-JP" altLang="en-US" sz="1100" b="1" dirty="0">
                <a:solidFill>
                  <a:schemeClr val="bg1"/>
                </a:solidFill>
                <a:latin typeface="+mn-ea"/>
              </a:rPr>
              <a:t>味わい：赤・辛口・フルボディ</a:t>
            </a:r>
          </a:p>
          <a:p>
            <a:endParaRPr kumimoji="1" lang="en-US" altLang="ja-JP" sz="1100" b="1" dirty="0">
              <a:solidFill>
                <a:schemeClr val="bg1"/>
              </a:solidFill>
              <a:latin typeface="+mn-ea"/>
            </a:endParaRPr>
          </a:p>
        </p:txBody>
      </p:sp>
      <p:sp>
        <p:nvSpPr>
          <p:cNvPr id="124" name="テキスト ボックス 123">
            <a:extLst>
              <a:ext uri="{FF2B5EF4-FFF2-40B4-BE49-F238E27FC236}">
                <a16:creationId xmlns:a16="http://schemas.microsoft.com/office/drawing/2014/main" id="{D569FE6F-8696-4B26-A3D8-5C4B17F2A9C4}"/>
              </a:ext>
            </a:extLst>
          </p:cNvPr>
          <p:cNvSpPr txBox="1"/>
          <p:nvPr/>
        </p:nvSpPr>
        <p:spPr>
          <a:xfrm>
            <a:off x="6450788" y="6513783"/>
            <a:ext cx="2896059" cy="938719"/>
          </a:xfrm>
          <a:prstGeom prst="rect">
            <a:avLst/>
          </a:prstGeom>
          <a:noFill/>
        </p:spPr>
        <p:txBody>
          <a:bodyPr wrap="square" rtlCol="0">
            <a:spAutoFit/>
          </a:bodyPr>
          <a:lstStyle/>
          <a:p>
            <a:r>
              <a:rPr kumimoji="1" lang="ja-JP" altLang="en-US" sz="1100" b="1" dirty="0">
                <a:solidFill>
                  <a:schemeClr val="bg1"/>
                </a:solidFill>
                <a:latin typeface="+mn-ea"/>
              </a:rPr>
              <a:t>原産国：チリ</a:t>
            </a:r>
            <a:endParaRPr kumimoji="1" lang="en-US" altLang="ja-JP" sz="1100" b="1" dirty="0">
              <a:solidFill>
                <a:schemeClr val="bg1"/>
              </a:solidFill>
              <a:latin typeface="+mn-ea"/>
            </a:endParaRPr>
          </a:p>
          <a:p>
            <a:r>
              <a:rPr kumimoji="1" lang="ja-JP" altLang="en-US" sz="1100" b="1" dirty="0">
                <a:solidFill>
                  <a:schemeClr val="bg1"/>
                </a:solidFill>
                <a:latin typeface="+mn-ea"/>
              </a:rPr>
              <a:t>生産者：</a:t>
            </a:r>
            <a:r>
              <a:rPr lang="ja-JP" altLang="en-US" sz="1100" b="1" dirty="0">
                <a:solidFill>
                  <a:schemeClr val="bg1"/>
                </a:solidFill>
              </a:rPr>
              <a:t>ビーニャ・デル・ヌエボ・ムンド</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a:t>
            </a:r>
            <a:endParaRPr kumimoji="1" lang="en-US" altLang="ja-JP" sz="1100" b="1" dirty="0">
              <a:solidFill>
                <a:schemeClr val="bg1"/>
              </a:solidFill>
              <a:latin typeface="+mn-ea"/>
            </a:endParaRPr>
          </a:p>
          <a:p>
            <a:r>
              <a:rPr kumimoji="1" lang="ja-JP" altLang="en-US" sz="1100" b="1" dirty="0">
                <a:solidFill>
                  <a:schemeClr val="bg1"/>
                </a:solidFill>
                <a:latin typeface="+mn-ea"/>
              </a:rPr>
              <a:t>味わい：赤・辛口・フルボディ</a:t>
            </a:r>
          </a:p>
          <a:p>
            <a:endParaRPr kumimoji="1" lang="en-US" altLang="ja-JP" sz="1100" b="1" dirty="0">
              <a:solidFill>
                <a:schemeClr val="bg1"/>
              </a:solidFill>
              <a:latin typeface="+mn-ea"/>
            </a:endParaRPr>
          </a:p>
        </p:txBody>
      </p:sp>
      <p:grpSp>
        <p:nvGrpSpPr>
          <p:cNvPr id="65" name="グループ化 64">
            <a:extLst>
              <a:ext uri="{FF2B5EF4-FFF2-40B4-BE49-F238E27FC236}">
                <a16:creationId xmlns:a16="http://schemas.microsoft.com/office/drawing/2014/main" id="{56AB938D-6762-497C-9275-AD49A81A78A1}"/>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D596162A-E7F9-4205-9083-68368C25E986}"/>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0" name="テキスト ボックス 69">
              <a:extLst>
                <a:ext uri="{FF2B5EF4-FFF2-40B4-BE49-F238E27FC236}">
                  <a16:creationId xmlns:a16="http://schemas.microsoft.com/office/drawing/2014/main" id="{6712868E-6D69-4D5B-81C1-41BBE572EE79}"/>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8" name="グループ化 77">
            <a:extLst>
              <a:ext uri="{FF2B5EF4-FFF2-40B4-BE49-F238E27FC236}">
                <a16:creationId xmlns:a16="http://schemas.microsoft.com/office/drawing/2014/main" id="{87DEA35A-2B1D-4B08-A083-EE7E5DE69773}"/>
              </a:ext>
            </a:extLst>
          </p:cNvPr>
          <p:cNvGrpSpPr/>
          <p:nvPr/>
        </p:nvGrpSpPr>
        <p:grpSpPr>
          <a:xfrm>
            <a:off x="6398579" y="2008162"/>
            <a:ext cx="392268" cy="183496"/>
            <a:chOff x="6398579" y="2008162"/>
            <a:chExt cx="392268" cy="183496"/>
          </a:xfrm>
        </p:grpSpPr>
        <p:sp>
          <p:nvSpPr>
            <p:cNvPr id="86" name="四角形: 角を丸くする 85">
              <a:extLst>
                <a:ext uri="{FF2B5EF4-FFF2-40B4-BE49-F238E27FC236}">
                  <a16:creationId xmlns:a16="http://schemas.microsoft.com/office/drawing/2014/main" id="{42110760-D6DF-4757-B674-AAC95538552F}"/>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7" name="テキスト ボックス 86">
              <a:extLst>
                <a:ext uri="{FF2B5EF4-FFF2-40B4-BE49-F238E27FC236}">
                  <a16:creationId xmlns:a16="http://schemas.microsoft.com/office/drawing/2014/main" id="{B282411B-89BC-4312-A0D7-4129A35C3067}"/>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88" name="グループ化 87">
            <a:extLst>
              <a:ext uri="{FF2B5EF4-FFF2-40B4-BE49-F238E27FC236}">
                <a16:creationId xmlns:a16="http://schemas.microsoft.com/office/drawing/2014/main" id="{45B2817C-EF1B-4CF9-BBAB-10F055298BA7}"/>
              </a:ext>
            </a:extLst>
          </p:cNvPr>
          <p:cNvGrpSpPr/>
          <p:nvPr/>
        </p:nvGrpSpPr>
        <p:grpSpPr>
          <a:xfrm>
            <a:off x="6564443" y="7433712"/>
            <a:ext cx="481732" cy="221920"/>
            <a:chOff x="7898818" y="7419868"/>
            <a:chExt cx="481732" cy="221920"/>
          </a:xfrm>
        </p:grpSpPr>
        <p:sp>
          <p:nvSpPr>
            <p:cNvPr id="91" name="四角形: 角を丸くする 90">
              <a:extLst>
                <a:ext uri="{FF2B5EF4-FFF2-40B4-BE49-F238E27FC236}">
                  <a16:creationId xmlns:a16="http://schemas.microsoft.com/office/drawing/2014/main" id="{E54B12C3-046C-49FF-8F33-342C46C9C800}"/>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6" name="テキスト ボックス 95">
              <a:extLst>
                <a:ext uri="{FF2B5EF4-FFF2-40B4-BE49-F238E27FC236}">
                  <a16:creationId xmlns:a16="http://schemas.microsoft.com/office/drawing/2014/main" id="{0DEC309E-44A1-46FD-BAF0-548B8A1EAB5A}"/>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98" name="テキスト ボックス 97">
            <a:extLst>
              <a:ext uri="{FF2B5EF4-FFF2-40B4-BE49-F238E27FC236}">
                <a16:creationId xmlns:a16="http://schemas.microsoft.com/office/drawing/2014/main" id="{92B6FEDB-D4FE-480E-A2F0-8332AEB432A2}"/>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09" name="グループ化 108">
            <a:extLst>
              <a:ext uri="{FF2B5EF4-FFF2-40B4-BE49-F238E27FC236}">
                <a16:creationId xmlns:a16="http://schemas.microsoft.com/office/drawing/2014/main" id="{63EC1F5A-09A2-4C87-81B7-CA0244998EE6}"/>
              </a:ext>
            </a:extLst>
          </p:cNvPr>
          <p:cNvGrpSpPr/>
          <p:nvPr/>
        </p:nvGrpSpPr>
        <p:grpSpPr>
          <a:xfrm>
            <a:off x="776680" y="1984185"/>
            <a:ext cx="724955" cy="190091"/>
            <a:chOff x="776680" y="1984185"/>
            <a:chExt cx="724955" cy="190091"/>
          </a:xfrm>
        </p:grpSpPr>
        <p:sp>
          <p:nvSpPr>
            <p:cNvPr id="111" name="四角形: 角を丸くする 110">
              <a:extLst>
                <a:ext uri="{FF2B5EF4-FFF2-40B4-BE49-F238E27FC236}">
                  <a16:creationId xmlns:a16="http://schemas.microsoft.com/office/drawing/2014/main" id="{DDDABB7C-95B8-4749-9EF6-CF47E9FE93CB}"/>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2" name="テキスト ボックス 111">
              <a:extLst>
                <a:ext uri="{FF2B5EF4-FFF2-40B4-BE49-F238E27FC236}">
                  <a16:creationId xmlns:a16="http://schemas.microsoft.com/office/drawing/2014/main" id="{608BE185-B977-4368-BB5A-2345EE0FAF17}"/>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3" name="グループ化 112">
            <a:extLst>
              <a:ext uri="{FF2B5EF4-FFF2-40B4-BE49-F238E27FC236}">
                <a16:creationId xmlns:a16="http://schemas.microsoft.com/office/drawing/2014/main" id="{629F53BE-52E3-4E8A-96D1-1F57BCF9145A}"/>
              </a:ext>
            </a:extLst>
          </p:cNvPr>
          <p:cNvGrpSpPr/>
          <p:nvPr/>
        </p:nvGrpSpPr>
        <p:grpSpPr>
          <a:xfrm>
            <a:off x="886113" y="4111950"/>
            <a:ext cx="469661" cy="351506"/>
            <a:chOff x="860269" y="4063164"/>
            <a:chExt cx="469661" cy="351506"/>
          </a:xfrm>
        </p:grpSpPr>
        <p:sp>
          <p:nvSpPr>
            <p:cNvPr id="122" name="四角形: 角を丸くする 121">
              <a:extLst>
                <a:ext uri="{FF2B5EF4-FFF2-40B4-BE49-F238E27FC236}">
                  <a16:creationId xmlns:a16="http://schemas.microsoft.com/office/drawing/2014/main" id="{77FAF1DA-7CFC-4A26-9EC6-B55563010580}"/>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5" name="テキスト ボックス 124">
              <a:extLst>
                <a:ext uri="{FF2B5EF4-FFF2-40B4-BE49-F238E27FC236}">
                  <a16:creationId xmlns:a16="http://schemas.microsoft.com/office/drawing/2014/main" id="{2CE40B23-C166-40F2-80F8-A7D0FA806C09}"/>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6" name="テキスト ボックス 125">
            <a:extLst>
              <a:ext uri="{FF2B5EF4-FFF2-40B4-BE49-F238E27FC236}">
                <a16:creationId xmlns:a16="http://schemas.microsoft.com/office/drawing/2014/main" id="{54B19763-014F-45CC-9FBF-53906DE3119A}"/>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\2,900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\3,190)</a:t>
            </a:r>
            <a:endParaRPr kumimoji="1" lang="ja-JP" altLang="en-US" sz="1900" b="1" dirty="0">
              <a:solidFill>
                <a:schemeClr val="bg1"/>
              </a:solidFill>
              <a:latin typeface="+mn-ea"/>
            </a:endParaRPr>
          </a:p>
        </p:txBody>
      </p:sp>
      <p:grpSp>
        <p:nvGrpSpPr>
          <p:cNvPr id="127" name="グループ化 126">
            <a:extLst>
              <a:ext uri="{FF2B5EF4-FFF2-40B4-BE49-F238E27FC236}">
                <a16:creationId xmlns:a16="http://schemas.microsoft.com/office/drawing/2014/main" id="{E64FB0D9-18AE-4111-AC4E-276B707EC037}"/>
              </a:ext>
            </a:extLst>
          </p:cNvPr>
          <p:cNvGrpSpPr/>
          <p:nvPr/>
        </p:nvGrpSpPr>
        <p:grpSpPr>
          <a:xfrm>
            <a:off x="1039691" y="7280622"/>
            <a:ext cx="632166" cy="400110"/>
            <a:chOff x="1039691" y="7280622"/>
            <a:chExt cx="632166" cy="400110"/>
          </a:xfrm>
        </p:grpSpPr>
        <p:sp>
          <p:nvSpPr>
            <p:cNvPr id="128" name="四角形: 角を丸くする 127">
              <a:extLst>
                <a:ext uri="{FF2B5EF4-FFF2-40B4-BE49-F238E27FC236}">
                  <a16:creationId xmlns:a16="http://schemas.microsoft.com/office/drawing/2014/main" id="{DE147073-B4BB-4B30-83F6-ED47474A672C}"/>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9" name="テキスト ボックス 128">
              <a:extLst>
                <a:ext uri="{FF2B5EF4-FFF2-40B4-BE49-F238E27FC236}">
                  <a16:creationId xmlns:a16="http://schemas.microsoft.com/office/drawing/2014/main" id="{EA6DE0D4-FDF7-4E8D-ACF3-21D7CAA306EA}"/>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30" name="テキスト ボックス 129">
            <a:extLst>
              <a:ext uri="{FF2B5EF4-FFF2-40B4-BE49-F238E27FC236}">
                <a16:creationId xmlns:a16="http://schemas.microsoft.com/office/drawing/2014/main" id="{9EDF6A2B-54F3-40B1-AD86-747FF246153D}"/>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\2,900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\3,190)</a:t>
            </a:r>
          </a:p>
        </p:txBody>
      </p:sp>
      <p:sp>
        <p:nvSpPr>
          <p:cNvPr id="131" name="テキスト ボックス 130">
            <a:extLst>
              <a:ext uri="{FF2B5EF4-FFF2-40B4-BE49-F238E27FC236}">
                <a16:creationId xmlns:a16="http://schemas.microsoft.com/office/drawing/2014/main" id="{4AEBD32C-BD39-4B69-B8CB-08657A69449D}"/>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3,190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1479</TotalTime>
  <Words>424</Words>
  <Application>Microsoft Office PowerPoint</Application>
  <PresentationFormat>ユーザー設定</PresentationFormat>
  <Paragraphs>60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99</cp:revision>
  <cp:lastPrinted>2023-09-14T05:40:55Z</cp:lastPrinted>
  <dcterms:created xsi:type="dcterms:W3CDTF">2021-10-01T15:02:20Z</dcterms:created>
  <dcterms:modified xsi:type="dcterms:W3CDTF">2023-09-26T00:24:47Z</dcterms:modified>
</cp:coreProperties>
</file>