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451" y="29"/>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9091" y="713783"/>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7" y="5623314"/>
            <a:ext cx="4011745" cy="707886"/>
          </a:xfrm>
          <a:prstGeom prst="rect">
            <a:avLst/>
          </a:prstGeom>
          <a:noFill/>
        </p:spPr>
        <p:txBody>
          <a:bodyPr wrap="square" rtlCol="0">
            <a:spAutoFit/>
          </a:bodyPr>
          <a:lstStyle/>
          <a:p>
            <a:r>
              <a:rPr kumimoji="1" lang="ja-JP" altLang="en-US" sz="1000" dirty="0">
                <a:solidFill>
                  <a:schemeClr val="bg1"/>
                </a:solidFill>
                <a:latin typeface="+mn-ea"/>
              </a:rPr>
              <a:t>緑がかった淡い麦わら色にすっきりとした柑橘系の香りとほのかなハーブの香り、フレッシュで活き活きとした酸が特徴</a:t>
            </a:r>
          </a:p>
          <a:p>
            <a:r>
              <a:rPr kumimoji="1" lang="ja-JP" altLang="en-US" sz="1000" dirty="0">
                <a:solidFill>
                  <a:schemeClr val="bg1"/>
                </a:solidFill>
                <a:latin typeface="+mn-ea"/>
              </a:rPr>
              <a:t>的なソーヴィニヨン・ブラン。食前酒や前菜（サラダや新鮮なシーフード）に合わせて飲むのがお勧めです。</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67756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7914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E3EFC554-BA20-4E20-9CB1-C129C2E46B34}"/>
              </a:ext>
            </a:extLst>
          </p:cNvPr>
          <p:cNvSpPr txBox="1"/>
          <p:nvPr/>
        </p:nvSpPr>
        <p:spPr>
          <a:xfrm>
            <a:off x="6374677" y="5604825"/>
            <a:ext cx="4011745" cy="707886"/>
          </a:xfrm>
          <a:prstGeom prst="rect">
            <a:avLst/>
          </a:prstGeom>
          <a:noFill/>
        </p:spPr>
        <p:txBody>
          <a:bodyPr wrap="square" rtlCol="0">
            <a:spAutoFit/>
          </a:bodyPr>
          <a:lstStyle/>
          <a:p>
            <a:r>
              <a:rPr kumimoji="1" lang="ja-JP" altLang="en-US" sz="1000" dirty="0">
                <a:solidFill>
                  <a:schemeClr val="bg1"/>
                </a:solidFill>
                <a:latin typeface="+mn-ea"/>
              </a:rPr>
              <a:t>緑がかった淡い麦わら色にすっきりとした柑橘系の香りとほのかなハーブの香り、フレッシュで活き活きとした酸が特徴</a:t>
            </a:r>
          </a:p>
          <a:p>
            <a:r>
              <a:rPr kumimoji="1" lang="ja-JP" altLang="en-US" sz="1000" dirty="0">
                <a:solidFill>
                  <a:schemeClr val="bg1"/>
                </a:solidFill>
                <a:latin typeface="+mn-ea"/>
              </a:rPr>
              <a:t>的なソーヴィニヨン・ブラン。食前酒や前菜（サラダや新鮮なシーフード）に合わせて飲むのがお勧めです。</a:t>
            </a:r>
          </a:p>
        </p:txBody>
      </p:sp>
      <p:pic>
        <p:nvPicPr>
          <p:cNvPr id="3" name="図 2">
            <a:extLst>
              <a:ext uri="{FF2B5EF4-FFF2-40B4-BE49-F238E27FC236}">
                <a16:creationId xmlns:a16="http://schemas.microsoft.com/office/drawing/2014/main" id="{09104331-0A5F-4566-88A9-9A8F8C35E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95" y="5013973"/>
            <a:ext cx="899077" cy="2687204"/>
          </a:xfrm>
          <a:prstGeom prst="rect">
            <a:avLst/>
          </a:prstGeom>
        </p:spPr>
      </p:pic>
      <p:pic>
        <p:nvPicPr>
          <p:cNvPr id="68" name="図 67">
            <a:extLst>
              <a:ext uri="{FF2B5EF4-FFF2-40B4-BE49-F238E27FC236}">
                <a16:creationId xmlns:a16="http://schemas.microsoft.com/office/drawing/2014/main" id="{D35A8789-ACE5-469C-93DE-8BBF525B6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437" y="4977892"/>
            <a:ext cx="899077" cy="2687204"/>
          </a:xfrm>
          <a:prstGeom prst="rect">
            <a:avLst/>
          </a:prstGeom>
        </p:spPr>
      </p:pic>
      <p:pic>
        <p:nvPicPr>
          <p:cNvPr id="75" name="図 74">
            <a:extLst>
              <a:ext uri="{FF2B5EF4-FFF2-40B4-BE49-F238E27FC236}">
                <a16:creationId xmlns:a16="http://schemas.microsoft.com/office/drawing/2014/main" id="{17428E7F-ABBB-48A4-8205-8560DEBF2B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1331" y="2587508"/>
            <a:ext cx="614271" cy="1835963"/>
          </a:xfrm>
          <a:prstGeom prst="rect">
            <a:avLst/>
          </a:prstGeom>
        </p:spPr>
      </p:pic>
      <p:pic>
        <p:nvPicPr>
          <p:cNvPr id="89" name="図 88">
            <a:extLst>
              <a:ext uri="{FF2B5EF4-FFF2-40B4-BE49-F238E27FC236}">
                <a16:creationId xmlns:a16="http://schemas.microsoft.com/office/drawing/2014/main" id="{0C995C0D-64C5-4C89-887F-0D26F43E1A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965" y="2613866"/>
            <a:ext cx="614271" cy="1835963"/>
          </a:xfrm>
          <a:prstGeom prst="rect">
            <a:avLst/>
          </a:prstGeom>
        </p:spPr>
      </p:pic>
      <p:pic>
        <p:nvPicPr>
          <p:cNvPr id="90" name="図 89">
            <a:extLst>
              <a:ext uri="{FF2B5EF4-FFF2-40B4-BE49-F238E27FC236}">
                <a16:creationId xmlns:a16="http://schemas.microsoft.com/office/drawing/2014/main" id="{7F7AAA66-70F9-4E15-A8A3-BD36E3394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468" y="902204"/>
            <a:ext cx="408604" cy="1221256"/>
          </a:xfrm>
          <a:prstGeom prst="rect">
            <a:avLst/>
          </a:prstGeom>
        </p:spPr>
      </p:pic>
      <p:pic>
        <p:nvPicPr>
          <p:cNvPr id="95" name="図 94">
            <a:extLst>
              <a:ext uri="{FF2B5EF4-FFF2-40B4-BE49-F238E27FC236}">
                <a16:creationId xmlns:a16="http://schemas.microsoft.com/office/drawing/2014/main" id="{B9E525E5-38A4-49AE-82E3-097E6DC1D7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19" y="860687"/>
            <a:ext cx="408604" cy="1221256"/>
          </a:xfrm>
          <a:prstGeom prst="rect">
            <a:avLst/>
          </a:prstGeom>
        </p:spPr>
      </p:pic>
      <p:sp>
        <p:nvSpPr>
          <p:cNvPr id="66" name="テキスト ボックス 65">
            <a:extLst>
              <a:ext uri="{FF2B5EF4-FFF2-40B4-BE49-F238E27FC236}">
                <a16:creationId xmlns:a16="http://schemas.microsoft.com/office/drawing/2014/main" id="{CD400644-1415-4BA2-8B4B-29975BDCE8D2}"/>
              </a:ext>
            </a:extLst>
          </p:cNvPr>
          <p:cNvSpPr txBox="1"/>
          <p:nvPr/>
        </p:nvSpPr>
        <p:spPr>
          <a:xfrm>
            <a:off x="809186" y="4889896"/>
            <a:ext cx="4506665" cy="276999"/>
          </a:xfrm>
          <a:prstGeom prst="rect">
            <a:avLst/>
          </a:prstGeom>
          <a:noFill/>
        </p:spPr>
        <p:txBody>
          <a:bodyPr wrap="square" rtlCol="0">
            <a:spAutoFit/>
          </a:bodyPr>
          <a:lstStyle/>
          <a:p>
            <a:r>
              <a:rPr lang="ja-JP" altLang="ja-JP" sz="1200" b="1" dirty="0">
                <a:solidFill>
                  <a:schemeClr val="bg1"/>
                </a:solidFill>
              </a:rPr>
              <a:t>コンデ・ホセ／レゼルバ・プリバダ・</a:t>
            </a:r>
            <a:r>
              <a:rPr lang="ja-JP" altLang="en-US" sz="1200" b="1" dirty="0">
                <a:solidFill>
                  <a:schemeClr val="bg1"/>
                </a:solidFill>
              </a:rPr>
              <a:t>ソーヴィニヨンブラン</a:t>
            </a:r>
            <a:endParaRPr lang="ja-JP" altLang="ja-JP" sz="1200" b="1" dirty="0">
              <a:solidFill>
                <a:schemeClr val="bg1"/>
              </a:solidFill>
            </a:endParaRPr>
          </a:p>
        </p:txBody>
      </p:sp>
      <p:sp>
        <p:nvSpPr>
          <p:cNvPr id="79" name="テキスト ボックス 78">
            <a:extLst>
              <a:ext uri="{FF2B5EF4-FFF2-40B4-BE49-F238E27FC236}">
                <a16:creationId xmlns:a16="http://schemas.microsoft.com/office/drawing/2014/main" id="{5408C41E-3C42-4871-8824-D9FFA40E2466}"/>
              </a:ext>
            </a:extLst>
          </p:cNvPr>
          <p:cNvSpPr txBox="1"/>
          <p:nvPr/>
        </p:nvSpPr>
        <p:spPr>
          <a:xfrm>
            <a:off x="5879599" y="743614"/>
            <a:ext cx="2709995" cy="338554"/>
          </a:xfrm>
          <a:prstGeom prst="rect">
            <a:avLst/>
          </a:prstGeom>
          <a:noFill/>
        </p:spPr>
        <p:txBody>
          <a:bodyPr wrap="square" rtlCol="0">
            <a:spAutoFit/>
          </a:bodyPr>
          <a:lstStyle/>
          <a:p>
            <a:r>
              <a:rPr lang="ja-JP" altLang="ja-JP" sz="800" b="1" dirty="0">
                <a:solidFill>
                  <a:schemeClr val="bg1"/>
                </a:solidFill>
              </a:rPr>
              <a:t>コンデ・ホセ／レゼルバ・プリバダ・</a:t>
            </a:r>
            <a:endParaRPr lang="en-US" altLang="ja-JP" sz="800" b="1" dirty="0">
              <a:solidFill>
                <a:schemeClr val="bg1"/>
              </a:solidFill>
            </a:endParaRPr>
          </a:p>
          <a:p>
            <a:r>
              <a:rPr lang="ja-JP" altLang="en-US" sz="800" b="1" dirty="0">
                <a:solidFill>
                  <a:schemeClr val="bg1"/>
                </a:solidFill>
              </a:rPr>
              <a:t>　　　　ソーヴィニヨンブラン</a:t>
            </a:r>
            <a:endParaRPr lang="ja-JP" altLang="ja-JP" sz="800" b="1" dirty="0">
              <a:solidFill>
                <a:schemeClr val="bg1"/>
              </a:solidFill>
            </a:endParaRPr>
          </a:p>
        </p:txBody>
      </p:sp>
      <p:sp>
        <p:nvSpPr>
          <p:cNvPr id="83" name="テキスト ボックス 82">
            <a:extLst>
              <a:ext uri="{FF2B5EF4-FFF2-40B4-BE49-F238E27FC236}">
                <a16:creationId xmlns:a16="http://schemas.microsoft.com/office/drawing/2014/main" id="{AEDBE526-FCE5-4265-8FBA-D5CE765F4F5E}"/>
              </a:ext>
            </a:extLst>
          </p:cNvPr>
          <p:cNvSpPr txBox="1"/>
          <p:nvPr/>
        </p:nvSpPr>
        <p:spPr>
          <a:xfrm>
            <a:off x="760664" y="2442143"/>
            <a:ext cx="3050401" cy="430887"/>
          </a:xfrm>
          <a:prstGeom prst="rect">
            <a:avLst/>
          </a:prstGeom>
          <a:noFill/>
        </p:spPr>
        <p:txBody>
          <a:bodyPr wrap="square" rtlCol="0">
            <a:spAutoFit/>
          </a:bodyPr>
          <a:lstStyle/>
          <a:p>
            <a:r>
              <a:rPr lang="ja-JP" altLang="en-US" sz="1100" b="1" dirty="0">
                <a:solidFill>
                  <a:schemeClr val="bg1"/>
                </a:solidFill>
              </a:rPr>
              <a:t>　　　　　　</a:t>
            </a:r>
            <a:r>
              <a:rPr lang="ja-JP" altLang="ja-JP" sz="1100" b="1" dirty="0">
                <a:solidFill>
                  <a:schemeClr val="bg1"/>
                </a:solidFill>
              </a:rPr>
              <a:t>コンデ・ホ</a:t>
            </a:r>
            <a:r>
              <a:rPr lang="ja-JP" altLang="en-US" sz="1100" b="1" dirty="0">
                <a:solidFill>
                  <a:schemeClr val="bg1"/>
                </a:solidFill>
              </a:rPr>
              <a:t>セ</a:t>
            </a:r>
            <a:endParaRPr lang="en-US" altLang="ja-JP" sz="1100" b="1" dirty="0">
              <a:solidFill>
                <a:schemeClr val="bg1"/>
              </a:solidFill>
            </a:endParaRPr>
          </a:p>
          <a:p>
            <a:r>
              <a:rPr lang="ja-JP" altLang="ja-JP" sz="1100" b="1" dirty="0">
                <a:solidFill>
                  <a:schemeClr val="bg1"/>
                </a:solidFill>
              </a:rPr>
              <a:t>レゼルバ・プリバダ・</a:t>
            </a:r>
            <a:r>
              <a:rPr lang="ja-JP" altLang="en-US" sz="1100" b="1" dirty="0">
                <a:solidFill>
                  <a:schemeClr val="bg1"/>
                </a:solidFill>
              </a:rPr>
              <a:t>ソーヴィニヨンブラン</a:t>
            </a:r>
            <a:endParaRPr lang="ja-JP" altLang="ja-JP" sz="1100" b="1" dirty="0">
              <a:solidFill>
                <a:schemeClr val="bg1"/>
              </a:solidFill>
            </a:endParaRPr>
          </a:p>
        </p:txBody>
      </p:sp>
      <p:sp>
        <p:nvSpPr>
          <p:cNvPr id="85" name="テキスト ボックス 84">
            <a:extLst>
              <a:ext uri="{FF2B5EF4-FFF2-40B4-BE49-F238E27FC236}">
                <a16:creationId xmlns:a16="http://schemas.microsoft.com/office/drawing/2014/main" id="{90EC8C09-FA67-4814-8475-3F14CB5E5956}"/>
              </a:ext>
            </a:extLst>
          </p:cNvPr>
          <p:cNvSpPr txBox="1"/>
          <p:nvPr/>
        </p:nvSpPr>
        <p:spPr>
          <a:xfrm>
            <a:off x="575362" y="741836"/>
            <a:ext cx="2709995" cy="338554"/>
          </a:xfrm>
          <a:prstGeom prst="rect">
            <a:avLst/>
          </a:prstGeom>
          <a:noFill/>
        </p:spPr>
        <p:txBody>
          <a:bodyPr wrap="square" rtlCol="0">
            <a:spAutoFit/>
          </a:bodyPr>
          <a:lstStyle/>
          <a:p>
            <a:r>
              <a:rPr lang="ja-JP" altLang="ja-JP" sz="800" b="1" dirty="0">
                <a:solidFill>
                  <a:schemeClr val="bg1"/>
                </a:solidFill>
              </a:rPr>
              <a:t>コンデ・ホセ／レゼルバ・プリバダ・</a:t>
            </a:r>
            <a:endParaRPr lang="en-US" altLang="ja-JP" sz="800" b="1" dirty="0">
              <a:solidFill>
                <a:schemeClr val="bg1"/>
              </a:solidFill>
            </a:endParaRPr>
          </a:p>
          <a:p>
            <a:r>
              <a:rPr lang="ja-JP" altLang="en-US" sz="800" b="1" dirty="0">
                <a:solidFill>
                  <a:schemeClr val="bg1"/>
                </a:solidFill>
              </a:rPr>
              <a:t>　　　　ソーヴィニヨンブラン</a:t>
            </a:r>
            <a:endParaRPr lang="ja-JP" altLang="ja-JP" sz="800" b="1" dirty="0">
              <a:solidFill>
                <a:schemeClr val="bg1"/>
              </a:solidFill>
            </a:endParaRPr>
          </a:p>
        </p:txBody>
      </p:sp>
      <p:sp>
        <p:nvSpPr>
          <p:cNvPr id="101" name="テキスト ボックス 100">
            <a:extLst>
              <a:ext uri="{FF2B5EF4-FFF2-40B4-BE49-F238E27FC236}">
                <a16:creationId xmlns:a16="http://schemas.microsoft.com/office/drawing/2014/main" id="{167E904D-B939-4BD5-AAB6-BE56E1C3C92F}"/>
              </a:ext>
            </a:extLst>
          </p:cNvPr>
          <p:cNvSpPr txBox="1"/>
          <p:nvPr/>
        </p:nvSpPr>
        <p:spPr>
          <a:xfrm>
            <a:off x="605666" y="1380944"/>
            <a:ext cx="2300538" cy="715581"/>
          </a:xfrm>
          <a:prstGeom prst="rect">
            <a:avLst/>
          </a:prstGeom>
          <a:noFill/>
        </p:spPr>
        <p:txBody>
          <a:bodyPr wrap="square" rtlCol="0">
            <a:spAutoFit/>
          </a:bodyPr>
          <a:lstStyle/>
          <a:p>
            <a:r>
              <a:rPr kumimoji="1" lang="ja-JP" altLang="en-US" sz="800" b="1" dirty="0">
                <a:solidFill>
                  <a:schemeClr val="bg1"/>
                </a:solidFill>
                <a:latin typeface="+mn-ea"/>
              </a:rPr>
              <a:t>原産国：チリ</a:t>
            </a:r>
            <a:endParaRPr kumimoji="1" lang="en-US" altLang="ja-JP" sz="800" b="1" dirty="0">
              <a:solidFill>
                <a:schemeClr val="bg1"/>
              </a:solidFill>
              <a:latin typeface="+mn-ea"/>
            </a:endParaRPr>
          </a:p>
          <a:p>
            <a:r>
              <a:rPr kumimoji="1" lang="ja-JP" altLang="en-US" sz="800" b="1" dirty="0">
                <a:solidFill>
                  <a:schemeClr val="bg1"/>
                </a:solidFill>
                <a:latin typeface="+mn-ea"/>
              </a:rPr>
              <a:t>生産者：</a:t>
            </a:r>
            <a:r>
              <a:rPr lang="ja-JP" altLang="en-US" sz="850" b="1" dirty="0">
                <a:solidFill>
                  <a:schemeClr val="bg1"/>
                </a:solidFill>
              </a:rPr>
              <a:t>ビーニャ・デル・ヌエボ・ムンド</a:t>
            </a:r>
            <a:endParaRPr kumimoji="1" lang="en-US" altLang="ja-JP" sz="850" b="1" dirty="0">
              <a:solidFill>
                <a:schemeClr val="bg1"/>
              </a:solidFill>
              <a:latin typeface="+mn-ea"/>
            </a:endParaRPr>
          </a:p>
          <a:p>
            <a:r>
              <a:rPr kumimoji="1" lang="ja-JP" altLang="en-US" sz="800" b="1" dirty="0">
                <a:solidFill>
                  <a:schemeClr val="bg1"/>
                </a:solidFill>
                <a:latin typeface="+mn-ea"/>
              </a:rPr>
              <a:t>品種　：ソーヴィニヨンブラン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a:p>
            <a:endParaRPr kumimoji="1" lang="en-US" altLang="ja-JP" sz="800" b="1" dirty="0">
              <a:solidFill>
                <a:schemeClr val="bg1"/>
              </a:solidFill>
              <a:latin typeface="+mn-ea"/>
            </a:endParaRPr>
          </a:p>
        </p:txBody>
      </p:sp>
      <p:sp>
        <p:nvSpPr>
          <p:cNvPr id="102" name="テキスト ボックス 101">
            <a:extLst>
              <a:ext uri="{FF2B5EF4-FFF2-40B4-BE49-F238E27FC236}">
                <a16:creationId xmlns:a16="http://schemas.microsoft.com/office/drawing/2014/main" id="{734AA99A-654B-4558-BBE5-37F1DE55B964}"/>
              </a:ext>
            </a:extLst>
          </p:cNvPr>
          <p:cNvSpPr txBox="1"/>
          <p:nvPr/>
        </p:nvSpPr>
        <p:spPr>
          <a:xfrm>
            <a:off x="5969627" y="1412702"/>
            <a:ext cx="2300538" cy="715581"/>
          </a:xfrm>
          <a:prstGeom prst="rect">
            <a:avLst/>
          </a:prstGeom>
          <a:noFill/>
        </p:spPr>
        <p:txBody>
          <a:bodyPr wrap="square" rtlCol="0">
            <a:spAutoFit/>
          </a:bodyPr>
          <a:lstStyle/>
          <a:p>
            <a:r>
              <a:rPr kumimoji="1" lang="ja-JP" altLang="en-US" sz="800" b="1" dirty="0">
                <a:solidFill>
                  <a:schemeClr val="bg1"/>
                </a:solidFill>
                <a:latin typeface="+mn-ea"/>
              </a:rPr>
              <a:t>原産国：チリ</a:t>
            </a:r>
            <a:endParaRPr kumimoji="1" lang="en-US" altLang="ja-JP" sz="800" b="1" dirty="0">
              <a:solidFill>
                <a:schemeClr val="bg1"/>
              </a:solidFill>
              <a:latin typeface="+mn-ea"/>
            </a:endParaRPr>
          </a:p>
          <a:p>
            <a:r>
              <a:rPr kumimoji="1" lang="ja-JP" altLang="en-US" sz="800" b="1" dirty="0">
                <a:solidFill>
                  <a:schemeClr val="bg1"/>
                </a:solidFill>
                <a:latin typeface="+mn-ea"/>
              </a:rPr>
              <a:t>生産者：</a:t>
            </a:r>
            <a:r>
              <a:rPr lang="ja-JP" altLang="en-US" sz="850" b="1" dirty="0">
                <a:solidFill>
                  <a:schemeClr val="bg1"/>
                </a:solidFill>
              </a:rPr>
              <a:t>ビーニャ・デル・ヌエボ・ムンド</a:t>
            </a:r>
            <a:endParaRPr kumimoji="1" lang="en-US" altLang="ja-JP" sz="850" b="1" dirty="0">
              <a:solidFill>
                <a:schemeClr val="bg1"/>
              </a:solidFill>
              <a:latin typeface="+mn-ea"/>
            </a:endParaRPr>
          </a:p>
          <a:p>
            <a:r>
              <a:rPr kumimoji="1" lang="ja-JP" altLang="en-US" sz="800" b="1" dirty="0">
                <a:solidFill>
                  <a:schemeClr val="bg1"/>
                </a:solidFill>
                <a:latin typeface="+mn-ea"/>
              </a:rPr>
              <a:t>品種　：ソーヴィニヨンブラン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a:p>
            <a:endParaRPr kumimoji="1" lang="en-US" altLang="ja-JP" sz="800" b="1" dirty="0">
              <a:solidFill>
                <a:schemeClr val="bg1"/>
              </a:solidFill>
              <a:latin typeface="+mn-ea"/>
            </a:endParaRPr>
          </a:p>
        </p:txBody>
      </p:sp>
      <p:sp>
        <p:nvSpPr>
          <p:cNvPr id="103" name="テキスト ボックス 102">
            <a:extLst>
              <a:ext uri="{FF2B5EF4-FFF2-40B4-BE49-F238E27FC236}">
                <a16:creationId xmlns:a16="http://schemas.microsoft.com/office/drawing/2014/main" id="{F5728E5A-5E2F-448D-BD31-B1B1C0390FDE}"/>
              </a:ext>
            </a:extLst>
          </p:cNvPr>
          <p:cNvSpPr txBox="1"/>
          <p:nvPr/>
        </p:nvSpPr>
        <p:spPr>
          <a:xfrm>
            <a:off x="877321" y="3346817"/>
            <a:ext cx="2681219" cy="877163"/>
          </a:xfrm>
          <a:prstGeom prst="rect">
            <a:avLst/>
          </a:prstGeom>
          <a:noFill/>
        </p:spPr>
        <p:txBody>
          <a:bodyPr wrap="square" rtlCol="0">
            <a:spAutoFit/>
          </a:bodyPr>
          <a:lstStyle/>
          <a:p>
            <a:r>
              <a:rPr kumimoji="1" lang="ja-JP" altLang="en-US" sz="1000" b="1" dirty="0">
                <a:solidFill>
                  <a:schemeClr val="bg1"/>
                </a:solidFill>
                <a:latin typeface="+mn-ea"/>
              </a:rPr>
              <a:t>原産国：チリ</a:t>
            </a:r>
            <a:endParaRPr kumimoji="1" lang="en-US" altLang="ja-JP" sz="1000" b="1" dirty="0">
              <a:solidFill>
                <a:schemeClr val="bg1"/>
              </a:solidFill>
              <a:latin typeface="+mn-ea"/>
            </a:endParaRPr>
          </a:p>
          <a:p>
            <a:r>
              <a:rPr kumimoji="1" lang="ja-JP" altLang="en-US" sz="1000" b="1" dirty="0">
                <a:solidFill>
                  <a:schemeClr val="bg1"/>
                </a:solidFill>
                <a:latin typeface="+mn-ea"/>
              </a:rPr>
              <a:t>生産者：</a:t>
            </a:r>
            <a:r>
              <a:rPr lang="ja-JP" altLang="en-US" sz="1000" b="1" dirty="0">
                <a:solidFill>
                  <a:schemeClr val="bg1"/>
                </a:solidFill>
              </a:rPr>
              <a:t>ビーニャ・デル・ヌエボ・ムンド</a:t>
            </a:r>
            <a:endParaRPr kumimoji="1" lang="en-US" altLang="ja-JP" sz="1000" b="1" dirty="0">
              <a:solidFill>
                <a:schemeClr val="bg1"/>
              </a:solidFill>
              <a:latin typeface="+mn-ea"/>
            </a:endParaRPr>
          </a:p>
          <a:p>
            <a:r>
              <a:rPr kumimoji="1" lang="ja-JP" altLang="en-US" sz="1000" b="1" dirty="0">
                <a:solidFill>
                  <a:schemeClr val="bg1"/>
                </a:solidFill>
                <a:latin typeface="+mn-ea"/>
              </a:rPr>
              <a:t>品種　：ソーヴィニヨンブラン</a:t>
            </a:r>
            <a:endParaRPr kumimoji="1" lang="en-US" altLang="ja-JP" sz="1000" b="1" dirty="0">
              <a:solidFill>
                <a:schemeClr val="bg1"/>
              </a:solidFill>
              <a:latin typeface="+mn-ea"/>
            </a:endParaRPr>
          </a:p>
          <a:p>
            <a:r>
              <a:rPr kumimoji="1" lang="ja-JP" altLang="en-US" sz="1000" b="1" dirty="0">
                <a:solidFill>
                  <a:schemeClr val="bg1"/>
                </a:solidFill>
                <a:latin typeface="+mn-ea"/>
              </a:rPr>
              <a:t>味わい：白・辛口・ミディアムボディ</a:t>
            </a:r>
          </a:p>
          <a:p>
            <a:endParaRPr kumimoji="1" lang="en-US" altLang="ja-JP" sz="1000" b="1" dirty="0">
              <a:solidFill>
                <a:schemeClr val="bg1"/>
              </a:solidFill>
              <a:latin typeface="+mn-ea"/>
            </a:endParaRPr>
          </a:p>
        </p:txBody>
      </p:sp>
      <p:sp>
        <p:nvSpPr>
          <p:cNvPr id="110" name="テキスト ボックス 109">
            <a:extLst>
              <a:ext uri="{FF2B5EF4-FFF2-40B4-BE49-F238E27FC236}">
                <a16:creationId xmlns:a16="http://schemas.microsoft.com/office/drawing/2014/main" id="{D044F94A-3755-4004-A8D8-A41FE9445966}"/>
              </a:ext>
            </a:extLst>
          </p:cNvPr>
          <p:cNvSpPr txBox="1"/>
          <p:nvPr/>
        </p:nvSpPr>
        <p:spPr>
          <a:xfrm>
            <a:off x="6228177" y="3433399"/>
            <a:ext cx="2681219" cy="877163"/>
          </a:xfrm>
          <a:prstGeom prst="rect">
            <a:avLst/>
          </a:prstGeom>
          <a:noFill/>
        </p:spPr>
        <p:txBody>
          <a:bodyPr wrap="square" rtlCol="0">
            <a:spAutoFit/>
          </a:bodyPr>
          <a:lstStyle/>
          <a:p>
            <a:r>
              <a:rPr kumimoji="1" lang="ja-JP" altLang="en-US" sz="1000" b="1" dirty="0">
                <a:solidFill>
                  <a:schemeClr val="bg1"/>
                </a:solidFill>
                <a:latin typeface="+mn-ea"/>
              </a:rPr>
              <a:t>原産国：チリ</a:t>
            </a:r>
            <a:endParaRPr kumimoji="1" lang="en-US" altLang="ja-JP" sz="1000" b="1" dirty="0">
              <a:solidFill>
                <a:schemeClr val="bg1"/>
              </a:solidFill>
              <a:latin typeface="+mn-ea"/>
            </a:endParaRPr>
          </a:p>
          <a:p>
            <a:r>
              <a:rPr kumimoji="1" lang="ja-JP" altLang="en-US" sz="1000" b="1" dirty="0">
                <a:solidFill>
                  <a:schemeClr val="bg1"/>
                </a:solidFill>
                <a:latin typeface="+mn-ea"/>
              </a:rPr>
              <a:t>生産者：</a:t>
            </a:r>
            <a:r>
              <a:rPr lang="ja-JP" altLang="en-US" sz="1000" b="1" dirty="0">
                <a:solidFill>
                  <a:schemeClr val="bg1"/>
                </a:solidFill>
              </a:rPr>
              <a:t>ビーニャ・デル・ヌエボ・ムンド</a:t>
            </a:r>
            <a:endParaRPr kumimoji="1" lang="en-US" altLang="ja-JP" sz="1000" b="1" dirty="0">
              <a:solidFill>
                <a:schemeClr val="bg1"/>
              </a:solidFill>
              <a:latin typeface="+mn-ea"/>
            </a:endParaRPr>
          </a:p>
          <a:p>
            <a:r>
              <a:rPr kumimoji="1" lang="ja-JP" altLang="en-US" sz="1000" b="1" dirty="0">
                <a:solidFill>
                  <a:schemeClr val="bg1"/>
                </a:solidFill>
                <a:latin typeface="+mn-ea"/>
              </a:rPr>
              <a:t>品種　：ソーヴィニヨンブラン</a:t>
            </a:r>
            <a:endParaRPr kumimoji="1" lang="en-US" altLang="ja-JP" sz="1000" b="1" dirty="0">
              <a:solidFill>
                <a:schemeClr val="bg1"/>
              </a:solidFill>
              <a:latin typeface="+mn-ea"/>
            </a:endParaRPr>
          </a:p>
          <a:p>
            <a:r>
              <a:rPr kumimoji="1" lang="ja-JP" altLang="en-US" sz="1000" b="1" dirty="0">
                <a:solidFill>
                  <a:schemeClr val="bg1"/>
                </a:solidFill>
                <a:latin typeface="+mn-ea"/>
              </a:rPr>
              <a:t>味わい：白・辛口・ミディアムボディ</a:t>
            </a:r>
          </a:p>
          <a:p>
            <a:endParaRPr kumimoji="1" lang="en-US" altLang="ja-JP" sz="1000" b="1" dirty="0">
              <a:solidFill>
                <a:schemeClr val="bg1"/>
              </a:solidFill>
              <a:latin typeface="+mn-ea"/>
            </a:endParaRPr>
          </a:p>
        </p:txBody>
      </p:sp>
      <p:sp>
        <p:nvSpPr>
          <p:cNvPr id="114" name="テキスト ボックス 113">
            <a:extLst>
              <a:ext uri="{FF2B5EF4-FFF2-40B4-BE49-F238E27FC236}">
                <a16:creationId xmlns:a16="http://schemas.microsoft.com/office/drawing/2014/main" id="{29CD7C62-5405-4585-A40F-37F277B85834}"/>
              </a:ext>
            </a:extLst>
          </p:cNvPr>
          <p:cNvSpPr txBox="1"/>
          <p:nvPr/>
        </p:nvSpPr>
        <p:spPr>
          <a:xfrm>
            <a:off x="1108055" y="6493612"/>
            <a:ext cx="2896059" cy="938719"/>
          </a:xfrm>
          <a:prstGeom prst="rect">
            <a:avLst/>
          </a:prstGeom>
          <a:noFill/>
        </p:spPr>
        <p:txBody>
          <a:bodyPr wrap="square" rtlCol="0">
            <a:spAutoFit/>
          </a:bodyPr>
          <a:lstStyle/>
          <a:p>
            <a:r>
              <a:rPr kumimoji="1" lang="ja-JP" altLang="en-US" sz="1100" b="1" dirty="0">
                <a:solidFill>
                  <a:schemeClr val="bg1"/>
                </a:solidFill>
                <a:latin typeface="+mn-ea"/>
              </a:rPr>
              <a:t>原産国：チリ</a:t>
            </a:r>
            <a:endParaRPr kumimoji="1" lang="en-US" altLang="ja-JP" sz="1100" b="1" dirty="0">
              <a:solidFill>
                <a:schemeClr val="bg1"/>
              </a:solidFill>
              <a:latin typeface="+mn-ea"/>
            </a:endParaRPr>
          </a:p>
          <a:p>
            <a:r>
              <a:rPr kumimoji="1" lang="ja-JP" altLang="en-US" sz="1100" b="1" dirty="0">
                <a:solidFill>
                  <a:schemeClr val="bg1"/>
                </a:solidFill>
                <a:latin typeface="+mn-ea"/>
              </a:rPr>
              <a:t>生産者：</a:t>
            </a:r>
            <a:r>
              <a:rPr lang="ja-JP" altLang="en-US" sz="1100" b="1" dirty="0">
                <a:solidFill>
                  <a:schemeClr val="bg1"/>
                </a:solidFill>
              </a:rPr>
              <a:t>ビーニャ・デル・ヌエボ・ムンド</a:t>
            </a:r>
            <a:endParaRPr kumimoji="1" lang="en-US" altLang="ja-JP" sz="1100" b="1" dirty="0">
              <a:solidFill>
                <a:schemeClr val="bg1"/>
              </a:solidFill>
              <a:latin typeface="+mn-ea"/>
            </a:endParaRPr>
          </a:p>
          <a:p>
            <a:r>
              <a:rPr kumimoji="1" lang="ja-JP" altLang="en-US" sz="1100" b="1" dirty="0">
                <a:solidFill>
                  <a:schemeClr val="bg1"/>
                </a:solidFill>
                <a:latin typeface="+mn-ea"/>
              </a:rPr>
              <a:t>品種　：ソーヴィニヨンブラン</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a:p>
            <a:endParaRPr kumimoji="1" lang="en-US" altLang="ja-JP" sz="1100" b="1" dirty="0">
              <a:solidFill>
                <a:schemeClr val="bg1"/>
              </a:solidFill>
              <a:latin typeface="+mn-ea"/>
            </a:endParaRPr>
          </a:p>
        </p:txBody>
      </p:sp>
      <p:sp>
        <p:nvSpPr>
          <p:cNvPr id="115" name="テキスト ボックス 114">
            <a:extLst>
              <a:ext uri="{FF2B5EF4-FFF2-40B4-BE49-F238E27FC236}">
                <a16:creationId xmlns:a16="http://schemas.microsoft.com/office/drawing/2014/main" id="{EA838AC8-5EC0-4C08-BA04-A08AFCA88345}"/>
              </a:ext>
            </a:extLst>
          </p:cNvPr>
          <p:cNvSpPr txBox="1"/>
          <p:nvPr/>
        </p:nvSpPr>
        <p:spPr>
          <a:xfrm>
            <a:off x="6450788" y="6514589"/>
            <a:ext cx="2896059" cy="938719"/>
          </a:xfrm>
          <a:prstGeom prst="rect">
            <a:avLst/>
          </a:prstGeom>
          <a:noFill/>
        </p:spPr>
        <p:txBody>
          <a:bodyPr wrap="square" rtlCol="0">
            <a:spAutoFit/>
          </a:bodyPr>
          <a:lstStyle/>
          <a:p>
            <a:r>
              <a:rPr kumimoji="1" lang="ja-JP" altLang="en-US" sz="1100" b="1" dirty="0">
                <a:solidFill>
                  <a:schemeClr val="bg1"/>
                </a:solidFill>
                <a:latin typeface="+mn-ea"/>
              </a:rPr>
              <a:t>原産国：チリ</a:t>
            </a:r>
            <a:endParaRPr kumimoji="1" lang="en-US" altLang="ja-JP" sz="1100" b="1" dirty="0">
              <a:solidFill>
                <a:schemeClr val="bg1"/>
              </a:solidFill>
              <a:latin typeface="+mn-ea"/>
            </a:endParaRPr>
          </a:p>
          <a:p>
            <a:r>
              <a:rPr kumimoji="1" lang="ja-JP" altLang="en-US" sz="1100" b="1" dirty="0">
                <a:solidFill>
                  <a:schemeClr val="bg1"/>
                </a:solidFill>
                <a:latin typeface="+mn-ea"/>
              </a:rPr>
              <a:t>生産者：</a:t>
            </a:r>
            <a:r>
              <a:rPr lang="ja-JP" altLang="en-US" sz="1100" b="1" dirty="0">
                <a:solidFill>
                  <a:schemeClr val="bg1"/>
                </a:solidFill>
              </a:rPr>
              <a:t>ビーニャ・デル・ヌエボ・ムンド</a:t>
            </a:r>
            <a:endParaRPr kumimoji="1" lang="en-US" altLang="ja-JP" sz="1100" b="1" dirty="0">
              <a:solidFill>
                <a:schemeClr val="bg1"/>
              </a:solidFill>
              <a:latin typeface="+mn-ea"/>
            </a:endParaRPr>
          </a:p>
          <a:p>
            <a:r>
              <a:rPr kumimoji="1" lang="ja-JP" altLang="en-US" sz="1100" b="1" dirty="0">
                <a:solidFill>
                  <a:schemeClr val="bg1"/>
                </a:solidFill>
                <a:latin typeface="+mn-ea"/>
              </a:rPr>
              <a:t>品種　：ソーヴィニヨンブラン</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a:p>
            <a:endParaRPr kumimoji="1" lang="en-US" altLang="ja-JP" sz="1100" b="1" dirty="0">
              <a:solidFill>
                <a:schemeClr val="bg1"/>
              </a:solidFill>
              <a:latin typeface="+mn-ea"/>
            </a:endParaRPr>
          </a:p>
        </p:txBody>
      </p:sp>
      <p:sp>
        <p:nvSpPr>
          <p:cNvPr id="70" name="テキスト ボックス 69">
            <a:extLst>
              <a:ext uri="{FF2B5EF4-FFF2-40B4-BE49-F238E27FC236}">
                <a16:creationId xmlns:a16="http://schemas.microsoft.com/office/drawing/2014/main" id="{44A81C13-C431-45DE-9361-8ECBF66F14AA}"/>
              </a:ext>
            </a:extLst>
          </p:cNvPr>
          <p:cNvSpPr txBox="1"/>
          <p:nvPr/>
        </p:nvSpPr>
        <p:spPr>
          <a:xfrm>
            <a:off x="553389" y="1019242"/>
            <a:ext cx="3137534" cy="245214"/>
          </a:xfrm>
          <a:prstGeom prst="rect">
            <a:avLst/>
          </a:prstGeom>
          <a:noFill/>
        </p:spPr>
        <p:txBody>
          <a:bodyPr wrap="square" rtlCol="0">
            <a:spAutoFit/>
          </a:bodyPr>
          <a:lstStyle/>
          <a:p>
            <a:r>
              <a:rPr kumimoji="1" lang="en-US" altLang="ja-JP" sz="950" b="1" dirty="0">
                <a:solidFill>
                  <a:schemeClr val="bg1"/>
                </a:solidFill>
                <a:latin typeface="+mn-ea"/>
              </a:rPr>
              <a:t>Respect</a:t>
            </a:r>
            <a:r>
              <a:rPr kumimoji="1" lang="ja-JP" altLang="en-US" sz="950" b="1" dirty="0">
                <a:solidFill>
                  <a:schemeClr val="bg1"/>
                </a:solidFill>
                <a:latin typeface="+mn-ea"/>
              </a:rPr>
              <a:t>を追求するチリの秀逸生産者</a:t>
            </a:r>
          </a:p>
        </p:txBody>
      </p:sp>
      <p:sp>
        <p:nvSpPr>
          <p:cNvPr id="86" name="テキスト ボックス 85">
            <a:extLst>
              <a:ext uri="{FF2B5EF4-FFF2-40B4-BE49-F238E27FC236}">
                <a16:creationId xmlns:a16="http://schemas.microsoft.com/office/drawing/2014/main" id="{6BF1DD68-00AD-4659-8CCF-A4FEB1FCF4FF}"/>
              </a:ext>
            </a:extLst>
          </p:cNvPr>
          <p:cNvSpPr txBox="1"/>
          <p:nvPr/>
        </p:nvSpPr>
        <p:spPr>
          <a:xfrm>
            <a:off x="5905506" y="1079741"/>
            <a:ext cx="3137534" cy="245214"/>
          </a:xfrm>
          <a:prstGeom prst="rect">
            <a:avLst/>
          </a:prstGeom>
          <a:noFill/>
        </p:spPr>
        <p:txBody>
          <a:bodyPr wrap="square" rtlCol="0">
            <a:spAutoFit/>
          </a:bodyPr>
          <a:lstStyle/>
          <a:p>
            <a:r>
              <a:rPr kumimoji="1" lang="en-US" altLang="ja-JP" sz="950" b="1" dirty="0">
                <a:solidFill>
                  <a:schemeClr val="bg1"/>
                </a:solidFill>
                <a:latin typeface="+mn-ea"/>
              </a:rPr>
              <a:t>Respect</a:t>
            </a:r>
            <a:r>
              <a:rPr kumimoji="1" lang="ja-JP" altLang="en-US" sz="950" b="1" dirty="0">
                <a:solidFill>
                  <a:schemeClr val="bg1"/>
                </a:solidFill>
                <a:latin typeface="+mn-ea"/>
              </a:rPr>
              <a:t>を追求するチリの秀逸生産者</a:t>
            </a:r>
          </a:p>
        </p:txBody>
      </p:sp>
      <p:sp>
        <p:nvSpPr>
          <p:cNvPr id="87" name="テキスト ボックス 86">
            <a:extLst>
              <a:ext uri="{FF2B5EF4-FFF2-40B4-BE49-F238E27FC236}">
                <a16:creationId xmlns:a16="http://schemas.microsoft.com/office/drawing/2014/main" id="{B3070F6A-4ECC-44EE-AC72-8BA99B978F79}"/>
              </a:ext>
            </a:extLst>
          </p:cNvPr>
          <p:cNvSpPr txBox="1"/>
          <p:nvPr/>
        </p:nvSpPr>
        <p:spPr>
          <a:xfrm>
            <a:off x="771991" y="2935123"/>
            <a:ext cx="3025187" cy="292388"/>
          </a:xfrm>
          <a:prstGeom prst="rect">
            <a:avLst/>
          </a:prstGeom>
          <a:noFill/>
        </p:spPr>
        <p:txBody>
          <a:bodyPr wrap="square" rtlCol="0">
            <a:spAutoFit/>
          </a:bodyPr>
          <a:lstStyle/>
          <a:p>
            <a:r>
              <a:rPr kumimoji="1" lang="en-US" altLang="ja-JP" sz="1300" b="1" dirty="0">
                <a:solidFill>
                  <a:schemeClr val="bg1"/>
                </a:solidFill>
                <a:latin typeface="+mn-ea"/>
              </a:rPr>
              <a:t>Respect</a:t>
            </a:r>
            <a:r>
              <a:rPr kumimoji="1" lang="ja-JP" altLang="en-US" sz="1300" b="1" dirty="0">
                <a:solidFill>
                  <a:schemeClr val="bg1"/>
                </a:solidFill>
                <a:latin typeface="+mn-ea"/>
              </a:rPr>
              <a:t>を追求するチリの秀逸生産者</a:t>
            </a:r>
          </a:p>
        </p:txBody>
      </p:sp>
      <p:sp>
        <p:nvSpPr>
          <p:cNvPr id="88" name="テキスト ボックス 87">
            <a:extLst>
              <a:ext uri="{FF2B5EF4-FFF2-40B4-BE49-F238E27FC236}">
                <a16:creationId xmlns:a16="http://schemas.microsoft.com/office/drawing/2014/main" id="{291335AF-70BA-4B1C-8A9C-9F6DE02BFF75}"/>
              </a:ext>
            </a:extLst>
          </p:cNvPr>
          <p:cNvSpPr txBox="1"/>
          <p:nvPr/>
        </p:nvSpPr>
        <p:spPr>
          <a:xfrm>
            <a:off x="6071215" y="2979576"/>
            <a:ext cx="3025187" cy="292388"/>
          </a:xfrm>
          <a:prstGeom prst="rect">
            <a:avLst/>
          </a:prstGeom>
          <a:noFill/>
        </p:spPr>
        <p:txBody>
          <a:bodyPr wrap="square" rtlCol="0">
            <a:spAutoFit/>
          </a:bodyPr>
          <a:lstStyle/>
          <a:p>
            <a:r>
              <a:rPr kumimoji="1" lang="en-US" altLang="ja-JP" sz="1300" b="1" dirty="0">
                <a:solidFill>
                  <a:schemeClr val="bg1"/>
                </a:solidFill>
                <a:latin typeface="+mn-ea"/>
              </a:rPr>
              <a:t>Respect</a:t>
            </a:r>
            <a:r>
              <a:rPr kumimoji="1" lang="ja-JP" altLang="en-US" sz="1300" b="1" dirty="0">
                <a:solidFill>
                  <a:schemeClr val="bg1"/>
                </a:solidFill>
                <a:latin typeface="+mn-ea"/>
              </a:rPr>
              <a:t>を追求するチリの秀逸生産者</a:t>
            </a:r>
          </a:p>
        </p:txBody>
      </p:sp>
      <p:sp>
        <p:nvSpPr>
          <p:cNvPr id="98" name="テキスト ボックス 97">
            <a:extLst>
              <a:ext uri="{FF2B5EF4-FFF2-40B4-BE49-F238E27FC236}">
                <a16:creationId xmlns:a16="http://schemas.microsoft.com/office/drawing/2014/main" id="{951FC2B4-64D6-41F4-A1D5-2CF1D2942E94}"/>
              </a:ext>
            </a:extLst>
          </p:cNvPr>
          <p:cNvSpPr txBox="1"/>
          <p:nvPr/>
        </p:nvSpPr>
        <p:spPr>
          <a:xfrm>
            <a:off x="1326249" y="5293019"/>
            <a:ext cx="3025187" cy="292388"/>
          </a:xfrm>
          <a:prstGeom prst="rect">
            <a:avLst/>
          </a:prstGeom>
          <a:noFill/>
        </p:spPr>
        <p:txBody>
          <a:bodyPr wrap="square" rtlCol="0">
            <a:spAutoFit/>
          </a:bodyPr>
          <a:lstStyle/>
          <a:p>
            <a:r>
              <a:rPr kumimoji="1" lang="en-US" altLang="ja-JP" sz="1300" b="1" dirty="0">
                <a:solidFill>
                  <a:schemeClr val="bg1"/>
                </a:solidFill>
                <a:latin typeface="+mn-ea"/>
              </a:rPr>
              <a:t>Respect</a:t>
            </a:r>
            <a:r>
              <a:rPr kumimoji="1" lang="ja-JP" altLang="en-US" sz="1300" b="1" dirty="0">
                <a:solidFill>
                  <a:schemeClr val="bg1"/>
                </a:solidFill>
                <a:latin typeface="+mn-ea"/>
              </a:rPr>
              <a:t>を追求するチリの秀逸生産者</a:t>
            </a:r>
          </a:p>
        </p:txBody>
      </p:sp>
      <p:sp>
        <p:nvSpPr>
          <p:cNvPr id="111" name="テキスト ボックス 110">
            <a:extLst>
              <a:ext uri="{FF2B5EF4-FFF2-40B4-BE49-F238E27FC236}">
                <a16:creationId xmlns:a16="http://schemas.microsoft.com/office/drawing/2014/main" id="{2FD0D613-8C64-40DC-AE32-BC16214DCF5F}"/>
              </a:ext>
            </a:extLst>
          </p:cNvPr>
          <p:cNvSpPr txBox="1"/>
          <p:nvPr/>
        </p:nvSpPr>
        <p:spPr>
          <a:xfrm>
            <a:off x="6809361" y="5278255"/>
            <a:ext cx="3025187" cy="292388"/>
          </a:xfrm>
          <a:prstGeom prst="rect">
            <a:avLst/>
          </a:prstGeom>
          <a:noFill/>
        </p:spPr>
        <p:txBody>
          <a:bodyPr wrap="square" rtlCol="0">
            <a:spAutoFit/>
          </a:bodyPr>
          <a:lstStyle/>
          <a:p>
            <a:r>
              <a:rPr kumimoji="1" lang="en-US" altLang="ja-JP" sz="1300" b="1" dirty="0">
                <a:solidFill>
                  <a:schemeClr val="bg1"/>
                </a:solidFill>
                <a:latin typeface="+mn-ea"/>
              </a:rPr>
              <a:t>Respect</a:t>
            </a:r>
            <a:r>
              <a:rPr kumimoji="1" lang="ja-JP" altLang="en-US" sz="1300" b="1" dirty="0">
                <a:solidFill>
                  <a:schemeClr val="bg1"/>
                </a:solidFill>
                <a:latin typeface="+mn-ea"/>
              </a:rPr>
              <a:t>を追求するチリの秀逸生産者</a:t>
            </a:r>
          </a:p>
        </p:txBody>
      </p:sp>
      <p:sp>
        <p:nvSpPr>
          <p:cNvPr id="67" name="テキスト ボックス 66">
            <a:extLst>
              <a:ext uri="{FF2B5EF4-FFF2-40B4-BE49-F238E27FC236}">
                <a16:creationId xmlns:a16="http://schemas.microsoft.com/office/drawing/2014/main" id="{DCCCD4B6-345D-4CAA-8296-7C5D47027ACE}"/>
              </a:ext>
            </a:extLst>
          </p:cNvPr>
          <p:cNvSpPr txBox="1"/>
          <p:nvPr/>
        </p:nvSpPr>
        <p:spPr>
          <a:xfrm>
            <a:off x="6046059" y="2464074"/>
            <a:ext cx="3050401" cy="430887"/>
          </a:xfrm>
          <a:prstGeom prst="rect">
            <a:avLst/>
          </a:prstGeom>
          <a:noFill/>
        </p:spPr>
        <p:txBody>
          <a:bodyPr wrap="square" rtlCol="0">
            <a:spAutoFit/>
          </a:bodyPr>
          <a:lstStyle/>
          <a:p>
            <a:r>
              <a:rPr lang="ja-JP" altLang="en-US" sz="1100" b="1" dirty="0">
                <a:solidFill>
                  <a:schemeClr val="bg1"/>
                </a:solidFill>
              </a:rPr>
              <a:t>　　　　　　</a:t>
            </a:r>
            <a:r>
              <a:rPr lang="ja-JP" altLang="ja-JP" sz="1100" b="1" dirty="0">
                <a:solidFill>
                  <a:schemeClr val="bg1"/>
                </a:solidFill>
              </a:rPr>
              <a:t>コンデ・ホ</a:t>
            </a:r>
            <a:r>
              <a:rPr lang="ja-JP" altLang="en-US" sz="1100" b="1" dirty="0">
                <a:solidFill>
                  <a:schemeClr val="bg1"/>
                </a:solidFill>
              </a:rPr>
              <a:t>セ</a:t>
            </a:r>
            <a:endParaRPr lang="en-US" altLang="ja-JP" sz="1100" b="1" dirty="0">
              <a:solidFill>
                <a:schemeClr val="bg1"/>
              </a:solidFill>
            </a:endParaRPr>
          </a:p>
          <a:p>
            <a:r>
              <a:rPr lang="ja-JP" altLang="ja-JP" sz="1100" b="1" dirty="0">
                <a:solidFill>
                  <a:schemeClr val="bg1"/>
                </a:solidFill>
              </a:rPr>
              <a:t>レゼルバ・プリバダ・</a:t>
            </a:r>
            <a:r>
              <a:rPr lang="ja-JP" altLang="en-US" sz="1100" b="1" dirty="0">
                <a:solidFill>
                  <a:schemeClr val="bg1"/>
                </a:solidFill>
              </a:rPr>
              <a:t>ソーヴィニヨンブラン</a:t>
            </a:r>
            <a:endParaRPr lang="ja-JP" altLang="ja-JP" sz="1100" b="1" dirty="0">
              <a:solidFill>
                <a:schemeClr val="bg1"/>
              </a:solidFill>
            </a:endParaRPr>
          </a:p>
        </p:txBody>
      </p:sp>
      <p:sp>
        <p:nvSpPr>
          <p:cNvPr id="96" name="テキスト ボックス 95">
            <a:extLst>
              <a:ext uri="{FF2B5EF4-FFF2-40B4-BE49-F238E27FC236}">
                <a16:creationId xmlns:a16="http://schemas.microsoft.com/office/drawing/2014/main" id="{49BDAC2A-F707-4CA4-BAAD-E7B1492148A2}"/>
              </a:ext>
            </a:extLst>
          </p:cNvPr>
          <p:cNvSpPr txBox="1"/>
          <p:nvPr/>
        </p:nvSpPr>
        <p:spPr>
          <a:xfrm>
            <a:off x="6266244" y="4882314"/>
            <a:ext cx="4506665" cy="276999"/>
          </a:xfrm>
          <a:prstGeom prst="rect">
            <a:avLst/>
          </a:prstGeom>
          <a:noFill/>
        </p:spPr>
        <p:txBody>
          <a:bodyPr wrap="square" rtlCol="0">
            <a:spAutoFit/>
          </a:bodyPr>
          <a:lstStyle/>
          <a:p>
            <a:r>
              <a:rPr lang="ja-JP" altLang="ja-JP" sz="1200" b="1" dirty="0">
                <a:solidFill>
                  <a:schemeClr val="bg1"/>
                </a:solidFill>
              </a:rPr>
              <a:t>コンデ・ホセ／レゼルバ・プリバダ・</a:t>
            </a:r>
            <a:r>
              <a:rPr lang="ja-JP" altLang="en-US" sz="1200" b="1" dirty="0">
                <a:solidFill>
                  <a:schemeClr val="bg1"/>
                </a:solidFill>
              </a:rPr>
              <a:t>ソーヴィニヨンブラン</a:t>
            </a:r>
            <a:endParaRPr lang="ja-JP" altLang="ja-JP" sz="1200" b="1" dirty="0">
              <a:solidFill>
                <a:schemeClr val="bg1"/>
              </a:solidFill>
            </a:endParaRPr>
          </a:p>
        </p:txBody>
      </p:sp>
      <p:grpSp>
        <p:nvGrpSpPr>
          <p:cNvPr id="84" name="グループ化 83">
            <a:extLst>
              <a:ext uri="{FF2B5EF4-FFF2-40B4-BE49-F238E27FC236}">
                <a16:creationId xmlns:a16="http://schemas.microsoft.com/office/drawing/2014/main" id="{3604095A-5BDB-4249-9E74-E03276C47D88}"/>
              </a:ext>
            </a:extLst>
          </p:cNvPr>
          <p:cNvGrpSpPr/>
          <p:nvPr/>
        </p:nvGrpSpPr>
        <p:grpSpPr>
          <a:xfrm>
            <a:off x="6407636" y="4240154"/>
            <a:ext cx="481732" cy="221920"/>
            <a:chOff x="6752865" y="4253770"/>
            <a:chExt cx="481732" cy="221920"/>
          </a:xfrm>
        </p:grpSpPr>
        <p:sp>
          <p:nvSpPr>
            <p:cNvPr id="94" name="四角形: 角を丸くする 93">
              <a:extLst>
                <a:ext uri="{FF2B5EF4-FFF2-40B4-BE49-F238E27FC236}">
                  <a16:creationId xmlns:a16="http://schemas.microsoft.com/office/drawing/2014/main" id="{5737C63E-2912-4DE5-A0AF-6FDED041DA4B}"/>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2" name="テキスト ボックス 111">
              <a:extLst>
                <a:ext uri="{FF2B5EF4-FFF2-40B4-BE49-F238E27FC236}">
                  <a16:creationId xmlns:a16="http://schemas.microsoft.com/office/drawing/2014/main" id="{8AC1EFDC-DA89-4837-B3D8-88009F08BF3D}"/>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113" name="グループ化 112">
            <a:extLst>
              <a:ext uri="{FF2B5EF4-FFF2-40B4-BE49-F238E27FC236}">
                <a16:creationId xmlns:a16="http://schemas.microsoft.com/office/drawing/2014/main" id="{3C5259A9-6BC3-49CC-93A7-4592F734DE24}"/>
              </a:ext>
            </a:extLst>
          </p:cNvPr>
          <p:cNvGrpSpPr/>
          <p:nvPr/>
        </p:nvGrpSpPr>
        <p:grpSpPr>
          <a:xfrm>
            <a:off x="6398579" y="2008162"/>
            <a:ext cx="392268" cy="183496"/>
            <a:chOff x="6398579" y="2008162"/>
            <a:chExt cx="392268" cy="183496"/>
          </a:xfrm>
        </p:grpSpPr>
        <p:sp>
          <p:nvSpPr>
            <p:cNvPr id="116" name="四角形: 角を丸くする 115">
              <a:extLst>
                <a:ext uri="{FF2B5EF4-FFF2-40B4-BE49-F238E27FC236}">
                  <a16:creationId xmlns:a16="http://schemas.microsoft.com/office/drawing/2014/main" id="{2CC69872-9459-4508-850A-51D223B31EB4}"/>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7" name="テキスト ボックス 116">
              <a:extLst>
                <a:ext uri="{FF2B5EF4-FFF2-40B4-BE49-F238E27FC236}">
                  <a16:creationId xmlns:a16="http://schemas.microsoft.com/office/drawing/2014/main" id="{20845F95-D004-46AA-B9FF-BB1561880F00}"/>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18" name="グループ化 117">
            <a:extLst>
              <a:ext uri="{FF2B5EF4-FFF2-40B4-BE49-F238E27FC236}">
                <a16:creationId xmlns:a16="http://schemas.microsoft.com/office/drawing/2014/main" id="{7B847371-62DB-40C8-A5E9-1273C27D9D30}"/>
              </a:ext>
            </a:extLst>
          </p:cNvPr>
          <p:cNvGrpSpPr/>
          <p:nvPr/>
        </p:nvGrpSpPr>
        <p:grpSpPr>
          <a:xfrm>
            <a:off x="6564443" y="7433712"/>
            <a:ext cx="481732" cy="221920"/>
            <a:chOff x="7898818" y="7419868"/>
            <a:chExt cx="481732" cy="221920"/>
          </a:xfrm>
        </p:grpSpPr>
        <p:sp>
          <p:nvSpPr>
            <p:cNvPr id="119" name="四角形: 角を丸くする 118">
              <a:extLst>
                <a:ext uri="{FF2B5EF4-FFF2-40B4-BE49-F238E27FC236}">
                  <a16:creationId xmlns:a16="http://schemas.microsoft.com/office/drawing/2014/main" id="{DB8C3AB0-29A4-4852-A13E-B8709BFC5109}"/>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0" name="テキスト ボックス 119">
              <a:extLst>
                <a:ext uri="{FF2B5EF4-FFF2-40B4-BE49-F238E27FC236}">
                  <a16:creationId xmlns:a16="http://schemas.microsoft.com/office/drawing/2014/main" id="{1CC492BE-B604-473E-BF47-483F27354A05}"/>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21" name="テキスト ボックス 120">
            <a:extLst>
              <a:ext uri="{FF2B5EF4-FFF2-40B4-BE49-F238E27FC236}">
                <a16:creationId xmlns:a16="http://schemas.microsoft.com/office/drawing/2014/main" id="{BBA7E004-3288-4714-827C-5A3061B1418B}"/>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23" name="グループ化 122">
            <a:extLst>
              <a:ext uri="{FF2B5EF4-FFF2-40B4-BE49-F238E27FC236}">
                <a16:creationId xmlns:a16="http://schemas.microsoft.com/office/drawing/2014/main" id="{8FCB1231-28B4-4980-984D-E5D694CD4E13}"/>
              </a:ext>
            </a:extLst>
          </p:cNvPr>
          <p:cNvGrpSpPr/>
          <p:nvPr/>
        </p:nvGrpSpPr>
        <p:grpSpPr>
          <a:xfrm>
            <a:off x="776680" y="1984185"/>
            <a:ext cx="724955" cy="190091"/>
            <a:chOff x="776680" y="1984185"/>
            <a:chExt cx="724955" cy="190091"/>
          </a:xfrm>
        </p:grpSpPr>
        <p:sp>
          <p:nvSpPr>
            <p:cNvPr id="124" name="四角形: 角を丸くする 123">
              <a:extLst>
                <a:ext uri="{FF2B5EF4-FFF2-40B4-BE49-F238E27FC236}">
                  <a16:creationId xmlns:a16="http://schemas.microsoft.com/office/drawing/2014/main" id="{5ECB1547-CB8F-462F-87C1-701B83A3BCDC}"/>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B2722AD4-3668-4427-AD37-1E15730D1539}"/>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6" name="グループ化 125">
            <a:extLst>
              <a:ext uri="{FF2B5EF4-FFF2-40B4-BE49-F238E27FC236}">
                <a16:creationId xmlns:a16="http://schemas.microsoft.com/office/drawing/2014/main" id="{8A59E094-3817-4485-A93F-8814C24F2505}"/>
              </a:ext>
            </a:extLst>
          </p:cNvPr>
          <p:cNvGrpSpPr/>
          <p:nvPr/>
        </p:nvGrpSpPr>
        <p:grpSpPr>
          <a:xfrm>
            <a:off x="886113" y="4111950"/>
            <a:ext cx="469661" cy="351506"/>
            <a:chOff x="860269" y="4063164"/>
            <a:chExt cx="469661" cy="351506"/>
          </a:xfrm>
        </p:grpSpPr>
        <p:sp>
          <p:nvSpPr>
            <p:cNvPr id="127" name="四角形: 角を丸くする 126">
              <a:extLst>
                <a:ext uri="{FF2B5EF4-FFF2-40B4-BE49-F238E27FC236}">
                  <a16:creationId xmlns:a16="http://schemas.microsoft.com/office/drawing/2014/main" id="{66F4E13F-1DE0-4E27-94E1-291A0D9767FF}"/>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8" name="テキスト ボックス 127">
              <a:extLst>
                <a:ext uri="{FF2B5EF4-FFF2-40B4-BE49-F238E27FC236}">
                  <a16:creationId xmlns:a16="http://schemas.microsoft.com/office/drawing/2014/main" id="{2EF8271A-D3CF-455D-A852-26AEEB8B8FD9}"/>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9" name="テキスト ボックス 128">
            <a:extLst>
              <a:ext uri="{FF2B5EF4-FFF2-40B4-BE49-F238E27FC236}">
                <a16:creationId xmlns:a16="http://schemas.microsoft.com/office/drawing/2014/main" id="{41FAC734-E881-4EB5-B2D3-46C218893F44}"/>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\2,900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\3,190)</a:t>
            </a:r>
            <a:endParaRPr kumimoji="1" lang="ja-JP" altLang="en-US" sz="1900" b="1" dirty="0">
              <a:solidFill>
                <a:schemeClr val="bg1"/>
              </a:solidFill>
              <a:latin typeface="+mn-ea"/>
            </a:endParaRPr>
          </a:p>
        </p:txBody>
      </p:sp>
      <p:grpSp>
        <p:nvGrpSpPr>
          <p:cNvPr id="130" name="グループ化 129">
            <a:extLst>
              <a:ext uri="{FF2B5EF4-FFF2-40B4-BE49-F238E27FC236}">
                <a16:creationId xmlns:a16="http://schemas.microsoft.com/office/drawing/2014/main" id="{214D228B-BD46-4E19-9A03-BFB8F8C67282}"/>
              </a:ext>
            </a:extLst>
          </p:cNvPr>
          <p:cNvGrpSpPr/>
          <p:nvPr/>
        </p:nvGrpSpPr>
        <p:grpSpPr>
          <a:xfrm>
            <a:off x="1039691" y="7280622"/>
            <a:ext cx="632166" cy="400110"/>
            <a:chOff x="1039691" y="7280622"/>
            <a:chExt cx="632166" cy="400110"/>
          </a:xfrm>
        </p:grpSpPr>
        <p:sp>
          <p:nvSpPr>
            <p:cNvPr id="131" name="四角形: 角を丸くする 130">
              <a:extLst>
                <a:ext uri="{FF2B5EF4-FFF2-40B4-BE49-F238E27FC236}">
                  <a16:creationId xmlns:a16="http://schemas.microsoft.com/office/drawing/2014/main" id="{12085ADE-0FB5-446F-8C9F-B4623DF0AF8B}"/>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2" name="テキスト ボックス 131">
              <a:extLst>
                <a:ext uri="{FF2B5EF4-FFF2-40B4-BE49-F238E27FC236}">
                  <a16:creationId xmlns:a16="http://schemas.microsoft.com/office/drawing/2014/main" id="{741290B5-42B7-4D46-AB1F-3908D4B27010}"/>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33" name="テキスト ボックス 132">
            <a:extLst>
              <a:ext uri="{FF2B5EF4-FFF2-40B4-BE49-F238E27FC236}">
                <a16:creationId xmlns:a16="http://schemas.microsoft.com/office/drawing/2014/main" id="{339B81C2-CE5A-4722-85A4-467E2AD2BB18}"/>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\2,900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\3,190)</a:t>
            </a:r>
          </a:p>
        </p:txBody>
      </p:sp>
      <p:sp>
        <p:nvSpPr>
          <p:cNvPr id="134" name="テキスト ボックス 133">
            <a:extLst>
              <a:ext uri="{FF2B5EF4-FFF2-40B4-BE49-F238E27FC236}">
                <a16:creationId xmlns:a16="http://schemas.microsoft.com/office/drawing/2014/main" id="{2B83A56A-9618-419F-9566-6F1DACBFCA22}"/>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3,190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404</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100</cp:revision>
  <cp:lastPrinted>2022-06-14T09:02:18Z</cp:lastPrinted>
  <dcterms:created xsi:type="dcterms:W3CDTF">2021-10-01T15:02:20Z</dcterms:created>
  <dcterms:modified xsi:type="dcterms:W3CDTF">2023-09-26T00:24:22Z</dcterms:modified>
</cp:coreProperties>
</file>