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398033" y="721845"/>
            <a:ext cx="2440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800" b="1" dirty="0">
                <a:solidFill>
                  <a:schemeClr val="bg1"/>
                </a:solidFill>
              </a:rPr>
              <a:t>コンデ・ホセ／レゼルバ・プリバダ・シャルドネ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86225" y="5589801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アンデス山脈と太平洋に挟まれた盆地にあるセントラルバレー。豊富な日照量が作り出す完熟ブドウからは高いボ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リューム感とコクの</a:t>
            </a:r>
            <a:r>
              <a:rPr kumimoji="1" lang="ja-JP" altLang="en-US" sz="1000" dirty="0" err="1">
                <a:solidFill>
                  <a:schemeClr val="bg1"/>
                </a:solidFill>
                <a:latin typeface="+mn-ea"/>
              </a:rPr>
              <a:t>あるの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味わいのワインが生み出されます。パイナップルやアプリコットなど南国系果実のニュアンス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があり、鶏肉料理やクリーム系の料理と好相性です。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AD24221-8B34-4DB2-A63B-0B4B2FA18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3" y="4874287"/>
            <a:ext cx="941018" cy="2738308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88608F2A-A1C0-47F3-A51A-E033C5953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57" y="4819461"/>
            <a:ext cx="941018" cy="2738308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5B919B3F-1289-477A-911C-356A391B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13" y="2505841"/>
            <a:ext cx="638806" cy="1858889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A090A7AF-356C-4DD5-B805-F931791AA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1" y="2519615"/>
            <a:ext cx="638806" cy="1858889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5E61B92A-398C-40CC-97E8-E53160412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44" y="856530"/>
            <a:ext cx="436346" cy="1269742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C6B4CF2F-CD17-4BE2-8F3A-0FB4F3889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7" y="812201"/>
            <a:ext cx="436346" cy="1269742"/>
          </a:xfrm>
          <a:prstGeom prst="rect">
            <a:avLst/>
          </a:prstGeom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AF14682-DBCA-455C-BA0C-9012EA59F887}"/>
              </a:ext>
            </a:extLst>
          </p:cNvPr>
          <p:cNvSpPr txBox="1"/>
          <p:nvPr/>
        </p:nvSpPr>
        <p:spPr>
          <a:xfrm>
            <a:off x="5726595" y="745553"/>
            <a:ext cx="2440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800" b="1" dirty="0">
                <a:solidFill>
                  <a:schemeClr val="bg1"/>
                </a:solidFill>
              </a:rPr>
              <a:t>コンデ・ホセ／レゼルバ・プリバダ・シャルドネ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EDD014A-FA7B-4411-A520-22633C987FB8}"/>
              </a:ext>
            </a:extLst>
          </p:cNvPr>
          <p:cNvSpPr txBox="1"/>
          <p:nvPr/>
        </p:nvSpPr>
        <p:spPr>
          <a:xfrm>
            <a:off x="6047743" y="2582624"/>
            <a:ext cx="3378601" cy="26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50" b="1" dirty="0">
                <a:solidFill>
                  <a:schemeClr val="bg1"/>
                </a:solidFill>
              </a:rPr>
              <a:t>コンデ・ホセ／レゼルバ・プリバダ・シャルドネ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AF161BE6-8B34-4F73-8A26-C0F9804BEDB3}"/>
              </a:ext>
            </a:extLst>
          </p:cNvPr>
          <p:cNvSpPr txBox="1"/>
          <p:nvPr/>
        </p:nvSpPr>
        <p:spPr>
          <a:xfrm>
            <a:off x="623410" y="2573179"/>
            <a:ext cx="3378601" cy="26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50" b="1" dirty="0">
                <a:solidFill>
                  <a:schemeClr val="bg1"/>
                </a:solidFill>
              </a:rPr>
              <a:t>コンデ・ホセ／レゼルバ・プリバダ・シャルドネ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DAE3716C-39B4-4163-BB31-38A9A5EC89E9}"/>
              </a:ext>
            </a:extLst>
          </p:cNvPr>
          <p:cNvSpPr txBox="1"/>
          <p:nvPr/>
        </p:nvSpPr>
        <p:spPr>
          <a:xfrm>
            <a:off x="528462" y="4821945"/>
            <a:ext cx="4717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b="1" dirty="0">
                <a:solidFill>
                  <a:schemeClr val="bg1"/>
                </a:solidFill>
              </a:rPr>
              <a:t>コンデ・ホセ／レゼルバ・プリバダ・シャルドネ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CC9294F3-A90D-4E25-9B07-BA8FC2F6174F}"/>
              </a:ext>
            </a:extLst>
          </p:cNvPr>
          <p:cNvSpPr txBox="1"/>
          <p:nvPr/>
        </p:nvSpPr>
        <p:spPr>
          <a:xfrm>
            <a:off x="5929969" y="4811837"/>
            <a:ext cx="4717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b="1" dirty="0">
                <a:solidFill>
                  <a:schemeClr val="bg1"/>
                </a:solidFill>
              </a:rPr>
              <a:t>コンデ・ホセ／レゼルバ・プリバダ・シャルドネ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CCDEB1A6-DF29-4DF7-8FFB-B95D11E07322}"/>
              </a:ext>
            </a:extLst>
          </p:cNvPr>
          <p:cNvSpPr txBox="1"/>
          <p:nvPr/>
        </p:nvSpPr>
        <p:spPr>
          <a:xfrm>
            <a:off x="670968" y="1380433"/>
            <a:ext cx="2300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原産国：チリ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800" b="1" dirty="0">
                <a:solidFill>
                  <a:schemeClr val="bg1"/>
                </a:solidFill>
              </a:rPr>
              <a:t>ビーニャ・デル・ヌエボ・ムンド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  <a:p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5A142086-A523-48BA-A564-4DC04C23A056}"/>
              </a:ext>
            </a:extLst>
          </p:cNvPr>
          <p:cNvSpPr txBox="1"/>
          <p:nvPr/>
        </p:nvSpPr>
        <p:spPr>
          <a:xfrm>
            <a:off x="5953246" y="1413953"/>
            <a:ext cx="230053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原産国：チリ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850" b="1" dirty="0">
                <a:solidFill>
                  <a:schemeClr val="bg1"/>
                </a:solidFill>
              </a:rPr>
              <a:t>ビーニャ・デル・ヌエボ・ムンド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  <a:p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98296509-B2F6-43B7-995D-BDD69C4B57C4}"/>
              </a:ext>
            </a:extLst>
          </p:cNvPr>
          <p:cNvSpPr txBox="1"/>
          <p:nvPr/>
        </p:nvSpPr>
        <p:spPr>
          <a:xfrm>
            <a:off x="787551" y="3408085"/>
            <a:ext cx="26812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原産国：チリ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1000" b="1" dirty="0">
                <a:solidFill>
                  <a:schemeClr val="bg1"/>
                </a:solidFill>
              </a:rPr>
              <a:t>ビーニャ・デル・ヌエボ・ムンド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  <a:p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DB316DF-8F96-486C-B4A1-51D2B35C6E33}"/>
              </a:ext>
            </a:extLst>
          </p:cNvPr>
          <p:cNvSpPr txBox="1"/>
          <p:nvPr/>
        </p:nvSpPr>
        <p:spPr>
          <a:xfrm>
            <a:off x="6223978" y="3401158"/>
            <a:ext cx="26812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原産国：チリ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1000" b="1" dirty="0">
                <a:solidFill>
                  <a:schemeClr val="bg1"/>
                </a:solidFill>
              </a:rPr>
              <a:t>ビーニャ・デル・ヌエボ・ムンド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  <a:p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B180597-C71E-4D21-A1AC-1A21FBC6C519}"/>
              </a:ext>
            </a:extLst>
          </p:cNvPr>
          <p:cNvSpPr txBox="1"/>
          <p:nvPr/>
        </p:nvSpPr>
        <p:spPr>
          <a:xfrm>
            <a:off x="973809" y="6462486"/>
            <a:ext cx="28960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原産国：チリ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1100" b="1" dirty="0">
                <a:solidFill>
                  <a:schemeClr val="bg1"/>
                </a:solidFill>
              </a:rPr>
              <a:t>ビーニャ・デル・ヌエボ・ムンド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  <a:p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E930794-5061-431D-9914-CC73A4FB9609}"/>
              </a:ext>
            </a:extLst>
          </p:cNvPr>
          <p:cNvSpPr txBox="1"/>
          <p:nvPr/>
        </p:nvSpPr>
        <p:spPr>
          <a:xfrm>
            <a:off x="6420048" y="6485088"/>
            <a:ext cx="28960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原産国：チリ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1100" b="1" dirty="0">
                <a:solidFill>
                  <a:schemeClr val="bg1"/>
                </a:solidFill>
              </a:rPr>
              <a:t>ビーニャ・デル・ヌエボ・ムンド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  <a:p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178B121-2B14-4C68-9EE7-CA356CDC9D45}"/>
              </a:ext>
            </a:extLst>
          </p:cNvPr>
          <p:cNvSpPr txBox="1"/>
          <p:nvPr/>
        </p:nvSpPr>
        <p:spPr>
          <a:xfrm>
            <a:off x="6398579" y="5580468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アンデス山脈と太平洋に挟まれた盆地にあるセントラルバレー。豊富な日照量が作り出す完熟ブドウからは高いボ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リューム感とコクの</a:t>
            </a:r>
            <a:r>
              <a:rPr kumimoji="1" lang="ja-JP" altLang="en-US" sz="1000" dirty="0" err="1">
                <a:solidFill>
                  <a:schemeClr val="bg1"/>
                </a:solidFill>
                <a:latin typeface="+mn-ea"/>
              </a:rPr>
              <a:t>あるの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味わいのワインが生み出されます。パイナップルやアプリコットなど南国系果実のニュアンス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があり、鶏肉料理やクリーム系の料理と好相性です。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0D0FEC42-8308-47B6-98F3-DB70D43F5733}"/>
              </a:ext>
            </a:extLst>
          </p:cNvPr>
          <p:cNvSpPr txBox="1"/>
          <p:nvPr/>
        </p:nvSpPr>
        <p:spPr>
          <a:xfrm>
            <a:off x="1392785" y="5237111"/>
            <a:ext cx="3025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Respect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を追求するチリの秀逸生産者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B1DA03EB-19C8-46B3-9613-8C51887914EA}"/>
              </a:ext>
            </a:extLst>
          </p:cNvPr>
          <p:cNvSpPr txBox="1"/>
          <p:nvPr/>
        </p:nvSpPr>
        <p:spPr>
          <a:xfrm>
            <a:off x="6654811" y="5228703"/>
            <a:ext cx="3025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Respect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を追求するチリの秀逸生産者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49746582-8BA2-4C6F-9768-01CF7E441906}"/>
              </a:ext>
            </a:extLst>
          </p:cNvPr>
          <p:cNvSpPr txBox="1"/>
          <p:nvPr/>
        </p:nvSpPr>
        <p:spPr>
          <a:xfrm>
            <a:off x="723855" y="2969235"/>
            <a:ext cx="3025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Respect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を追求するチリの秀逸生産者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9716732-3E2D-415B-8646-724149990B70}"/>
              </a:ext>
            </a:extLst>
          </p:cNvPr>
          <p:cNvSpPr txBox="1"/>
          <p:nvPr/>
        </p:nvSpPr>
        <p:spPr>
          <a:xfrm>
            <a:off x="6046879" y="2966721"/>
            <a:ext cx="3025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Respect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を追求するチリの秀逸生産者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6E1A79C5-3170-4B6E-BF74-AE8FDF8FD97F}"/>
              </a:ext>
            </a:extLst>
          </p:cNvPr>
          <p:cNvSpPr txBox="1"/>
          <p:nvPr/>
        </p:nvSpPr>
        <p:spPr>
          <a:xfrm>
            <a:off x="553389" y="1019242"/>
            <a:ext cx="3137534" cy="24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50" b="1" dirty="0">
                <a:solidFill>
                  <a:schemeClr val="bg1"/>
                </a:solidFill>
                <a:latin typeface="+mn-ea"/>
              </a:rPr>
              <a:t>Respect</a:t>
            </a:r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を追求するチリの秀逸生産者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82189369-60E0-4636-ABF4-451FF5131154}"/>
              </a:ext>
            </a:extLst>
          </p:cNvPr>
          <p:cNvSpPr txBox="1"/>
          <p:nvPr/>
        </p:nvSpPr>
        <p:spPr>
          <a:xfrm>
            <a:off x="5905506" y="1009952"/>
            <a:ext cx="3137534" cy="24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50" b="1" dirty="0">
                <a:solidFill>
                  <a:schemeClr val="bg1"/>
                </a:solidFill>
                <a:latin typeface="+mn-ea"/>
              </a:rPr>
              <a:t>Respect</a:t>
            </a:r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を追求するチリの秀逸生産者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7F88CD25-9759-476E-998E-4A8D37A18EB9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7413762B-71AC-4F5D-8701-E2F76F053E2A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60E223D6-249B-4B84-9547-D9D9D201F20F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A710322F-9445-45F5-BEC0-451F86781694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417157EC-F1FD-4E90-8C7C-70E00069B4B8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49C70859-5F34-482E-B83F-18323BE8949A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E9FF8631-CFD8-4E08-A963-972E3520A6C9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C26F5756-E83D-49CC-AD81-D1CC7C60039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EC966390-3B12-42B3-AB46-E4BC4AE74E94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166D9E66-94DD-45E0-A53D-8AC921C67E0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76B5640C-F32B-4884-87DC-539353B3B151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0BF185E5-FEA2-4B84-93FE-B125A7D1C3C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E000A6CE-2A6C-4788-9903-6E2E0110BFB8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CD57EA5F-FA08-4B7E-9498-D72E03F8DD3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41BF4B74-FF23-434F-A7B4-885E0E9ED0D7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C106993A-A8D2-4C26-92B4-E6B34FB85197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CD0F85C-1834-4BEC-B0B3-B4AC3D94CBB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\2,900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\3,190)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8B57D992-24E4-4DFD-8159-F6A617F0AA85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30" name="四角形: 角を丸くする 129">
              <a:extLst>
                <a:ext uri="{FF2B5EF4-FFF2-40B4-BE49-F238E27FC236}">
                  <a16:creationId xmlns:a16="http://schemas.microsoft.com/office/drawing/2014/main" id="{3395DE0E-F2B3-45A0-8283-BEF99FC3FD8B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07D78A0E-7ECC-4A01-A714-8D7BF0CD641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2587C10-F172-4359-BA9C-B15DC631E7D8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\2,900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\3,190)</a:t>
            </a: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75FC526D-D53B-4CCF-8053-4281453DE519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3,190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1503</TotalTime>
  <Words>392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98</cp:revision>
  <cp:lastPrinted>2023-09-14T05:35:02Z</cp:lastPrinted>
  <dcterms:created xsi:type="dcterms:W3CDTF">2021-10-01T15:02:20Z</dcterms:created>
  <dcterms:modified xsi:type="dcterms:W3CDTF">2023-09-26T00:23:41Z</dcterms:modified>
</cp:coreProperties>
</file>