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62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77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27377" y="694409"/>
            <a:ext cx="2100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ソベレーンズ・ピノノワール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03955" y="946561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スパイシーなアロマと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凝縮した味わい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原産国：ｱﾒﾘｶ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AVA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ｻﾝﾀﾙﾁｱ ･ ﾊｲﾗﾝｽﾞ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生産者：バーナーダス・ワイナリー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：ピノノワール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7263" y="1312167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144503" y="5504217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スパイシーなアロマ、熟した赤いベリーとクランベリーが薫ります。 この特別なブドウ園の味わいは香りを反映したフレーバーで、凝縮した味わいが口中に豊かに広がります。 フィニッシュはシルキーで非常に長く、骨格がしっかりしている長期熟成タイプのワインです。 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94622" y="5138880"/>
            <a:ext cx="4180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スパイシーなアロマと凝縮した味わい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7" y="5485187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3" y="6516940"/>
            <a:ext cx="39435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：アメリカ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ＡＶＡ サンタルチア・ハイランズ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：バーナーダス・ワイナリー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：ピノノワール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FC7CADD-EDE0-4C31-BAE2-31951DFBE666}"/>
              </a:ext>
            </a:extLst>
          </p:cNvPr>
          <p:cNvSpPr txBox="1"/>
          <p:nvPr/>
        </p:nvSpPr>
        <p:spPr>
          <a:xfrm>
            <a:off x="5978697" y="2536091"/>
            <a:ext cx="3033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ソベレーンズ・ピノノワール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265057F-4FC1-481A-8962-91E1FF3EF33B}"/>
              </a:ext>
            </a:extLst>
          </p:cNvPr>
          <p:cNvSpPr txBox="1"/>
          <p:nvPr/>
        </p:nvSpPr>
        <p:spPr>
          <a:xfrm>
            <a:off x="6231836" y="3427198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：ｱﾒﾘｶ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AVA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ｻﾝﾀﾙﾁｱ ･ ﾊｲﾗﾝｽﾞ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：バーナーダス・ワイナリー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：ピノノワール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73595" y="4775501"/>
            <a:ext cx="4053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chemeClr val="bg1"/>
                </a:solidFill>
                <a:latin typeface="+mn-ea"/>
              </a:rPr>
              <a:t>ソベレーンズ・ピノノワール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98579" y="5518245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スパイシーなアロマ、熟した赤いベリーとクランベリーが薫ります。 この特別なブドウ園の味わいは香りを反映したフレーバーで、凝縮した味わいが口中に豊かに広がります。 フィニッシュはシルキーで非常に長く、骨格がしっかりしている長期熟成タイプのワインです。 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385788" y="5227218"/>
            <a:ext cx="4182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スパイシーなアロマと凝縮した味わい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398579" y="552166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65781FEC-268F-47BB-8A83-D7458B77EBBC}"/>
              </a:ext>
            </a:extLst>
          </p:cNvPr>
          <p:cNvSpPr txBox="1"/>
          <p:nvPr/>
        </p:nvSpPr>
        <p:spPr>
          <a:xfrm>
            <a:off x="6407635" y="6516612"/>
            <a:ext cx="4182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：アメリカ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ＡＶＡ サンタルチア・ハイランズ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：バーナーダス・ワイナリー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：ピノノワール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387502" y="4794605"/>
            <a:ext cx="4182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b="1" dirty="0">
                <a:solidFill>
                  <a:schemeClr val="bg1"/>
                </a:solidFill>
                <a:latin typeface="+mn-ea"/>
              </a:rPr>
              <a:t>ソベレーンズ・ピノノワール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713502" y="2519897"/>
            <a:ext cx="3033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ソベレーンズ・ピノノワール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：ｱﾒﾘｶ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 AVA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ｻﾝﾀﾙﾁｱ ･ ﾊｲﾗﾝｽﾞ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：バーナーダス・ワイナリー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：ピノノワール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：赤・辛口・フルボディ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FE78973-F29A-443E-A708-8E9EF228363F}"/>
              </a:ext>
            </a:extLst>
          </p:cNvPr>
          <p:cNvSpPr txBox="1"/>
          <p:nvPr/>
        </p:nvSpPr>
        <p:spPr>
          <a:xfrm>
            <a:off x="5959715" y="728201"/>
            <a:ext cx="20408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ソベレーンズ・ピノノワール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03F8E88B-5A60-4A5F-B485-81FEC2DAD044}"/>
              </a:ext>
            </a:extLst>
          </p:cNvPr>
          <p:cNvSpPr txBox="1"/>
          <p:nvPr/>
        </p:nvSpPr>
        <p:spPr>
          <a:xfrm>
            <a:off x="5967750" y="957682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スパイシーなアロマと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凝縮した味わい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B6B3B5F7-3265-493F-B33E-A119572B1D6A}"/>
              </a:ext>
            </a:extLst>
          </p:cNvPr>
          <p:cNvSpPr txBox="1"/>
          <p:nvPr/>
        </p:nvSpPr>
        <p:spPr>
          <a:xfrm>
            <a:off x="926108" y="2847537"/>
            <a:ext cx="2100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スパイシーなアロマと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凝縮した味わい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EAACFB6A-3ED6-4BBA-97C9-EF6E1B726591}"/>
              </a:ext>
            </a:extLst>
          </p:cNvPr>
          <p:cNvSpPr txBox="1"/>
          <p:nvPr/>
        </p:nvSpPr>
        <p:spPr>
          <a:xfrm>
            <a:off x="6197570" y="2808846"/>
            <a:ext cx="2100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スパイシーなアロマと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凝縮した味わい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2DAC40A0-1231-47C0-A52C-E04488DF70ED}"/>
              </a:ext>
            </a:extLst>
          </p:cNvPr>
          <p:cNvSpPr txBox="1"/>
          <p:nvPr/>
        </p:nvSpPr>
        <p:spPr>
          <a:xfrm>
            <a:off x="5987108" y="1403378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原産国：ｱﾒﾘｶ 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 AVA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ｻﾝﾀﾙﾁｱ ･ ﾊｲﾗﾝｽﾞ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生産者：バーナーダス・ワイナリー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：ピノノワール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1747F40-2116-49A3-8187-C61CFC72F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66" y="4990609"/>
            <a:ext cx="1940728" cy="2743484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53297707-1A2A-41AB-B24C-2C7FEF74C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04" y="4872553"/>
            <a:ext cx="1946491" cy="2743484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943D7FD6-42D3-435F-98F8-4BF8DC83E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43" y="2536291"/>
            <a:ext cx="1407336" cy="1968392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75DBB85F-2FBB-48EF-A6A5-8307FBEB9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192" y="2559922"/>
            <a:ext cx="1407336" cy="1968392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A680AD5D-1179-48A9-88A1-8CE2620569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8" y="810914"/>
            <a:ext cx="843964" cy="1341113"/>
          </a:xfrm>
          <a:prstGeom prst="rect">
            <a:avLst/>
          </a:prstGeom>
        </p:spPr>
      </p:pic>
      <p:pic>
        <p:nvPicPr>
          <p:cNvPr id="102" name="図 101">
            <a:extLst>
              <a:ext uri="{FF2B5EF4-FFF2-40B4-BE49-F238E27FC236}">
                <a16:creationId xmlns:a16="http://schemas.microsoft.com/office/drawing/2014/main" id="{9786BE0D-F9E8-44DA-9CE3-CB391D0A4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90" y="783700"/>
            <a:ext cx="843964" cy="1341113"/>
          </a:xfrm>
          <a:prstGeom prst="rect">
            <a:avLst/>
          </a:prstGeom>
        </p:spPr>
      </p:pic>
      <p:grpSp>
        <p:nvGrpSpPr>
          <p:cNvPr id="127" name="グループ化 126">
            <a:extLst>
              <a:ext uri="{FF2B5EF4-FFF2-40B4-BE49-F238E27FC236}">
                <a16:creationId xmlns:a16="http://schemas.microsoft.com/office/drawing/2014/main" id="{4CB378C2-6E28-4682-815C-A5B28B3BB5DA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128" name="四角形: 角を丸くする 127">
              <a:extLst>
                <a:ext uri="{FF2B5EF4-FFF2-40B4-BE49-F238E27FC236}">
                  <a16:creationId xmlns:a16="http://schemas.microsoft.com/office/drawing/2014/main" id="{AD576805-1D1C-458F-A7F2-869457CFFD1C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249768A2-0593-4299-BEF3-BFD59D4DC83E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EF654C2B-6228-41E4-A5D7-AEF6E60E531B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131" name="四角形: 角を丸くする 130">
              <a:extLst>
                <a:ext uri="{FF2B5EF4-FFF2-40B4-BE49-F238E27FC236}">
                  <a16:creationId xmlns:a16="http://schemas.microsoft.com/office/drawing/2014/main" id="{AC3D526A-30D8-4215-87D3-EE9F2BD90AAD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2" name="テキスト ボックス 131">
              <a:extLst>
                <a:ext uri="{FF2B5EF4-FFF2-40B4-BE49-F238E27FC236}">
                  <a16:creationId xmlns:a16="http://schemas.microsoft.com/office/drawing/2014/main" id="{F48C5585-67C0-4B6A-BCBD-5B1BBCB989C5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E6EE0A63-C72D-46AA-BA3D-3245DEF511CE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34" name="四角形: 角を丸くする 133">
              <a:extLst>
                <a:ext uri="{FF2B5EF4-FFF2-40B4-BE49-F238E27FC236}">
                  <a16:creationId xmlns:a16="http://schemas.microsoft.com/office/drawing/2014/main" id="{D89B7A07-83E8-49D6-9394-750E3D284833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5" name="テキスト ボックス 134">
              <a:extLst>
                <a:ext uri="{FF2B5EF4-FFF2-40B4-BE49-F238E27FC236}">
                  <a16:creationId xmlns:a16="http://schemas.microsoft.com/office/drawing/2014/main" id="{1DF982F5-A6BD-4875-93EA-C63B69D34722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3845CF07-70CF-43A8-9AE7-3793AA074E74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37" name="グループ化 136">
            <a:extLst>
              <a:ext uri="{FF2B5EF4-FFF2-40B4-BE49-F238E27FC236}">
                <a16:creationId xmlns:a16="http://schemas.microsoft.com/office/drawing/2014/main" id="{04B54120-80A6-443C-9F73-15EBE2BD5A31}"/>
              </a:ext>
            </a:extLst>
          </p:cNvPr>
          <p:cNvGrpSpPr/>
          <p:nvPr/>
        </p:nvGrpSpPr>
        <p:grpSpPr>
          <a:xfrm>
            <a:off x="646054" y="1984185"/>
            <a:ext cx="724955" cy="190091"/>
            <a:chOff x="776680" y="1984185"/>
            <a:chExt cx="724955" cy="190091"/>
          </a:xfrm>
        </p:grpSpPr>
        <p:sp>
          <p:nvSpPr>
            <p:cNvPr id="138" name="四角形: 角を丸くする 137">
              <a:extLst>
                <a:ext uri="{FF2B5EF4-FFF2-40B4-BE49-F238E27FC236}">
                  <a16:creationId xmlns:a16="http://schemas.microsoft.com/office/drawing/2014/main" id="{A6E85286-90BE-4D92-9B37-52A301089051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:a16="http://schemas.microsoft.com/office/drawing/2014/main" id="{EF07BC39-0AF2-493B-8CF0-22E126705BBD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3E2EF748-3C17-4E26-A633-C8392FEA6B8F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41" name="四角形: 角を丸くする 140">
              <a:extLst>
                <a:ext uri="{FF2B5EF4-FFF2-40B4-BE49-F238E27FC236}">
                  <a16:creationId xmlns:a16="http://schemas.microsoft.com/office/drawing/2014/main" id="{CB738A51-79E9-46C9-8468-077958655632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2" name="テキスト ボックス 141">
              <a:extLst>
                <a:ext uri="{FF2B5EF4-FFF2-40B4-BE49-F238E27FC236}">
                  <a16:creationId xmlns:a16="http://schemas.microsoft.com/office/drawing/2014/main" id="{3E00A4AD-3E97-4EAB-A179-97407E431D9D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C7B79F48-2EB6-4F67-A0FF-4938C1FB50D3}"/>
              </a:ext>
            </a:extLst>
          </p:cNvPr>
          <p:cNvSpPr txBox="1"/>
          <p:nvPr/>
        </p:nvSpPr>
        <p:spPr>
          <a:xfrm>
            <a:off x="1307677" y="4120808"/>
            <a:ext cx="246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\10,800 (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6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600" b="1" dirty="0">
                <a:solidFill>
                  <a:schemeClr val="bg1"/>
                </a:solidFill>
                <a:latin typeface="+mn-ea"/>
              </a:rPr>
              <a:t>\11,880)</a:t>
            </a:r>
            <a:endParaRPr kumimoji="1" lang="ja-JP" altLang="en-US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F5ED1D4B-50D9-4C7C-8280-A27369F837D9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45" name="四角形: 角を丸くする 144">
              <a:extLst>
                <a:ext uri="{FF2B5EF4-FFF2-40B4-BE49-F238E27FC236}">
                  <a16:creationId xmlns:a16="http://schemas.microsoft.com/office/drawing/2014/main" id="{66DABFE5-2F66-4B17-89CC-8CDBEECDE2F4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6" name="テキスト ボックス 145">
              <a:extLst>
                <a:ext uri="{FF2B5EF4-FFF2-40B4-BE49-F238E27FC236}">
                  <a16:creationId xmlns:a16="http://schemas.microsoft.com/office/drawing/2014/main" id="{F0812A9B-BBFF-4822-ADDC-75DB0B3A461C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2C3BAB18-FB58-4287-AD9C-17D5B1A7B4A8}"/>
              </a:ext>
            </a:extLst>
          </p:cNvPr>
          <p:cNvSpPr txBox="1"/>
          <p:nvPr/>
        </p:nvSpPr>
        <p:spPr>
          <a:xfrm>
            <a:off x="1659118" y="7295006"/>
            <a:ext cx="3653827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\10,800 (</a:t>
            </a:r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400" b="1" dirty="0">
                <a:solidFill>
                  <a:schemeClr val="bg1"/>
                </a:solidFill>
                <a:latin typeface="+mn-ea"/>
              </a:rPr>
              <a:t>\11,880)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E7A42B3D-9594-4099-A1EA-4799414C7A1C}"/>
              </a:ext>
            </a:extLst>
          </p:cNvPr>
          <p:cNvSpPr txBox="1"/>
          <p:nvPr/>
        </p:nvSpPr>
        <p:spPr>
          <a:xfrm>
            <a:off x="1314583" y="1870781"/>
            <a:ext cx="131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11,880</a:t>
            </a:r>
            <a:endParaRPr kumimoji="1" lang="ja-JP" altLang="en-US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1362</TotalTime>
  <Words>372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89</cp:revision>
  <cp:lastPrinted>2022-06-14T09:02:18Z</cp:lastPrinted>
  <dcterms:created xsi:type="dcterms:W3CDTF">2021-10-01T15:02:20Z</dcterms:created>
  <dcterms:modified xsi:type="dcterms:W3CDTF">2023-09-26T00:22:11Z</dcterms:modified>
</cp:coreProperties>
</file>