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dirty="0"/>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dirty="0"/>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dirty="0"/>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dirty="0"/>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dirty="0"/>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dirty="0"/>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7" y="694409"/>
            <a:ext cx="2100087" cy="276999"/>
          </a:xfrm>
          <a:prstGeom prst="rect">
            <a:avLst/>
          </a:prstGeom>
          <a:noFill/>
        </p:spPr>
        <p:txBody>
          <a:bodyPr wrap="square" rtlCol="0">
            <a:spAutoFit/>
          </a:bodyPr>
          <a:lstStyle/>
          <a:p>
            <a:r>
              <a:rPr kumimoji="1" lang="ja-JP" altLang="en-US" sz="1200" b="1" dirty="0">
                <a:solidFill>
                  <a:schemeClr val="bg1"/>
                </a:solidFill>
                <a:latin typeface="+mn-ea"/>
              </a:rPr>
              <a:t>カベルネ・ソーヴィニョン</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42026" y="1037908"/>
            <a:ext cx="2100088" cy="246221"/>
          </a:xfrm>
          <a:prstGeom prst="rect">
            <a:avLst/>
          </a:prstGeom>
          <a:noFill/>
        </p:spPr>
        <p:txBody>
          <a:bodyPr wrap="square" rtlCol="0">
            <a:spAutoFit/>
          </a:bodyPr>
          <a:lstStyle/>
          <a:p>
            <a:r>
              <a:rPr kumimoji="1" lang="ja-JP" altLang="en-US" sz="1000" b="1" dirty="0">
                <a:solidFill>
                  <a:schemeClr val="bg1"/>
                </a:solidFill>
                <a:latin typeface="+mn-ea"/>
              </a:rPr>
              <a:t>フレンチオークで</a:t>
            </a:r>
            <a:r>
              <a:rPr kumimoji="1" lang="en-US" altLang="ja-JP" sz="1000" b="1" dirty="0">
                <a:solidFill>
                  <a:schemeClr val="bg1"/>
                </a:solidFill>
                <a:latin typeface="+mn-ea"/>
              </a:rPr>
              <a:t>4-5</a:t>
            </a:r>
            <a:r>
              <a:rPr kumimoji="1" lang="ja-JP" altLang="en-US" sz="1000" b="1" dirty="0">
                <a:solidFill>
                  <a:schemeClr val="bg1"/>
                </a:solidFill>
                <a:latin typeface="+mn-ea"/>
              </a:rPr>
              <a:t>ヶ月間熟成</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原産国：ｱﾒﾘｶ </a:t>
            </a:r>
            <a:r>
              <a:rPr kumimoji="1" lang="en-US" altLang="ja-JP" sz="800" b="1" dirty="0">
                <a:solidFill>
                  <a:schemeClr val="bg1"/>
                </a:solidFill>
                <a:latin typeface="+mn-ea"/>
              </a:rPr>
              <a:t>/ AVA </a:t>
            </a:r>
            <a:r>
              <a:rPr kumimoji="1" lang="ja-JP" altLang="en-US" sz="800" b="1" dirty="0">
                <a:solidFill>
                  <a:schemeClr val="bg1"/>
                </a:solidFill>
                <a:latin typeface="+mn-ea"/>
              </a:rPr>
              <a:t>ｶｰﾒﾙ・ｳﾞｧﾚｲ</a:t>
            </a:r>
            <a:endParaRPr kumimoji="1" lang="en-US" altLang="ja-JP" sz="800" b="1" dirty="0">
              <a:solidFill>
                <a:schemeClr val="bg1"/>
              </a:solidFill>
              <a:latin typeface="+mn-ea"/>
            </a:endParaRPr>
          </a:p>
          <a:p>
            <a:r>
              <a:rPr kumimoji="1" lang="ja-JP" altLang="en-US" sz="800" b="1" dirty="0">
                <a:solidFill>
                  <a:schemeClr val="bg1"/>
                </a:solidFill>
                <a:latin typeface="+mn-ea"/>
              </a:rPr>
              <a:t>生産者：バーナーダス・ワイナリー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：ｶﾍﾞﾙﾈ･ｿｰｳﾞｨﾆﾖﾝ </a:t>
            </a:r>
            <a:r>
              <a:rPr kumimoji="1" lang="en-US" altLang="ja-JP" sz="800" b="1" dirty="0">
                <a:solidFill>
                  <a:schemeClr val="bg1"/>
                </a:solidFill>
                <a:latin typeface="+mn-ea"/>
              </a:rPr>
              <a:t>/</a:t>
            </a:r>
            <a:r>
              <a:rPr kumimoji="1" lang="ja-JP" altLang="en-US" sz="800" b="1" dirty="0">
                <a:solidFill>
                  <a:schemeClr val="bg1"/>
                </a:solidFill>
                <a:latin typeface="+mn-ea"/>
              </a:rPr>
              <a:t> ﾒﾙﾛｰ</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7263" y="1312167"/>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105552" y="5504641"/>
            <a:ext cx="4011745" cy="938719"/>
          </a:xfrm>
          <a:prstGeom prst="rect">
            <a:avLst/>
          </a:prstGeom>
          <a:noFill/>
        </p:spPr>
        <p:txBody>
          <a:bodyPr wrap="square" rtlCol="0">
            <a:spAutoFit/>
          </a:bodyPr>
          <a:lstStyle/>
          <a:p>
            <a:r>
              <a:rPr kumimoji="1" lang="ja-JP" altLang="en-US" sz="1100" dirty="0">
                <a:solidFill>
                  <a:schemeClr val="bg1"/>
                </a:solidFill>
                <a:latin typeface="+mn-ea"/>
              </a:rPr>
              <a:t>レッドベリーとクランベリーのスパイシーな香りを醸し出しています。 味わいはアロマを美しく反映し、ジューシーな赤い果実のフレーバーとさわやかな酸味を示します。 オーク樽の影響を受けずにブドウの果実味を引き出すために新樽は使用せずフレンチオークで</a:t>
            </a:r>
            <a:r>
              <a:rPr kumimoji="1" lang="en-US" altLang="ja-JP" sz="1100" dirty="0">
                <a:solidFill>
                  <a:schemeClr val="bg1"/>
                </a:solidFill>
                <a:latin typeface="+mn-ea"/>
              </a:rPr>
              <a:t>4-5</a:t>
            </a:r>
            <a:r>
              <a:rPr kumimoji="1" lang="ja-JP" altLang="en-US" sz="1100" dirty="0">
                <a:solidFill>
                  <a:schemeClr val="bg1"/>
                </a:solidFill>
                <a:latin typeface="+mn-ea"/>
              </a:rPr>
              <a:t>ヶ月間熟成しています。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179661" y="5150907"/>
            <a:ext cx="4180347" cy="369332"/>
          </a:xfrm>
          <a:prstGeom prst="rect">
            <a:avLst/>
          </a:prstGeom>
          <a:noFill/>
        </p:spPr>
        <p:txBody>
          <a:bodyPr wrap="square" rtlCol="0">
            <a:spAutoFit/>
          </a:bodyPr>
          <a:lstStyle/>
          <a:p>
            <a:r>
              <a:rPr kumimoji="1" lang="ja-JP" altLang="en-US" b="1" dirty="0">
                <a:solidFill>
                  <a:schemeClr val="bg1"/>
                </a:solidFill>
                <a:latin typeface="+mn-ea"/>
              </a:rPr>
              <a:t>フレンチオークで</a:t>
            </a:r>
            <a:r>
              <a:rPr kumimoji="1" lang="en-US" altLang="ja-JP" b="1" dirty="0">
                <a:solidFill>
                  <a:schemeClr val="bg1"/>
                </a:solidFill>
                <a:latin typeface="+mn-ea"/>
              </a:rPr>
              <a:t>4-5</a:t>
            </a:r>
            <a:r>
              <a:rPr kumimoji="1" lang="ja-JP" altLang="en-US" b="1" dirty="0">
                <a:solidFill>
                  <a:schemeClr val="bg1"/>
                </a:solidFill>
                <a:latin typeface="+mn-ea"/>
              </a:rPr>
              <a:t>ヶ月間熟成</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485187"/>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11229E4-FB80-4CED-9D6A-A86EF4BE1376}"/>
              </a:ext>
            </a:extLst>
          </p:cNvPr>
          <p:cNvSpPr txBox="1"/>
          <p:nvPr/>
        </p:nvSpPr>
        <p:spPr>
          <a:xfrm>
            <a:off x="1083924" y="6516940"/>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：アメリカ</a:t>
            </a:r>
            <a:r>
              <a:rPr kumimoji="1" lang="en-US" altLang="ja-JP" sz="1100" b="1" dirty="0">
                <a:solidFill>
                  <a:schemeClr val="bg1"/>
                </a:solidFill>
                <a:latin typeface="+mn-ea"/>
              </a:rPr>
              <a:t>/</a:t>
            </a:r>
            <a:r>
              <a:rPr kumimoji="1" lang="ja-JP" altLang="en-US" sz="1100" b="1" dirty="0">
                <a:solidFill>
                  <a:schemeClr val="bg1"/>
                </a:solidFill>
                <a:latin typeface="+mn-ea"/>
              </a:rPr>
              <a:t>ＡＶＡ カーメル・ヴァレイ</a:t>
            </a:r>
            <a:endParaRPr kumimoji="1" lang="en-US" altLang="ja-JP" sz="1100" b="1" dirty="0">
              <a:solidFill>
                <a:schemeClr val="bg1"/>
              </a:solidFill>
              <a:latin typeface="+mn-ea"/>
            </a:endParaRPr>
          </a:p>
          <a:p>
            <a:r>
              <a:rPr kumimoji="1" lang="ja-JP" altLang="en-US" sz="1100" b="1" dirty="0">
                <a:solidFill>
                  <a:schemeClr val="bg1"/>
                </a:solidFill>
                <a:latin typeface="+mn-ea"/>
              </a:rPr>
              <a:t>生産者　：バーナーダス・ワイナリー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a:t>
            </a:r>
            <a:r>
              <a:rPr kumimoji="1" lang="en-US" altLang="ja-JP" sz="1100" b="1" dirty="0">
                <a:solidFill>
                  <a:schemeClr val="bg1"/>
                </a:solidFill>
                <a:latin typeface="+mn-ea"/>
              </a:rPr>
              <a:t>/</a:t>
            </a:r>
            <a:r>
              <a:rPr kumimoji="1" lang="ja-JP" altLang="en-US" sz="1100" b="1" dirty="0">
                <a:solidFill>
                  <a:schemeClr val="bg1"/>
                </a:solidFill>
                <a:latin typeface="+mn-ea"/>
              </a:rPr>
              <a:t>メルロー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88B1D14-5DD5-4AC7-B6F0-DDF9079D1ED0}"/>
              </a:ext>
            </a:extLst>
          </p:cNvPr>
          <p:cNvSpPr txBox="1"/>
          <p:nvPr/>
        </p:nvSpPr>
        <p:spPr>
          <a:xfrm>
            <a:off x="6279827" y="1716609"/>
            <a:ext cx="957441" cy="400110"/>
          </a:xfrm>
          <a:prstGeom prst="rect">
            <a:avLst/>
          </a:prstGeom>
          <a:noFill/>
        </p:spPr>
        <p:txBody>
          <a:bodyPr wrap="square" rtlCol="0">
            <a:spAutoFit/>
          </a:bodyPr>
          <a:lstStyle/>
          <a:p>
            <a:r>
              <a:rPr kumimoji="1" lang="en-US" altLang="ja-JP" sz="2000" b="1" dirty="0">
                <a:solidFill>
                  <a:schemeClr val="bg1"/>
                </a:solidFill>
                <a:latin typeface="+mn-ea"/>
              </a:rPr>
              <a:t>8,580</a:t>
            </a:r>
            <a:endParaRPr kumimoji="1" lang="ja-JP" altLang="en-US" sz="2000" b="1" dirty="0">
              <a:solidFill>
                <a:schemeClr val="bg1"/>
              </a:solidFill>
              <a:latin typeface="+mn-ea"/>
            </a:endParaRPr>
          </a:p>
        </p:txBody>
      </p: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51832" y="2586664"/>
            <a:ext cx="3033909" cy="369332"/>
          </a:xfrm>
          <a:prstGeom prst="rect">
            <a:avLst/>
          </a:prstGeom>
          <a:noFill/>
        </p:spPr>
        <p:txBody>
          <a:bodyPr wrap="square" rtlCol="0">
            <a:spAutoFit/>
          </a:bodyPr>
          <a:lstStyle/>
          <a:p>
            <a:pPr algn="ctr"/>
            <a:r>
              <a:rPr kumimoji="1" lang="ja-JP" altLang="en-US" b="1" dirty="0">
                <a:solidFill>
                  <a:schemeClr val="bg1"/>
                </a:solidFill>
                <a:latin typeface="+mn-ea"/>
              </a:rPr>
              <a:t>カベルネ・ソーヴィニョン</a:t>
            </a:r>
          </a:p>
        </p:txBody>
      </p:sp>
      <p:sp>
        <p:nvSpPr>
          <p:cNvPr id="67" name="テキスト ボックス 66">
            <a:extLst>
              <a:ext uri="{FF2B5EF4-FFF2-40B4-BE49-F238E27FC236}">
                <a16:creationId xmlns:a16="http://schemas.microsoft.com/office/drawing/2014/main" id="{A6FAAEEE-F07B-4D48-8C84-6398324F1898}"/>
              </a:ext>
            </a:extLst>
          </p:cNvPr>
          <p:cNvSpPr txBox="1"/>
          <p:nvPr/>
        </p:nvSpPr>
        <p:spPr>
          <a:xfrm>
            <a:off x="6231836" y="3000528"/>
            <a:ext cx="2824237" cy="307777"/>
          </a:xfrm>
          <a:prstGeom prst="rect">
            <a:avLst/>
          </a:prstGeom>
          <a:noFill/>
        </p:spPr>
        <p:txBody>
          <a:bodyPr wrap="square" rtlCol="0">
            <a:spAutoFit/>
          </a:bodyPr>
          <a:lstStyle/>
          <a:p>
            <a:r>
              <a:rPr kumimoji="1" lang="ja-JP" altLang="en-US" sz="1400" b="1" dirty="0">
                <a:solidFill>
                  <a:schemeClr val="bg1"/>
                </a:solidFill>
                <a:latin typeface="+mn-ea"/>
              </a:rPr>
              <a:t>フレンチオークで</a:t>
            </a:r>
            <a:r>
              <a:rPr kumimoji="1" lang="en-US" altLang="ja-JP" sz="1400" b="1" dirty="0">
                <a:solidFill>
                  <a:schemeClr val="bg1"/>
                </a:solidFill>
                <a:latin typeface="+mn-ea"/>
              </a:rPr>
              <a:t>4-5</a:t>
            </a:r>
            <a:r>
              <a:rPr kumimoji="1" lang="ja-JP" altLang="en-US" sz="1400" b="1" dirty="0">
                <a:solidFill>
                  <a:schemeClr val="bg1"/>
                </a:solidFill>
                <a:latin typeface="+mn-ea"/>
              </a:rPr>
              <a:t>ヶ月間熟成</a:t>
            </a:r>
          </a:p>
        </p:txBody>
      </p:sp>
      <p:sp>
        <p:nvSpPr>
          <p:cNvPr id="70" name="テキスト ボックス 69">
            <a:extLst>
              <a:ext uri="{FF2B5EF4-FFF2-40B4-BE49-F238E27FC236}">
                <a16:creationId xmlns:a16="http://schemas.microsoft.com/office/drawing/2014/main" id="{3265057F-4FC1-481A-8962-91E1FF3EF33B}"/>
              </a:ext>
            </a:extLst>
          </p:cNvPr>
          <p:cNvSpPr txBox="1"/>
          <p:nvPr/>
        </p:nvSpPr>
        <p:spPr>
          <a:xfrm>
            <a:off x="6231836" y="3427198"/>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：ｱﾒﾘｶ </a:t>
            </a:r>
            <a:r>
              <a:rPr kumimoji="1" lang="en-US" altLang="ja-JP" sz="1000" b="1" dirty="0">
                <a:solidFill>
                  <a:schemeClr val="bg1"/>
                </a:solidFill>
                <a:latin typeface="+mn-ea"/>
              </a:rPr>
              <a:t>/ AVA </a:t>
            </a:r>
            <a:r>
              <a:rPr kumimoji="1" lang="ja-JP" altLang="en-US" sz="1000" b="1" dirty="0">
                <a:solidFill>
                  <a:schemeClr val="bg1"/>
                </a:solidFill>
                <a:latin typeface="+mn-ea"/>
              </a:rPr>
              <a:t>ｶｰﾒﾙ・ｳﾞｧﾚｲ</a:t>
            </a:r>
            <a:endParaRPr kumimoji="1" lang="en-US" altLang="ja-JP" sz="1000" b="1" dirty="0">
              <a:solidFill>
                <a:schemeClr val="bg1"/>
              </a:solidFill>
              <a:latin typeface="+mn-ea"/>
            </a:endParaRPr>
          </a:p>
          <a:p>
            <a:r>
              <a:rPr kumimoji="1" lang="ja-JP" altLang="en-US" sz="1000" b="1" dirty="0">
                <a:solidFill>
                  <a:schemeClr val="bg1"/>
                </a:solidFill>
                <a:latin typeface="+mn-ea"/>
              </a:rPr>
              <a:t>生産者　：バーナーダス・ワイナリー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：ｶﾍﾞﾙﾈ･ｿｰｳﾞｨﾆﾖﾝ </a:t>
            </a:r>
            <a:r>
              <a:rPr kumimoji="1" lang="en-US" altLang="ja-JP" sz="1000" b="1" dirty="0">
                <a:solidFill>
                  <a:schemeClr val="bg1"/>
                </a:solidFill>
                <a:latin typeface="+mn-ea"/>
              </a:rPr>
              <a:t>/</a:t>
            </a:r>
            <a:r>
              <a:rPr kumimoji="1" lang="ja-JP" altLang="en-US" sz="1000" b="1" dirty="0">
                <a:solidFill>
                  <a:schemeClr val="bg1"/>
                </a:solidFill>
                <a:latin typeface="+mn-ea"/>
              </a:rPr>
              <a:t> ﾒﾙﾛｰ</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73595" y="4775501"/>
            <a:ext cx="4053508" cy="480901"/>
          </a:xfrm>
          <a:prstGeom prst="rect">
            <a:avLst/>
          </a:prstGeom>
          <a:noFill/>
        </p:spPr>
        <p:txBody>
          <a:bodyPr wrap="square" rtlCol="0">
            <a:spAutoFit/>
          </a:bodyPr>
          <a:lstStyle/>
          <a:p>
            <a:r>
              <a:rPr kumimoji="1" lang="ja-JP" altLang="en-US" sz="2525" b="1" dirty="0">
                <a:solidFill>
                  <a:schemeClr val="bg1"/>
                </a:solidFill>
                <a:latin typeface="+mn-ea"/>
              </a:rPr>
              <a:t>カベルネ・ソーヴィニョン</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dirty="0"/>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8579" y="5518245"/>
            <a:ext cx="4011745" cy="938719"/>
          </a:xfrm>
          <a:prstGeom prst="rect">
            <a:avLst/>
          </a:prstGeom>
          <a:noFill/>
        </p:spPr>
        <p:txBody>
          <a:bodyPr wrap="square" rtlCol="0">
            <a:spAutoFit/>
          </a:bodyPr>
          <a:lstStyle/>
          <a:p>
            <a:r>
              <a:rPr kumimoji="1" lang="ja-JP" altLang="en-US" sz="1100" dirty="0">
                <a:solidFill>
                  <a:schemeClr val="bg1"/>
                </a:solidFill>
                <a:latin typeface="+mn-ea"/>
              </a:rPr>
              <a:t>レッドベリーとクランベリーのスパイシーな香りを醸し出しています。 味わいはアロマを美しく反映し、ジューシーな赤い果実のフレーバーとさわやかな酸味を示します。 オーク樽の影響を受けずにブドウの果実味を引き出すために新樽は使用せずフレンチオークで</a:t>
            </a:r>
            <a:r>
              <a:rPr kumimoji="1" lang="en-US" altLang="ja-JP" sz="1100" dirty="0">
                <a:solidFill>
                  <a:schemeClr val="bg1"/>
                </a:solidFill>
                <a:latin typeface="+mn-ea"/>
              </a:rPr>
              <a:t>4-5</a:t>
            </a:r>
            <a:r>
              <a:rPr kumimoji="1" lang="ja-JP" altLang="en-US" sz="1100" dirty="0">
                <a:solidFill>
                  <a:schemeClr val="bg1"/>
                </a:solidFill>
                <a:latin typeface="+mn-ea"/>
              </a:rPr>
              <a:t>ヶ月間熟成しています。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385788" y="5227218"/>
            <a:ext cx="4182657" cy="276999"/>
          </a:xfrm>
          <a:prstGeom prst="rect">
            <a:avLst/>
          </a:prstGeom>
          <a:noFill/>
        </p:spPr>
        <p:txBody>
          <a:bodyPr wrap="square" rtlCol="0">
            <a:spAutoFit/>
          </a:bodyPr>
          <a:lstStyle/>
          <a:p>
            <a:r>
              <a:rPr kumimoji="1" lang="ja-JP" altLang="en-US" sz="1200" b="1" dirty="0">
                <a:solidFill>
                  <a:schemeClr val="bg1"/>
                </a:solidFill>
                <a:latin typeface="+mn-ea"/>
              </a:rPr>
              <a:t>熟した白い果実の美しいアロマとキャラメルのニュアンス</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398579" y="552166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5" y="6516612"/>
            <a:ext cx="4160809" cy="769441"/>
          </a:xfrm>
          <a:prstGeom prst="rect">
            <a:avLst/>
          </a:prstGeom>
          <a:noFill/>
        </p:spPr>
        <p:txBody>
          <a:bodyPr wrap="square" rtlCol="0">
            <a:spAutoFit/>
          </a:bodyPr>
          <a:lstStyle/>
          <a:p>
            <a:r>
              <a:rPr kumimoji="1" lang="ja-JP" altLang="en-US" sz="1100" b="1" dirty="0">
                <a:solidFill>
                  <a:schemeClr val="bg1"/>
                </a:solidFill>
                <a:latin typeface="+mn-ea"/>
              </a:rPr>
              <a:t>原産国　：アメリカ</a:t>
            </a:r>
            <a:r>
              <a:rPr kumimoji="1" lang="en-US" altLang="ja-JP" sz="1100" b="1" dirty="0">
                <a:solidFill>
                  <a:schemeClr val="bg1"/>
                </a:solidFill>
                <a:latin typeface="+mn-ea"/>
              </a:rPr>
              <a:t>/</a:t>
            </a:r>
            <a:r>
              <a:rPr kumimoji="1" lang="ja-JP" altLang="en-US" sz="1100" b="1" dirty="0">
                <a:solidFill>
                  <a:schemeClr val="bg1"/>
                </a:solidFill>
                <a:latin typeface="+mn-ea"/>
              </a:rPr>
              <a:t>ＡＶＡ カーメル・ヴァレイ</a:t>
            </a:r>
            <a:endParaRPr kumimoji="1" lang="en-US" altLang="ja-JP" sz="1100" b="1" dirty="0">
              <a:solidFill>
                <a:schemeClr val="bg1"/>
              </a:solidFill>
              <a:latin typeface="+mn-ea"/>
            </a:endParaRPr>
          </a:p>
          <a:p>
            <a:r>
              <a:rPr kumimoji="1" lang="ja-JP" altLang="en-US" sz="1100" b="1" dirty="0">
                <a:solidFill>
                  <a:schemeClr val="bg1"/>
                </a:solidFill>
                <a:latin typeface="+mn-ea"/>
              </a:rPr>
              <a:t>生産者　：バーナーダス・ワイナリー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a:t>
            </a:r>
            <a:r>
              <a:rPr kumimoji="1" lang="en-US" altLang="ja-JP" sz="1100" b="1" dirty="0">
                <a:solidFill>
                  <a:schemeClr val="bg1"/>
                </a:solidFill>
                <a:latin typeface="+mn-ea"/>
              </a:rPr>
              <a:t>/</a:t>
            </a:r>
            <a:r>
              <a:rPr kumimoji="1" lang="ja-JP" altLang="en-US" sz="1100" b="1" dirty="0">
                <a:solidFill>
                  <a:schemeClr val="bg1"/>
                </a:solidFill>
                <a:latin typeface="+mn-ea"/>
              </a:rPr>
              <a:t>メルロー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4182658" cy="480901"/>
          </a:xfrm>
          <a:prstGeom prst="rect">
            <a:avLst/>
          </a:prstGeom>
          <a:noFill/>
        </p:spPr>
        <p:txBody>
          <a:bodyPr wrap="square" rtlCol="0">
            <a:spAutoFit/>
          </a:bodyPr>
          <a:lstStyle/>
          <a:p>
            <a:r>
              <a:rPr kumimoji="1" lang="ja-JP" altLang="en-US" sz="2525" b="1" dirty="0">
                <a:solidFill>
                  <a:schemeClr val="bg1"/>
                </a:solidFill>
                <a:latin typeface="+mn-ea"/>
              </a:rPr>
              <a:t>カベルネ・ソーヴィニョン</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713502" y="2519897"/>
            <a:ext cx="3033909" cy="369332"/>
          </a:xfrm>
          <a:prstGeom prst="rect">
            <a:avLst/>
          </a:prstGeom>
          <a:noFill/>
        </p:spPr>
        <p:txBody>
          <a:bodyPr wrap="square" rtlCol="0">
            <a:spAutoFit/>
          </a:bodyPr>
          <a:lstStyle/>
          <a:p>
            <a:pPr algn="ctr"/>
            <a:r>
              <a:rPr kumimoji="1" lang="ja-JP" altLang="en-US" b="1" dirty="0">
                <a:solidFill>
                  <a:schemeClr val="bg1"/>
                </a:solidFill>
                <a:latin typeface="+mn-ea"/>
              </a:rPr>
              <a:t>カベルネ・ソーヴィニョン</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22860" y="2982719"/>
            <a:ext cx="2847913" cy="307777"/>
          </a:xfrm>
          <a:prstGeom prst="rect">
            <a:avLst/>
          </a:prstGeom>
          <a:noFill/>
        </p:spPr>
        <p:txBody>
          <a:bodyPr wrap="square" rtlCol="0">
            <a:spAutoFit/>
          </a:bodyPr>
          <a:lstStyle/>
          <a:p>
            <a:r>
              <a:rPr kumimoji="1" lang="ja-JP" altLang="en-US" sz="1400" b="1" dirty="0">
                <a:solidFill>
                  <a:schemeClr val="bg1"/>
                </a:solidFill>
                <a:latin typeface="+mn-ea"/>
              </a:rPr>
              <a:t>フレンチオークで</a:t>
            </a:r>
            <a:r>
              <a:rPr kumimoji="1" lang="en-US" altLang="ja-JP" sz="1400" b="1" dirty="0">
                <a:solidFill>
                  <a:schemeClr val="bg1"/>
                </a:solidFill>
                <a:latin typeface="+mn-ea"/>
              </a:rPr>
              <a:t>4-5</a:t>
            </a:r>
            <a:r>
              <a:rPr kumimoji="1" lang="ja-JP" altLang="en-US" sz="1400" b="1" dirty="0">
                <a:solidFill>
                  <a:schemeClr val="bg1"/>
                </a:solidFill>
                <a:latin typeface="+mn-ea"/>
              </a:rPr>
              <a:t>ヶ月間熟成</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：ｱﾒﾘｶ </a:t>
            </a:r>
            <a:r>
              <a:rPr kumimoji="1" lang="en-US" altLang="ja-JP" sz="1000" b="1" dirty="0">
                <a:solidFill>
                  <a:schemeClr val="bg1"/>
                </a:solidFill>
                <a:latin typeface="+mn-ea"/>
              </a:rPr>
              <a:t>/ AVA </a:t>
            </a:r>
            <a:r>
              <a:rPr kumimoji="1" lang="ja-JP" altLang="en-US" sz="1000" b="1" dirty="0">
                <a:solidFill>
                  <a:schemeClr val="bg1"/>
                </a:solidFill>
                <a:latin typeface="+mn-ea"/>
              </a:rPr>
              <a:t>ｶｰﾒﾙ・ｳﾞｧﾚｲ</a:t>
            </a:r>
            <a:endParaRPr kumimoji="1" lang="en-US" altLang="ja-JP" sz="1000" b="1" dirty="0">
              <a:solidFill>
                <a:schemeClr val="bg1"/>
              </a:solidFill>
              <a:latin typeface="+mn-ea"/>
            </a:endParaRPr>
          </a:p>
          <a:p>
            <a:r>
              <a:rPr kumimoji="1" lang="ja-JP" altLang="en-US" sz="1000" b="1" dirty="0">
                <a:solidFill>
                  <a:schemeClr val="bg1"/>
                </a:solidFill>
                <a:latin typeface="+mn-ea"/>
              </a:rPr>
              <a:t>生産者　：バーナーダス・ワイナリー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：ｶﾍﾞﾙﾈ･ｿｰｳﾞｨﾆﾖﾝ </a:t>
            </a:r>
            <a:r>
              <a:rPr kumimoji="1" lang="en-US" altLang="ja-JP" sz="1000" b="1" dirty="0">
                <a:solidFill>
                  <a:schemeClr val="bg1"/>
                </a:solidFill>
                <a:latin typeface="+mn-ea"/>
              </a:rPr>
              <a:t>/</a:t>
            </a:r>
            <a:r>
              <a:rPr kumimoji="1" lang="ja-JP" altLang="en-US" sz="1000" b="1" dirty="0">
                <a:solidFill>
                  <a:schemeClr val="bg1"/>
                </a:solidFill>
                <a:latin typeface="+mn-ea"/>
              </a:rPr>
              <a:t> ﾒﾙﾛｰ</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5" y="728201"/>
            <a:ext cx="2040845" cy="276999"/>
          </a:xfrm>
          <a:prstGeom prst="rect">
            <a:avLst/>
          </a:prstGeom>
          <a:noFill/>
        </p:spPr>
        <p:txBody>
          <a:bodyPr wrap="square" rtlCol="0">
            <a:spAutoFit/>
          </a:bodyPr>
          <a:lstStyle/>
          <a:p>
            <a:r>
              <a:rPr kumimoji="1" lang="ja-JP" altLang="en-US" sz="1200" b="1" dirty="0">
                <a:solidFill>
                  <a:schemeClr val="bg1"/>
                </a:solidFill>
                <a:latin typeface="+mn-ea"/>
              </a:rPr>
              <a:t>カベルネ・ソーヴィニョン</a:t>
            </a:r>
          </a:p>
        </p:txBody>
      </p:sp>
      <p:sp>
        <p:nvSpPr>
          <p:cNvPr id="62" name="テキスト ボックス 61">
            <a:extLst>
              <a:ext uri="{FF2B5EF4-FFF2-40B4-BE49-F238E27FC236}">
                <a16:creationId xmlns:a16="http://schemas.microsoft.com/office/drawing/2014/main" id="{285B478C-45E0-4E91-B888-937CD70C8D6F}"/>
              </a:ext>
            </a:extLst>
          </p:cNvPr>
          <p:cNvSpPr txBox="1"/>
          <p:nvPr/>
        </p:nvSpPr>
        <p:spPr>
          <a:xfrm>
            <a:off x="5946528" y="1040997"/>
            <a:ext cx="2100088" cy="246221"/>
          </a:xfrm>
          <a:prstGeom prst="rect">
            <a:avLst/>
          </a:prstGeom>
          <a:noFill/>
        </p:spPr>
        <p:txBody>
          <a:bodyPr wrap="square" rtlCol="0">
            <a:spAutoFit/>
          </a:bodyPr>
          <a:lstStyle/>
          <a:p>
            <a:r>
              <a:rPr kumimoji="1" lang="ja-JP" altLang="en-US" sz="1000" b="1" dirty="0">
                <a:solidFill>
                  <a:schemeClr val="bg1"/>
                </a:solidFill>
                <a:latin typeface="+mn-ea"/>
              </a:rPr>
              <a:t>フレンチオークで</a:t>
            </a:r>
            <a:r>
              <a:rPr kumimoji="1" lang="en-US" altLang="ja-JP" sz="1000" b="1" dirty="0">
                <a:solidFill>
                  <a:schemeClr val="bg1"/>
                </a:solidFill>
                <a:latin typeface="+mn-ea"/>
              </a:rPr>
              <a:t>4-5</a:t>
            </a:r>
            <a:r>
              <a:rPr kumimoji="1" lang="ja-JP" altLang="en-US" sz="1000" b="1" dirty="0">
                <a:solidFill>
                  <a:schemeClr val="bg1"/>
                </a:solidFill>
                <a:latin typeface="+mn-ea"/>
              </a:rPr>
              <a:t>ヶ月間熟成</a:t>
            </a:r>
          </a:p>
        </p:txBody>
      </p:sp>
      <p:sp>
        <p:nvSpPr>
          <p:cNvPr id="79" name="テキスト ボックス 78">
            <a:extLst>
              <a:ext uri="{FF2B5EF4-FFF2-40B4-BE49-F238E27FC236}">
                <a16:creationId xmlns:a16="http://schemas.microsoft.com/office/drawing/2014/main" id="{1A7667EF-0CAA-4A3B-9BD5-78073D9AD819}"/>
              </a:ext>
            </a:extLst>
          </p:cNvPr>
          <p:cNvSpPr txBox="1"/>
          <p:nvPr/>
        </p:nvSpPr>
        <p:spPr>
          <a:xfrm>
            <a:off x="5978697" y="138458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原産国：ｱﾒﾘｶ </a:t>
            </a:r>
            <a:r>
              <a:rPr kumimoji="1" lang="en-US" altLang="ja-JP" sz="800" b="1" dirty="0">
                <a:solidFill>
                  <a:schemeClr val="bg1"/>
                </a:solidFill>
                <a:latin typeface="+mn-ea"/>
              </a:rPr>
              <a:t>/ AVA </a:t>
            </a:r>
            <a:r>
              <a:rPr kumimoji="1" lang="ja-JP" altLang="en-US" sz="800" b="1" dirty="0">
                <a:solidFill>
                  <a:schemeClr val="bg1"/>
                </a:solidFill>
                <a:latin typeface="+mn-ea"/>
              </a:rPr>
              <a:t>ｶｰﾒﾙ・ｳﾞｧﾚｲ</a:t>
            </a:r>
            <a:endParaRPr kumimoji="1" lang="en-US" altLang="ja-JP" sz="800" b="1" dirty="0">
              <a:solidFill>
                <a:schemeClr val="bg1"/>
              </a:solidFill>
              <a:latin typeface="+mn-ea"/>
            </a:endParaRPr>
          </a:p>
          <a:p>
            <a:r>
              <a:rPr kumimoji="1" lang="ja-JP" altLang="en-US" sz="800" b="1" dirty="0">
                <a:solidFill>
                  <a:schemeClr val="bg1"/>
                </a:solidFill>
                <a:latin typeface="+mn-ea"/>
              </a:rPr>
              <a:t>生産者：バーナーダス・ワイナリー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：ｶﾍﾞﾙﾈ･ｿｰｳﾞｨﾆﾖﾝ </a:t>
            </a:r>
            <a:r>
              <a:rPr kumimoji="1" lang="en-US" altLang="ja-JP" sz="800" b="1" dirty="0">
                <a:solidFill>
                  <a:schemeClr val="bg1"/>
                </a:solidFill>
                <a:latin typeface="+mn-ea"/>
              </a:rPr>
              <a:t>/</a:t>
            </a:r>
            <a:r>
              <a:rPr kumimoji="1" lang="ja-JP" altLang="en-US" sz="800" b="1" dirty="0">
                <a:solidFill>
                  <a:schemeClr val="bg1"/>
                </a:solidFill>
                <a:latin typeface="+mn-ea"/>
              </a:rPr>
              <a:t> ﾒﾙﾛｰ</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2EE5D21B-9B61-4FB0-8C42-084F6329A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564" y="4836072"/>
            <a:ext cx="2121230" cy="2828306"/>
          </a:xfrm>
          <a:prstGeom prst="rect">
            <a:avLst/>
          </a:prstGeom>
        </p:spPr>
      </p:pic>
      <p:pic>
        <p:nvPicPr>
          <p:cNvPr id="87" name="図 86">
            <a:extLst>
              <a:ext uri="{FF2B5EF4-FFF2-40B4-BE49-F238E27FC236}">
                <a16:creationId xmlns:a16="http://schemas.microsoft.com/office/drawing/2014/main" id="{23FB63AF-B1B7-46A9-A104-9D721CF96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2858" y="4836072"/>
            <a:ext cx="2121230" cy="2828306"/>
          </a:xfrm>
          <a:prstGeom prst="rect">
            <a:avLst/>
          </a:prstGeom>
        </p:spPr>
      </p:pic>
      <p:pic>
        <p:nvPicPr>
          <p:cNvPr id="88" name="図 87">
            <a:extLst>
              <a:ext uri="{FF2B5EF4-FFF2-40B4-BE49-F238E27FC236}">
                <a16:creationId xmlns:a16="http://schemas.microsoft.com/office/drawing/2014/main" id="{E7AF2C9F-CD7C-4E4B-BDCF-12167F779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580" y="2505871"/>
            <a:ext cx="1473895" cy="1965192"/>
          </a:xfrm>
          <a:prstGeom prst="rect">
            <a:avLst/>
          </a:prstGeom>
        </p:spPr>
      </p:pic>
      <p:pic>
        <p:nvPicPr>
          <p:cNvPr id="102" name="図 101">
            <a:extLst>
              <a:ext uri="{FF2B5EF4-FFF2-40B4-BE49-F238E27FC236}">
                <a16:creationId xmlns:a16="http://schemas.microsoft.com/office/drawing/2014/main" id="{C770C3E0-A0F3-4DA4-8341-7B4F37FEC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09" y="2485421"/>
            <a:ext cx="1473306" cy="1964408"/>
          </a:xfrm>
          <a:prstGeom prst="rect">
            <a:avLst/>
          </a:prstGeom>
        </p:spPr>
      </p:pic>
      <p:pic>
        <p:nvPicPr>
          <p:cNvPr id="103" name="図 102">
            <a:extLst>
              <a:ext uri="{FF2B5EF4-FFF2-40B4-BE49-F238E27FC236}">
                <a16:creationId xmlns:a16="http://schemas.microsoft.com/office/drawing/2014/main" id="{1BD64425-9D20-4411-B2B1-F3E320DA33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159" y="732221"/>
            <a:ext cx="1070493" cy="1427323"/>
          </a:xfrm>
          <a:prstGeom prst="rect">
            <a:avLst/>
          </a:prstGeom>
        </p:spPr>
      </p:pic>
      <p:pic>
        <p:nvPicPr>
          <p:cNvPr id="110" name="図 109">
            <a:extLst>
              <a:ext uri="{FF2B5EF4-FFF2-40B4-BE49-F238E27FC236}">
                <a16:creationId xmlns:a16="http://schemas.microsoft.com/office/drawing/2014/main" id="{8B794FF4-26DD-4FC2-8AA6-277F92FE6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7" y="701773"/>
            <a:ext cx="1070493" cy="1427323"/>
          </a:xfrm>
          <a:prstGeom prst="rect">
            <a:avLst/>
          </a:prstGeom>
        </p:spPr>
      </p:pic>
      <p:grpSp>
        <p:nvGrpSpPr>
          <p:cNvPr id="68" name="グループ化 67">
            <a:extLst>
              <a:ext uri="{FF2B5EF4-FFF2-40B4-BE49-F238E27FC236}">
                <a16:creationId xmlns:a16="http://schemas.microsoft.com/office/drawing/2014/main" id="{9D58F584-F2DC-4EC1-9BDE-518122A573EC}"/>
              </a:ext>
            </a:extLst>
          </p:cNvPr>
          <p:cNvGrpSpPr/>
          <p:nvPr/>
        </p:nvGrpSpPr>
        <p:grpSpPr>
          <a:xfrm>
            <a:off x="6407636" y="4240154"/>
            <a:ext cx="481732" cy="221920"/>
            <a:chOff x="6752865" y="4253770"/>
            <a:chExt cx="481732" cy="221920"/>
          </a:xfrm>
        </p:grpSpPr>
        <p:sp>
          <p:nvSpPr>
            <p:cNvPr id="83" name="四角形: 角を丸くする 82">
              <a:extLst>
                <a:ext uri="{FF2B5EF4-FFF2-40B4-BE49-F238E27FC236}">
                  <a16:creationId xmlns:a16="http://schemas.microsoft.com/office/drawing/2014/main" id="{D4F60EB3-895B-4164-B048-A49CF256A5B0}"/>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4" name="テキスト ボックス 83">
              <a:extLst>
                <a:ext uri="{FF2B5EF4-FFF2-40B4-BE49-F238E27FC236}">
                  <a16:creationId xmlns:a16="http://schemas.microsoft.com/office/drawing/2014/main" id="{1B1D2992-B91F-45A1-8989-68E288D9D705}"/>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DA4F0B84-89D4-4858-9473-54B992D9B080}"/>
              </a:ext>
            </a:extLst>
          </p:cNvPr>
          <p:cNvGrpSpPr/>
          <p:nvPr/>
        </p:nvGrpSpPr>
        <p:grpSpPr>
          <a:xfrm>
            <a:off x="6398579" y="2008162"/>
            <a:ext cx="392268" cy="183496"/>
            <a:chOff x="6398579" y="2008162"/>
            <a:chExt cx="392268" cy="183496"/>
          </a:xfrm>
        </p:grpSpPr>
        <p:sp>
          <p:nvSpPr>
            <p:cNvPr id="86" name="四角形: 角を丸くする 85">
              <a:extLst>
                <a:ext uri="{FF2B5EF4-FFF2-40B4-BE49-F238E27FC236}">
                  <a16:creationId xmlns:a16="http://schemas.microsoft.com/office/drawing/2014/main" id="{5F7C1817-48FE-425D-814E-D3521023B26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9" name="テキスト ボックス 88">
              <a:extLst>
                <a:ext uri="{FF2B5EF4-FFF2-40B4-BE49-F238E27FC236}">
                  <a16:creationId xmlns:a16="http://schemas.microsoft.com/office/drawing/2014/main" id="{4FA42220-BF23-4E48-A5F5-C276E092DAC0}"/>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0" name="グループ化 89">
            <a:extLst>
              <a:ext uri="{FF2B5EF4-FFF2-40B4-BE49-F238E27FC236}">
                <a16:creationId xmlns:a16="http://schemas.microsoft.com/office/drawing/2014/main" id="{5A79F5F4-BC81-4979-B406-87AFC405611D}"/>
              </a:ext>
            </a:extLst>
          </p:cNvPr>
          <p:cNvGrpSpPr/>
          <p:nvPr/>
        </p:nvGrpSpPr>
        <p:grpSpPr>
          <a:xfrm>
            <a:off x="6564443" y="7433712"/>
            <a:ext cx="481732" cy="221920"/>
            <a:chOff x="7898818" y="7419868"/>
            <a:chExt cx="481732" cy="221920"/>
          </a:xfrm>
        </p:grpSpPr>
        <p:sp>
          <p:nvSpPr>
            <p:cNvPr id="94" name="四角形: 角を丸くする 93">
              <a:extLst>
                <a:ext uri="{FF2B5EF4-FFF2-40B4-BE49-F238E27FC236}">
                  <a16:creationId xmlns:a16="http://schemas.microsoft.com/office/drawing/2014/main" id="{0ABD45BD-F222-48BD-834B-99E649FBA5DD}"/>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1" name="テキスト ボックス 110">
              <a:extLst>
                <a:ext uri="{FF2B5EF4-FFF2-40B4-BE49-F238E27FC236}">
                  <a16:creationId xmlns:a16="http://schemas.microsoft.com/office/drawing/2014/main" id="{7F72578D-5047-4D50-8445-6A8C7524AA69}"/>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2" name="テキスト ボックス 111">
            <a:extLst>
              <a:ext uri="{FF2B5EF4-FFF2-40B4-BE49-F238E27FC236}">
                <a16:creationId xmlns:a16="http://schemas.microsoft.com/office/drawing/2014/main" id="{E38F2C26-3EFF-43E0-9D58-09979D24909D}"/>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3" name="グループ化 112">
            <a:extLst>
              <a:ext uri="{FF2B5EF4-FFF2-40B4-BE49-F238E27FC236}">
                <a16:creationId xmlns:a16="http://schemas.microsoft.com/office/drawing/2014/main" id="{C28EAEEC-C14A-4A4F-8F66-7ABCD49D8B65}"/>
              </a:ext>
            </a:extLst>
          </p:cNvPr>
          <p:cNvGrpSpPr/>
          <p:nvPr/>
        </p:nvGrpSpPr>
        <p:grpSpPr>
          <a:xfrm>
            <a:off x="776680" y="1984185"/>
            <a:ext cx="724955" cy="190091"/>
            <a:chOff x="776680" y="1984185"/>
            <a:chExt cx="724955" cy="190091"/>
          </a:xfrm>
        </p:grpSpPr>
        <p:sp>
          <p:nvSpPr>
            <p:cNvPr id="114" name="四角形: 角を丸くする 113">
              <a:extLst>
                <a:ext uri="{FF2B5EF4-FFF2-40B4-BE49-F238E27FC236}">
                  <a16:creationId xmlns:a16="http://schemas.microsoft.com/office/drawing/2014/main" id="{F922E1F6-2B91-4AA8-A02F-31108A80B903}"/>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02ADBC5F-F409-4348-AD95-0FD46CA10C6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53D82167-64EA-49F2-9109-220E39AC7EC2}"/>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B08B3A4A-D324-4287-8DE5-EBE75CECD6F6}"/>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43C18406-5E3E-4AE9-BFA8-E17CBF312C91}"/>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19" name="テキスト ボックス 118">
            <a:extLst>
              <a:ext uri="{FF2B5EF4-FFF2-40B4-BE49-F238E27FC236}">
                <a16:creationId xmlns:a16="http://schemas.microsoft.com/office/drawing/2014/main" id="{89160116-EEA2-4BA8-89CC-E1044C7C92FC}"/>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\7,800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\8,580)</a:t>
            </a:r>
            <a:endParaRPr kumimoji="1" lang="ja-JP" altLang="en-US" sz="1900" b="1" dirty="0">
              <a:solidFill>
                <a:schemeClr val="bg1"/>
              </a:solidFill>
              <a:latin typeface="+mn-ea"/>
            </a:endParaRPr>
          </a:p>
        </p:txBody>
      </p:sp>
      <p:grpSp>
        <p:nvGrpSpPr>
          <p:cNvPr id="120" name="グループ化 119">
            <a:extLst>
              <a:ext uri="{FF2B5EF4-FFF2-40B4-BE49-F238E27FC236}">
                <a16:creationId xmlns:a16="http://schemas.microsoft.com/office/drawing/2014/main" id="{289C720B-0EC5-4C10-9AC0-2D883A0916D8}"/>
              </a:ext>
            </a:extLst>
          </p:cNvPr>
          <p:cNvGrpSpPr/>
          <p:nvPr/>
        </p:nvGrpSpPr>
        <p:grpSpPr>
          <a:xfrm>
            <a:off x="1039691" y="7280622"/>
            <a:ext cx="632166" cy="400110"/>
            <a:chOff x="1039691" y="7280622"/>
            <a:chExt cx="632166" cy="400110"/>
          </a:xfrm>
        </p:grpSpPr>
        <p:sp>
          <p:nvSpPr>
            <p:cNvPr id="121" name="四角形: 角を丸くする 120">
              <a:extLst>
                <a:ext uri="{FF2B5EF4-FFF2-40B4-BE49-F238E27FC236}">
                  <a16:creationId xmlns:a16="http://schemas.microsoft.com/office/drawing/2014/main" id="{52DFEEBD-ED7B-41B9-9590-B5F78DB567DA}"/>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2C78842C-640C-4324-AA51-631C2B65BE09}"/>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C1B655B5-D86A-429C-A435-D6FA5E441368}"/>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\7,800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\8,580)</a:t>
            </a:r>
          </a:p>
        </p:txBody>
      </p:sp>
      <p:sp>
        <p:nvSpPr>
          <p:cNvPr id="124" name="テキスト ボックス 123">
            <a:extLst>
              <a:ext uri="{FF2B5EF4-FFF2-40B4-BE49-F238E27FC236}">
                <a16:creationId xmlns:a16="http://schemas.microsoft.com/office/drawing/2014/main" id="{35AF1B29-9F70-4C62-A6BE-938079F753F9}"/>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8,580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1344</TotalTime>
  <Words>399</Words>
  <Application>Microsoft Office PowerPoint</Application>
  <PresentationFormat>ユーザー設定</PresentationFormat>
  <Paragraphs>53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87</cp:revision>
  <cp:lastPrinted>2023-09-14T05:32:59Z</cp:lastPrinted>
  <dcterms:created xsi:type="dcterms:W3CDTF">2021-10-01T15:02:20Z</dcterms:created>
  <dcterms:modified xsi:type="dcterms:W3CDTF">2023-09-26T00:13:33Z</dcterms:modified>
</cp:coreProperties>
</file>