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2023/9/26</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27377" y="694409"/>
            <a:ext cx="2100087" cy="276999"/>
          </a:xfrm>
          <a:prstGeom prst="rect">
            <a:avLst/>
          </a:prstGeom>
          <a:noFill/>
        </p:spPr>
        <p:txBody>
          <a:bodyPr wrap="square" rtlCol="0">
            <a:spAutoFit/>
          </a:bodyPr>
          <a:lstStyle/>
          <a:p>
            <a:r>
              <a:rPr kumimoji="1" lang="ja-JP" altLang="en-US" sz="1200" b="1" dirty="0">
                <a:solidFill>
                  <a:schemeClr val="bg1"/>
                </a:solidFill>
                <a:latin typeface="+mn-ea"/>
              </a:rPr>
              <a:t>シエラマール・シャルドネ</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27378" y="946750"/>
            <a:ext cx="2100088" cy="400110"/>
          </a:xfrm>
          <a:prstGeom prst="rect">
            <a:avLst/>
          </a:prstGeom>
          <a:noFill/>
        </p:spPr>
        <p:txBody>
          <a:bodyPr wrap="square" rtlCol="0">
            <a:spAutoFit/>
          </a:bodyPr>
          <a:lstStyle/>
          <a:p>
            <a:r>
              <a:rPr kumimoji="1" lang="ja-JP" altLang="en-US" sz="1000" b="1" dirty="0">
                <a:solidFill>
                  <a:schemeClr val="bg1"/>
                </a:solidFill>
                <a:latin typeface="+mn-ea"/>
              </a:rPr>
              <a:t>熟した白い果実の美しいアロマとキャラメルのニュアンス</a:t>
            </a: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原産国：ｱﾒﾘｶ </a:t>
            </a:r>
            <a:r>
              <a:rPr kumimoji="1" lang="en-US" altLang="ja-JP" sz="800" b="1" dirty="0">
                <a:solidFill>
                  <a:schemeClr val="bg1"/>
                </a:solidFill>
                <a:latin typeface="+mn-ea"/>
              </a:rPr>
              <a:t>/ AVA </a:t>
            </a:r>
            <a:r>
              <a:rPr kumimoji="1" lang="ja-JP" altLang="en-US" sz="800" b="1" dirty="0">
                <a:solidFill>
                  <a:schemeClr val="bg1"/>
                </a:solidFill>
                <a:latin typeface="+mn-ea"/>
              </a:rPr>
              <a:t>ｻﾝﾀﾙﾁｱ ･ ﾊｲﾗﾝｽﾞ</a:t>
            </a:r>
            <a:endParaRPr kumimoji="1" lang="en-US" altLang="ja-JP" sz="800" b="1" dirty="0">
              <a:solidFill>
                <a:schemeClr val="bg1"/>
              </a:solidFill>
              <a:latin typeface="+mn-ea"/>
            </a:endParaRPr>
          </a:p>
          <a:p>
            <a:r>
              <a:rPr kumimoji="1" lang="ja-JP" altLang="en-US" sz="800" b="1" dirty="0">
                <a:solidFill>
                  <a:schemeClr val="bg1"/>
                </a:solidFill>
                <a:latin typeface="+mn-ea"/>
              </a:rPr>
              <a:t>生産者：バーナーダス・ワイナリー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：シャルドネ</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579239" y="131433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105552" y="5504641"/>
            <a:ext cx="4011745" cy="938719"/>
          </a:xfrm>
          <a:prstGeom prst="rect">
            <a:avLst/>
          </a:prstGeom>
          <a:noFill/>
        </p:spPr>
        <p:txBody>
          <a:bodyPr wrap="square" rtlCol="0">
            <a:spAutoFit/>
          </a:bodyPr>
          <a:lstStyle/>
          <a:p>
            <a:r>
              <a:rPr kumimoji="1" lang="ja-JP" altLang="en-US" sz="1100" dirty="0">
                <a:solidFill>
                  <a:schemeClr val="bg1"/>
                </a:solidFill>
                <a:latin typeface="+mn-ea"/>
              </a:rPr>
              <a:t>香りは熟した白い果実の美しいアロマとキャラメルのニュアンスがあります。 味わいは強烈かつ甘美、熟した桃、タンジェリン、ホワイトチェリーの果実味と、穏やかなトーストしたオークのアクセントが見られます。 テクスチャーは非常に豊かで口中で長く続きます。 </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51759" y="5201889"/>
            <a:ext cx="4180347" cy="276999"/>
          </a:xfrm>
          <a:prstGeom prst="rect">
            <a:avLst/>
          </a:prstGeom>
          <a:noFill/>
        </p:spPr>
        <p:txBody>
          <a:bodyPr wrap="square" rtlCol="0">
            <a:spAutoFit/>
          </a:bodyPr>
          <a:lstStyle/>
          <a:p>
            <a:r>
              <a:rPr kumimoji="1" lang="ja-JP" altLang="en-US" sz="1200" b="1" dirty="0">
                <a:solidFill>
                  <a:schemeClr val="bg1"/>
                </a:solidFill>
                <a:latin typeface="+mn-ea"/>
              </a:rPr>
              <a:t>熟した白い果実の美しいアロマとキャラメルのニュアンス</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7" y="5485187"/>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311229E4-FB80-4CED-9D6A-A86EF4BE1376}"/>
              </a:ext>
            </a:extLst>
          </p:cNvPr>
          <p:cNvSpPr txBox="1"/>
          <p:nvPr/>
        </p:nvSpPr>
        <p:spPr>
          <a:xfrm>
            <a:off x="1083924" y="6516940"/>
            <a:ext cx="4119456" cy="769441"/>
          </a:xfrm>
          <a:prstGeom prst="rect">
            <a:avLst/>
          </a:prstGeom>
          <a:noFill/>
        </p:spPr>
        <p:txBody>
          <a:bodyPr wrap="square" rtlCol="0">
            <a:spAutoFit/>
          </a:bodyPr>
          <a:lstStyle/>
          <a:p>
            <a:r>
              <a:rPr kumimoji="1" lang="ja-JP" altLang="en-US" sz="1100" b="1" dirty="0">
                <a:solidFill>
                  <a:schemeClr val="bg1"/>
                </a:solidFill>
                <a:latin typeface="+mn-ea"/>
              </a:rPr>
              <a:t>原産国　：アメリカ</a:t>
            </a:r>
            <a:r>
              <a:rPr kumimoji="1" lang="en-US" altLang="ja-JP" sz="1100" b="1" dirty="0">
                <a:solidFill>
                  <a:schemeClr val="bg1"/>
                </a:solidFill>
                <a:latin typeface="+mn-ea"/>
              </a:rPr>
              <a:t>/</a:t>
            </a:r>
            <a:r>
              <a:rPr kumimoji="1" lang="ja-JP" altLang="en-US" sz="1100" b="1" dirty="0">
                <a:solidFill>
                  <a:schemeClr val="bg1"/>
                </a:solidFill>
                <a:latin typeface="+mn-ea"/>
              </a:rPr>
              <a:t>ＡＶＡ　サンタルチア・ハイランズ</a:t>
            </a:r>
            <a:endParaRPr kumimoji="1" lang="en-US" altLang="ja-JP" sz="1100" b="1" dirty="0">
              <a:solidFill>
                <a:schemeClr val="bg1"/>
              </a:solidFill>
              <a:latin typeface="+mn-ea"/>
            </a:endParaRPr>
          </a:p>
          <a:p>
            <a:r>
              <a:rPr kumimoji="1" lang="ja-JP" altLang="en-US" sz="1100" b="1" dirty="0">
                <a:solidFill>
                  <a:schemeClr val="bg1"/>
                </a:solidFill>
                <a:latin typeface="+mn-ea"/>
              </a:rPr>
              <a:t>生産者　：バーナーダス・ワイナリー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：白・辛口・フルボディ</a:t>
            </a:r>
          </a:p>
        </p:txBody>
      </p: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5FC7CADD-EDE0-4C31-BAE2-31951DFBE666}"/>
              </a:ext>
            </a:extLst>
          </p:cNvPr>
          <p:cNvSpPr txBox="1"/>
          <p:nvPr/>
        </p:nvSpPr>
        <p:spPr>
          <a:xfrm>
            <a:off x="6022163" y="2485703"/>
            <a:ext cx="3033909" cy="369332"/>
          </a:xfrm>
          <a:prstGeom prst="rect">
            <a:avLst/>
          </a:prstGeom>
          <a:noFill/>
        </p:spPr>
        <p:txBody>
          <a:bodyPr wrap="square" rtlCol="0">
            <a:spAutoFit/>
          </a:bodyPr>
          <a:lstStyle/>
          <a:p>
            <a:pPr algn="ctr"/>
            <a:r>
              <a:rPr kumimoji="1" lang="ja-JP" altLang="en-US" b="1" dirty="0">
                <a:solidFill>
                  <a:schemeClr val="bg1"/>
                </a:solidFill>
                <a:latin typeface="+mn-ea"/>
              </a:rPr>
              <a:t>シエラマール・シャルドネ</a:t>
            </a:r>
          </a:p>
        </p:txBody>
      </p:sp>
      <p:sp>
        <p:nvSpPr>
          <p:cNvPr id="67" name="テキスト ボックス 66">
            <a:extLst>
              <a:ext uri="{FF2B5EF4-FFF2-40B4-BE49-F238E27FC236}">
                <a16:creationId xmlns:a16="http://schemas.microsoft.com/office/drawing/2014/main" id="{A6FAAEEE-F07B-4D48-8C84-6398324F1898}"/>
              </a:ext>
            </a:extLst>
          </p:cNvPr>
          <p:cNvSpPr txBox="1"/>
          <p:nvPr/>
        </p:nvSpPr>
        <p:spPr>
          <a:xfrm>
            <a:off x="6221867" y="2878068"/>
            <a:ext cx="2319128" cy="461665"/>
          </a:xfrm>
          <a:prstGeom prst="rect">
            <a:avLst/>
          </a:prstGeom>
          <a:noFill/>
        </p:spPr>
        <p:txBody>
          <a:bodyPr wrap="square" rtlCol="0">
            <a:spAutoFit/>
          </a:bodyPr>
          <a:lstStyle/>
          <a:p>
            <a:r>
              <a:rPr kumimoji="1" lang="ja-JP" altLang="en-US" sz="1200" b="1" dirty="0">
                <a:solidFill>
                  <a:schemeClr val="bg1"/>
                </a:solidFill>
                <a:latin typeface="+mn-ea"/>
              </a:rPr>
              <a:t>熟した白い果実の美しいアロマとキャラメルのニュアンス</a:t>
            </a:r>
          </a:p>
        </p:txBody>
      </p:sp>
      <p:sp>
        <p:nvSpPr>
          <p:cNvPr id="70" name="テキスト ボックス 69">
            <a:extLst>
              <a:ext uri="{FF2B5EF4-FFF2-40B4-BE49-F238E27FC236}">
                <a16:creationId xmlns:a16="http://schemas.microsoft.com/office/drawing/2014/main" id="{3265057F-4FC1-481A-8962-91E1FF3EF33B}"/>
              </a:ext>
            </a:extLst>
          </p:cNvPr>
          <p:cNvSpPr txBox="1"/>
          <p:nvPr/>
        </p:nvSpPr>
        <p:spPr>
          <a:xfrm>
            <a:off x="6231836" y="3427198"/>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：ｱﾒﾘｶ </a:t>
            </a:r>
            <a:r>
              <a:rPr kumimoji="1" lang="en-US" altLang="ja-JP" sz="1000" b="1" dirty="0">
                <a:solidFill>
                  <a:schemeClr val="bg1"/>
                </a:solidFill>
                <a:latin typeface="+mn-ea"/>
              </a:rPr>
              <a:t>/ AVA </a:t>
            </a:r>
            <a:r>
              <a:rPr kumimoji="1" lang="ja-JP" altLang="en-US" sz="1000" b="1" dirty="0">
                <a:solidFill>
                  <a:schemeClr val="bg1"/>
                </a:solidFill>
                <a:latin typeface="+mn-ea"/>
              </a:rPr>
              <a:t>ｻﾝﾀﾙﾁｱ ･ ﾊｲﾗﾝｽﾞ</a:t>
            </a:r>
            <a:endParaRPr kumimoji="1" lang="en-US" altLang="ja-JP" sz="1000" b="1" dirty="0">
              <a:solidFill>
                <a:schemeClr val="bg1"/>
              </a:solidFill>
              <a:latin typeface="+mn-ea"/>
            </a:endParaRPr>
          </a:p>
          <a:p>
            <a:r>
              <a:rPr kumimoji="1" lang="ja-JP" altLang="en-US" sz="1000" b="1" dirty="0">
                <a:solidFill>
                  <a:schemeClr val="bg1"/>
                </a:solidFill>
                <a:latin typeface="+mn-ea"/>
              </a:rPr>
              <a:t>生産者　：バーナーダス・ワイナリー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：シャルドネ</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：白・辛口・フルボディ</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073595" y="4775501"/>
            <a:ext cx="4053508" cy="480901"/>
          </a:xfrm>
          <a:prstGeom prst="rect">
            <a:avLst/>
          </a:prstGeom>
          <a:noFill/>
        </p:spPr>
        <p:txBody>
          <a:bodyPr wrap="square" rtlCol="0">
            <a:spAutoFit/>
          </a:bodyPr>
          <a:lstStyle/>
          <a:p>
            <a:r>
              <a:rPr kumimoji="1" lang="ja-JP" altLang="en-US" sz="2525" b="1" dirty="0">
                <a:solidFill>
                  <a:schemeClr val="bg1"/>
                </a:solidFill>
                <a:latin typeface="+mn-ea"/>
              </a:rPr>
              <a:t>シエラマール・シャルドネ</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398579" y="5518245"/>
            <a:ext cx="4011745" cy="938719"/>
          </a:xfrm>
          <a:prstGeom prst="rect">
            <a:avLst/>
          </a:prstGeom>
          <a:noFill/>
        </p:spPr>
        <p:txBody>
          <a:bodyPr wrap="square" rtlCol="0">
            <a:spAutoFit/>
          </a:bodyPr>
          <a:lstStyle/>
          <a:p>
            <a:r>
              <a:rPr kumimoji="1" lang="ja-JP" altLang="en-US" sz="1100" dirty="0">
                <a:solidFill>
                  <a:schemeClr val="bg1"/>
                </a:solidFill>
                <a:latin typeface="+mn-ea"/>
              </a:rPr>
              <a:t>香りは熟した白い果実の美しいアロマとキャラメルのニュアンスがあります。 味わいは強烈かつ甘美、熟した桃、タンジェリン、ホワイトチェリーの果実味と、穏やかなトーストしたオークのアクセントが見られます。 テクスチャーは非常に豊かで口中で長く続きます。 </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385788" y="5227218"/>
            <a:ext cx="4182657" cy="276999"/>
          </a:xfrm>
          <a:prstGeom prst="rect">
            <a:avLst/>
          </a:prstGeom>
          <a:noFill/>
        </p:spPr>
        <p:txBody>
          <a:bodyPr wrap="square" rtlCol="0">
            <a:spAutoFit/>
          </a:bodyPr>
          <a:lstStyle/>
          <a:p>
            <a:r>
              <a:rPr kumimoji="1" lang="ja-JP" altLang="en-US" sz="1200" b="1" dirty="0">
                <a:solidFill>
                  <a:schemeClr val="bg1"/>
                </a:solidFill>
                <a:latin typeface="+mn-ea"/>
              </a:rPr>
              <a:t>熟した白い果実の美しいアロマとキャラメルのニュアンス</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398579" y="552166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5" y="6516612"/>
            <a:ext cx="4182657" cy="769441"/>
          </a:xfrm>
          <a:prstGeom prst="rect">
            <a:avLst/>
          </a:prstGeom>
          <a:noFill/>
        </p:spPr>
        <p:txBody>
          <a:bodyPr wrap="square" rtlCol="0">
            <a:spAutoFit/>
          </a:bodyPr>
          <a:lstStyle/>
          <a:p>
            <a:r>
              <a:rPr kumimoji="1" lang="ja-JP" altLang="en-US" sz="1100" b="1" dirty="0">
                <a:solidFill>
                  <a:schemeClr val="bg1"/>
                </a:solidFill>
                <a:latin typeface="+mn-ea"/>
              </a:rPr>
              <a:t>原産国　：アメリカ</a:t>
            </a:r>
            <a:r>
              <a:rPr kumimoji="1" lang="en-US" altLang="ja-JP" sz="1100" b="1" dirty="0">
                <a:solidFill>
                  <a:schemeClr val="bg1"/>
                </a:solidFill>
                <a:latin typeface="+mn-ea"/>
              </a:rPr>
              <a:t>/</a:t>
            </a:r>
            <a:r>
              <a:rPr kumimoji="1" lang="ja-JP" altLang="en-US" sz="1100" b="1" dirty="0">
                <a:solidFill>
                  <a:schemeClr val="bg1"/>
                </a:solidFill>
                <a:latin typeface="+mn-ea"/>
              </a:rPr>
              <a:t>ＡＶＡ　サンタルチア・ハイランズ</a:t>
            </a:r>
            <a:endParaRPr kumimoji="1" lang="en-US" altLang="ja-JP" sz="1100" b="1" dirty="0">
              <a:solidFill>
                <a:schemeClr val="bg1"/>
              </a:solidFill>
              <a:latin typeface="+mn-ea"/>
            </a:endParaRPr>
          </a:p>
          <a:p>
            <a:r>
              <a:rPr kumimoji="1" lang="ja-JP" altLang="en-US" sz="1100" b="1" dirty="0">
                <a:solidFill>
                  <a:schemeClr val="bg1"/>
                </a:solidFill>
                <a:latin typeface="+mn-ea"/>
              </a:rPr>
              <a:t>生産者　：バーナーダス・ワイナリー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：白・辛口・フルボディ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387502" y="4794605"/>
            <a:ext cx="4182658" cy="480901"/>
          </a:xfrm>
          <a:prstGeom prst="rect">
            <a:avLst/>
          </a:prstGeom>
          <a:noFill/>
        </p:spPr>
        <p:txBody>
          <a:bodyPr wrap="square" rtlCol="0">
            <a:spAutoFit/>
          </a:bodyPr>
          <a:lstStyle/>
          <a:p>
            <a:r>
              <a:rPr kumimoji="1" lang="ja-JP" altLang="en-US" sz="2525" b="1" dirty="0">
                <a:solidFill>
                  <a:schemeClr val="bg1"/>
                </a:solidFill>
                <a:latin typeface="+mn-ea"/>
              </a:rPr>
              <a:t>シエラマール・シャルドネ</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689825" y="2459724"/>
            <a:ext cx="3033909" cy="369332"/>
          </a:xfrm>
          <a:prstGeom prst="rect">
            <a:avLst/>
          </a:prstGeom>
          <a:noFill/>
        </p:spPr>
        <p:txBody>
          <a:bodyPr wrap="square" rtlCol="0">
            <a:spAutoFit/>
          </a:bodyPr>
          <a:lstStyle/>
          <a:p>
            <a:pPr algn="ctr"/>
            <a:r>
              <a:rPr kumimoji="1" lang="ja-JP" altLang="en-US" b="1" dirty="0">
                <a:solidFill>
                  <a:schemeClr val="bg1"/>
                </a:solidFill>
                <a:latin typeface="+mn-ea"/>
              </a:rPr>
              <a:t>シエラマール・シャルドネ</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89529" y="2852089"/>
            <a:ext cx="2319128" cy="461665"/>
          </a:xfrm>
          <a:prstGeom prst="rect">
            <a:avLst/>
          </a:prstGeom>
          <a:noFill/>
        </p:spPr>
        <p:txBody>
          <a:bodyPr wrap="square" rtlCol="0">
            <a:spAutoFit/>
          </a:bodyPr>
          <a:lstStyle/>
          <a:p>
            <a:r>
              <a:rPr kumimoji="1" lang="ja-JP" altLang="en-US" sz="1200" b="1" dirty="0">
                <a:solidFill>
                  <a:schemeClr val="bg1"/>
                </a:solidFill>
                <a:latin typeface="+mn-ea"/>
              </a:rPr>
              <a:t>熟した白い果実の美しいアロマとキャラメルのニュアンス</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：ｱﾒﾘｶ </a:t>
            </a:r>
            <a:r>
              <a:rPr kumimoji="1" lang="en-US" altLang="ja-JP" sz="1000" b="1" dirty="0">
                <a:solidFill>
                  <a:schemeClr val="bg1"/>
                </a:solidFill>
                <a:latin typeface="+mn-ea"/>
              </a:rPr>
              <a:t>/ AVA </a:t>
            </a:r>
            <a:r>
              <a:rPr kumimoji="1" lang="ja-JP" altLang="en-US" sz="1000" b="1" dirty="0">
                <a:solidFill>
                  <a:schemeClr val="bg1"/>
                </a:solidFill>
                <a:latin typeface="+mn-ea"/>
              </a:rPr>
              <a:t>ｻﾝﾀﾙﾁｱ ･ ﾊｲﾗﾝｽﾞ</a:t>
            </a:r>
            <a:endParaRPr kumimoji="1" lang="en-US" altLang="ja-JP" sz="1000" b="1" dirty="0">
              <a:solidFill>
                <a:schemeClr val="bg1"/>
              </a:solidFill>
              <a:latin typeface="+mn-ea"/>
            </a:endParaRPr>
          </a:p>
          <a:p>
            <a:r>
              <a:rPr kumimoji="1" lang="ja-JP" altLang="en-US" sz="1000" b="1" dirty="0">
                <a:solidFill>
                  <a:schemeClr val="bg1"/>
                </a:solidFill>
                <a:latin typeface="+mn-ea"/>
              </a:rPr>
              <a:t>生産者　：バーナーダス・ワイナリー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：シャルドネ</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：白・辛口・フルボディ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1" name="テキスト ボックス 60">
            <a:extLst>
              <a:ext uri="{FF2B5EF4-FFF2-40B4-BE49-F238E27FC236}">
                <a16:creationId xmlns:a16="http://schemas.microsoft.com/office/drawing/2014/main" id="{1FE78973-F29A-443E-A708-8E9EF228363F}"/>
              </a:ext>
            </a:extLst>
          </p:cNvPr>
          <p:cNvSpPr txBox="1"/>
          <p:nvPr/>
        </p:nvSpPr>
        <p:spPr>
          <a:xfrm>
            <a:off x="5959715" y="728201"/>
            <a:ext cx="2040845" cy="276999"/>
          </a:xfrm>
          <a:prstGeom prst="rect">
            <a:avLst/>
          </a:prstGeom>
          <a:noFill/>
        </p:spPr>
        <p:txBody>
          <a:bodyPr wrap="square" rtlCol="0">
            <a:spAutoFit/>
          </a:bodyPr>
          <a:lstStyle/>
          <a:p>
            <a:r>
              <a:rPr kumimoji="1" lang="ja-JP" altLang="en-US" sz="1200" b="1" dirty="0">
                <a:solidFill>
                  <a:schemeClr val="bg1"/>
                </a:solidFill>
                <a:latin typeface="+mn-ea"/>
              </a:rPr>
              <a:t>シエラマール・シャルドネ</a:t>
            </a:r>
          </a:p>
        </p:txBody>
      </p:sp>
      <p:sp>
        <p:nvSpPr>
          <p:cNvPr id="62" name="テキスト ボックス 61">
            <a:extLst>
              <a:ext uri="{FF2B5EF4-FFF2-40B4-BE49-F238E27FC236}">
                <a16:creationId xmlns:a16="http://schemas.microsoft.com/office/drawing/2014/main" id="{285B478C-45E0-4E91-B888-937CD70C8D6F}"/>
              </a:ext>
            </a:extLst>
          </p:cNvPr>
          <p:cNvSpPr txBox="1"/>
          <p:nvPr/>
        </p:nvSpPr>
        <p:spPr>
          <a:xfrm>
            <a:off x="5959716" y="980542"/>
            <a:ext cx="2100088" cy="400110"/>
          </a:xfrm>
          <a:prstGeom prst="rect">
            <a:avLst/>
          </a:prstGeom>
          <a:noFill/>
        </p:spPr>
        <p:txBody>
          <a:bodyPr wrap="square" rtlCol="0">
            <a:spAutoFit/>
          </a:bodyPr>
          <a:lstStyle/>
          <a:p>
            <a:r>
              <a:rPr kumimoji="1" lang="ja-JP" altLang="en-US" sz="1000" b="1" dirty="0">
                <a:solidFill>
                  <a:schemeClr val="bg1"/>
                </a:solidFill>
                <a:latin typeface="+mn-ea"/>
              </a:rPr>
              <a:t>熟した白い果実の美しいアロマとキャラメルのニュアンス</a:t>
            </a:r>
          </a:p>
        </p:txBody>
      </p:sp>
      <p:sp>
        <p:nvSpPr>
          <p:cNvPr id="79" name="テキスト ボックス 78">
            <a:extLst>
              <a:ext uri="{FF2B5EF4-FFF2-40B4-BE49-F238E27FC236}">
                <a16:creationId xmlns:a16="http://schemas.microsoft.com/office/drawing/2014/main" id="{1A7667EF-0CAA-4A3B-9BD5-78073D9AD819}"/>
              </a:ext>
            </a:extLst>
          </p:cNvPr>
          <p:cNvSpPr txBox="1"/>
          <p:nvPr/>
        </p:nvSpPr>
        <p:spPr>
          <a:xfrm>
            <a:off x="5978697" y="138458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原産国：ｱﾒﾘｶ </a:t>
            </a:r>
            <a:r>
              <a:rPr kumimoji="1" lang="en-US" altLang="ja-JP" sz="800" b="1" dirty="0">
                <a:solidFill>
                  <a:schemeClr val="bg1"/>
                </a:solidFill>
                <a:latin typeface="+mn-ea"/>
              </a:rPr>
              <a:t>/ AVA </a:t>
            </a:r>
            <a:r>
              <a:rPr kumimoji="1" lang="ja-JP" altLang="en-US" sz="800" b="1" dirty="0">
                <a:solidFill>
                  <a:schemeClr val="bg1"/>
                </a:solidFill>
                <a:latin typeface="+mn-ea"/>
              </a:rPr>
              <a:t>ｻﾝﾀﾙﾁｱ ･ ﾊｲﾗﾝｽﾞ</a:t>
            </a:r>
            <a:endParaRPr kumimoji="1" lang="en-US" altLang="ja-JP" sz="800" b="1" dirty="0">
              <a:solidFill>
                <a:schemeClr val="bg1"/>
              </a:solidFill>
              <a:latin typeface="+mn-ea"/>
            </a:endParaRPr>
          </a:p>
          <a:p>
            <a:r>
              <a:rPr kumimoji="1" lang="ja-JP" altLang="en-US" sz="800" b="1" dirty="0">
                <a:solidFill>
                  <a:schemeClr val="bg1"/>
                </a:solidFill>
                <a:latin typeface="+mn-ea"/>
              </a:rPr>
              <a:t>生産者：バーナーダス・ワイナリー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：シャルドネ</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味わい：白・辛口・フルボディ</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5D57427-312C-4348-B4AB-27F8F2DF2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408" y="4794605"/>
            <a:ext cx="2153983" cy="2871978"/>
          </a:xfrm>
          <a:prstGeom prst="rect">
            <a:avLst/>
          </a:prstGeom>
        </p:spPr>
      </p:pic>
      <p:pic>
        <p:nvPicPr>
          <p:cNvPr id="68" name="図 67">
            <a:extLst>
              <a:ext uri="{FF2B5EF4-FFF2-40B4-BE49-F238E27FC236}">
                <a16:creationId xmlns:a16="http://schemas.microsoft.com/office/drawing/2014/main" id="{29A30005-B0FF-4CB0-9643-9838AA9FA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252" y="4784205"/>
            <a:ext cx="2153983" cy="2871978"/>
          </a:xfrm>
          <a:prstGeom prst="rect">
            <a:avLst/>
          </a:prstGeom>
        </p:spPr>
      </p:pic>
      <p:pic>
        <p:nvPicPr>
          <p:cNvPr id="83" name="図 82">
            <a:extLst>
              <a:ext uri="{FF2B5EF4-FFF2-40B4-BE49-F238E27FC236}">
                <a16:creationId xmlns:a16="http://schemas.microsoft.com/office/drawing/2014/main" id="{65737619-D36D-45BE-8E0B-F243FF66E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380" y="2558205"/>
            <a:ext cx="1427316" cy="1903088"/>
          </a:xfrm>
          <a:prstGeom prst="rect">
            <a:avLst/>
          </a:prstGeom>
        </p:spPr>
      </p:pic>
      <p:pic>
        <p:nvPicPr>
          <p:cNvPr id="84" name="図 83">
            <a:extLst>
              <a:ext uri="{FF2B5EF4-FFF2-40B4-BE49-F238E27FC236}">
                <a16:creationId xmlns:a16="http://schemas.microsoft.com/office/drawing/2014/main" id="{121304AC-F2B6-46EB-8D9A-EA80712D4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32" y="2544047"/>
            <a:ext cx="1468169" cy="1957559"/>
          </a:xfrm>
          <a:prstGeom prst="rect">
            <a:avLst/>
          </a:prstGeom>
        </p:spPr>
      </p:pic>
      <p:pic>
        <p:nvPicPr>
          <p:cNvPr id="85" name="図 84">
            <a:extLst>
              <a:ext uri="{FF2B5EF4-FFF2-40B4-BE49-F238E27FC236}">
                <a16:creationId xmlns:a16="http://schemas.microsoft.com/office/drawing/2014/main" id="{A81B2EE1-C8D7-4FCD-AA31-C572B1F8D2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2" y="798301"/>
            <a:ext cx="975792" cy="1301056"/>
          </a:xfrm>
          <a:prstGeom prst="rect">
            <a:avLst/>
          </a:prstGeom>
        </p:spPr>
      </p:pic>
      <p:pic>
        <p:nvPicPr>
          <p:cNvPr id="86" name="図 85">
            <a:extLst>
              <a:ext uri="{FF2B5EF4-FFF2-40B4-BE49-F238E27FC236}">
                <a16:creationId xmlns:a16="http://schemas.microsoft.com/office/drawing/2014/main" id="{3A43DEE3-6262-4234-A3CA-9743E4F82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7892" y="853148"/>
            <a:ext cx="968879" cy="1291839"/>
          </a:xfrm>
          <a:prstGeom prst="rect">
            <a:avLst/>
          </a:prstGeom>
        </p:spPr>
      </p:pic>
      <p:grpSp>
        <p:nvGrpSpPr>
          <p:cNvPr id="87" name="グループ化 86">
            <a:extLst>
              <a:ext uri="{FF2B5EF4-FFF2-40B4-BE49-F238E27FC236}">
                <a16:creationId xmlns:a16="http://schemas.microsoft.com/office/drawing/2014/main" id="{552B834E-B0F9-43FE-B3BA-DDFE68DCAD99}"/>
              </a:ext>
            </a:extLst>
          </p:cNvPr>
          <p:cNvGrpSpPr/>
          <p:nvPr/>
        </p:nvGrpSpPr>
        <p:grpSpPr>
          <a:xfrm>
            <a:off x="6407636" y="4240154"/>
            <a:ext cx="481732" cy="221920"/>
            <a:chOff x="6752865" y="4253770"/>
            <a:chExt cx="481732" cy="221920"/>
          </a:xfrm>
        </p:grpSpPr>
        <p:sp>
          <p:nvSpPr>
            <p:cNvPr id="88" name="四角形: 角を丸くする 87">
              <a:extLst>
                <a:ext uri="{FF2B5EF4-FFF2-40B4-BE49-F238E27FC236}">
                  <a16:creationId xmlns:a16="http://schemas.microsoft.com/office/drawing/2014/main" id="{0F4CE7B5-EAB9-450F-8277-62AAE02A8CC7}"/>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9" name="テキスト ボックス 88">
              <a:extLst>
                <a:ext uri="{FF2B5EF4-FFF2-40B4-BE49-F238E27FC236}">
                  <a16:creationId xmlns:a16="http://schemas.microsoft.com/office/drawing/2014/main" id="{70700A53-81A5-4028-B3A7-0C8F06538C40}"/>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90" name="グループ化 89">
            <a:extLst>
              <a:ext uri="{FF2B5EF4-FFF2-40B4-BE49-F238E27FC236}">
                <a16:creationId xmlns:a16="http://schemas.microsoft.com/office/drawing/2014/main" id="{0AF597E3-CA40-42EE-9D02-C2709819D72E}"/>
              </a:ext>
            </a:extLst>
          </p:cNvPr>
          <p:cNvGrpSpPr/>
          <p:nvPr/>
        </p:nvGrpSpPr>
        <p:grpSpPr>
          <a:xfrm>
            <a:off x="6398579" y="2008162"/>
            <a:ext cx="392268" cy="183496"/>
            <a:chOff x="6398579" y="2008162"/>
            <a:chExt cx="392268" cy="183496"/>
          </a:xfrm>
        </p:grpSpPr>
        <p:sp>
          <p:nvSpPr>
            <p:cNvPr id="94" name="四角形: 角を丸くする 93">
              <a:extLst>
                <a:ext uri="{FF2B5EF4-FFF2-40B4-BE49-F238E27FC236}">
                  <a16:creationId xmlns:a16="http://schemas.microsoft.com/office/drawing/2014/main" id="{50A859CF-1886-4A06-BAA7-6D91B4C1F970}"/>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2" name="テキスト ボックス 101">
              <a:extLst>
                <a:ext uri="{FF2B5EF4-FFF2-40B4-BE49-F238E27FC236}">
                  <a16:creationId xmlns:a16="http://schemas.microsoft.com/office/drawing/2014/main" id="{9C956406-E222-4AEB-8B3D-2F38E2F1A636}"/>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03" name="グループ化 102">
            <a:extLst>
              <a:ext uri="{FF2B5EF4-FFF2-40B4-BE49-F238E27FC236}">
                <a16:creationId xmlns:a16="http://schemas.microsoft.com/office/drawing/2014/main" id="{60E57F51-C754-4932-8D41-EAE052D9BD5B}"/>
              </a:ext>
            </a:extLst>
          </p:cNvPr>
          <p:cNvGrpSpPr/>
          <p:nvPr/>
        </p:nvGrpSpPr>
        <p:grpSpPr>
          <a:xfrm>
            <a:off x="6564443" y="7433712"/>
            <a:ext cx="481732" cy="221920"/>
            <a:chOff x="7898818" y="7419868"/>
            <a:chExt cx="481732" cy="221920"/>
          </a:xfrm>
        </p:grpSpPr>
        <p:sp>
          <p:nvSpPr>
            <p:cNvPr id="110" name="四角形: 角を丸くする 109">
              <a:extLst>
                <a:ext uri="{FF2B5EF4-FFF2-40B4-BE49-F238E27FC236}">
                  <a16:creationId xmlns:a16="http://schemas.microsoft.com/office/drawing/2014/main" id="{419BC557-443F-440D-B8BA-0CB17BAE1038}"/>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1" name="テキスト ボックス 110">
              <a:extLst>
                <a:ext uri="{FF2B5EF4-FFF2-40B4-BE49-F238E27FC236}">
                  <a16:creationId xmlns:a16="http://schemas.microsoft.com/office/drawing/2014/main" id="{EE4CF4D7-BDCF-46DC-AC80-C617F2116CF7}"/>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2" name="テキスト ボックス 111">
            <a:extLst>
              <a:ext uri="{FF2B5EF4-FFF2-40B4-BE49-F238E27FC236}">
                <a16:creationId xmlns:a16="http://schemas.microsoft.com/office/drawing/2014/main" id="{AAD45CEE-04A8-4853-9F59-B36CD58CABA2}"/>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3" name="グループ化 112">
            <a:extLst>
              <a:ext uri="{FF2B5EF4-FFF2-40B4-BE49-F238E27FC236}">
                <a16:creationId xmlns:a16="http://schemas.microsoft.com/office/drawing/2014/main" id="{2C68C3FB-87C9-45AE-AA89-642F74BB53B5}"/>
              </a:ext>
            </a:extLst>
          </p:cNvPr>
          <p:cNvGrpSpPr/>
          <p:nvPr/>
        </p:nvGrpSpPr>
        <p:grpSpPr>
          <a:xfrm>
            <a:off x="776680" y="1984185"/>
            <a:ext cx="724955" cy="190091"/>
            <a:chOff x="776680" y="1984185"/>
            <a:chExt cx="724955" cy="190091"/>
          </a:xfrm>
        </p:grpSpPr>
        <p:sp>
          <p:nvSpPr>
            <p:cNvPr id="114" name="四角形: 角を丸くする 113">
              <a:extLst>
                <a:ext uri="{FF2B5EF4-FFF2-40B4-BE49-F238E27FC236}">
                  <a16:creationId xmlns:a16="http://schemas.microsoft.com/office/drawing/2014/main" id="{8D62F657-BFAC-4815-A14B-3E6BA7223553}"/>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5" name="テキスト ボックス 114">
              <a:extLst>
                <a:ext uri="{FF2B5EF4-FFF2-40B4-BE49-F238E27FC236}">
                  <a16:creationId xmlns:a16="http://schemas.microsoft.com/office/drawing/2014/main" id="{1A37AC85-AF71-40B6-AAA2-367DB49E211F}"/>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6" name="グループ化 115">
            <a:extLst>
              <a:ext uri="{FF2B5EF4-FFF2-40B4-BE49-F238E27FC236}">
                <a16:creationId xmlns:a16="http://schemas.microsoft.com/office/drawing/2014/main" id="{7C880B47-91D7-40CB-9C3A-6320C507C839}"/>
              </a:ext>
            </a:extLst>
          </p:cNvPr>
          <p:cNvGrpSpPr/>
          <p:nvPr/>
        </p:nvGrpSpPr>
        <p:grpSpPr>
          <a:xfrm>
            <a:off x="886113" y="4111950"/>
            <a:ext cx="469661" cy="351506"/>
            <a:chOff x="860269" y="4063164"/>
            <a:chExt cx="469661" cy="351506"/>
          </a:xfrm>
        </p:grpSpPr>
        <p:sp>
          <p:nvSpPr>
            <p:cNvPr id="117" name="四角形: 角を丸くする 116">
              <a:extLst>
                <a:ext uri="{FF2B5EF4-FFF2-40B4-BE49-F238E27FC236}">
                  <a16:creationId xmlns:a16="http://schemas.microsoft.com/office/drawing/2014/main" id="{23F001F7-20DB-4E82-AFCB-512E9131195D}"/>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8" name="テキスト ボックス 117">
              <a:extLst>
                <a:ext uri="{FF2B5EF4-FFF2-40B4-BE49-F238E27FC236}">
                  <a16:creationId xmlns:a16="http://schemas.microsoft.com/office/drawing/2014/main" id="{C2459F29-8090-4C37-B3AE-320E0D19728A}"/>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19" name="テキスト ボックス 118">
            <a:extLst>
              <a:ext uri="{FF2B5EF4-FFF2-40B4-BE49-F238E27FC236}">
                <a16:creationId xmlns:a16="http://schemas.microsoft.com/office/drawing/2014/main" id="{491974FB-6C53-4C82-BC04-495B7D808546}"/>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\7,800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\8,580)</a:t>
            </a:r>
            <a:endParaRPr kumimoji="1" lang="ja-JP" altLang="en-US" sz="1900" b="1" dirty="0">
              <a:solidFill>
                <a:schemeClr val="bg1"/>
              </a:solidFill>
              <a:latin typeface="+mn-ea"/>
            </a:endParaRPr>
          </a:p>
        </p:txBody>
      </p:sp>
      <p:grpSp>
        <p:nvGrpSpPr>
          <p:cNvPr id="120" name="グループ化 119">
            <a:extLst>
              <a:ext uri="{FF2B5EF4-FFF2-40B4-BE49-F238E27FC236}">
                <a16:creationId xmlns:a16="http://schemas.microsoft.com/office/drawing/2014/main" id="{2C8D3503-F18B-4FCA-913C-293205871EC8}"/>
              </a:ext>
            </a:extLst>
          </p:cNvPr>
          <p:cNvGrpSpPr/>
          <p:nvPr/>
        </p:nvGrpSpPr>
        <p:grpSpPr>
          <a:xfrm>
            <a:off x="1039691" y="7280622"/>
            <a:ext cx="632166" cy="400110"/>
            <a:chOff x="1039691" y="7280622"/>
            <a:chExt cx="632166" cy="400110"/>
          </a:xfrm>
        </p:grpSpPr>
        <p:sp>
          <p:nvSpPr>
            <p:cNvPr id="121" name="四角形: 角を丸くする 120">
              <a:extLst>
                <a:ext uri="{FF2B5EF4-FFF2-40B4-BE49-F238E27FC236}">
                  <a16:creationId xmlns:a16="http://schemas.microsoft.com/office/drawing/2014/main" id="{22407A95-2995-4DA1-B799-CA579AA97981}"/>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2" name="テキスト ボックス 121">
              <a:extLst>
                <a:ext uri="{FF2B5EF4-FFF2-40B4-BE49-F238E27FC236}">
                  <a16:creationId xmlns:a16="http://schemas.microsoft.com/office/drawing/2014/main" id="{4DAC58E8-C530-450A-B5CC-1CEDB3732BA3}"/>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3" name="テキスト ボックス 122">
            <a:extLst>
              <a:ext uri="{FF2B5EF4-FFF2-40B4-BE49-F238E27FC236}">
                <a16:creationId xmlns:a16="http://schemas.microsoft.com/office/drawing/2014/main" id="{03D700F5-7355-4B3D-AF9F-243DE4D3E717}"/>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\7,800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\8,580)</a:t>
            </a:r>
          </a:p>
        </p:txBody>
      </p:sp>
      <p:sp>
        <p:nvSpPr>
          <p:cNvPr id="124" name="テキスト ボックス 123">
            <a:extLst>
              <a:ext uri="{FF2B5EF4-FFF2-40B4-BE49-F238E27FC236}">
                <a16:creationId xmlns:a16="http://schemas.microsoft.com/office/drawing/2014/main" id="{56E7C310-0B36-4351-8812-74D2B5A7A578}"/>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8,580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1325</TotalTime>
  <Words>382</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83</cp:revision>
  <cp:lastPrinted>2022-06-14T09:02:18Z</cp:lastPrinted>
  <dcterms:created xsi:type="dcterms:W3CDTF">2021-10-01T15:02:20Z</dcterms:created>
  <dcterms:modified xsi:type="dcterms:W3CDTF">2023-09-26T00:17:15Z</dcterms:modified>
</cp:coreProperties>
</file>