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122" y="239706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581388" y="695429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05018" y="944821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5723" y="126919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80629" y="1285071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0741" y="5573844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シュナン・ブランは平均樹齢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37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歳。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5℃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前後まで下がる夜から早朝にかけ、手摘みにより充実した果実のみを収穫。ステンレスタンク発酵し、澱の上で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か月静置の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後にボトリング。フレッシュな果実味にほのかなクリスプの香り。料理との相性は幅広いオールラウンダーです。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971615" y="5285408"/>
            <a:ext cx="42454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21260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63924" y="3230589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31808" y="4795526"/>
            <a:ext cx="417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シュナン・ブランは平均樹齢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37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歳。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5℃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前後まで下がる夜から早朝にかけ、手摘みにより充実した果実のみを収穫。ステンレスタンク発酵し、澱の上で</a:t>
            </a:r>
            <a:r>
              <a:rPr kumimoji="1" lang="en-US" altLang="ja-JP" sz="1100" dirty="0">
                <a:solidFill>
                  <a:schemeClr val="bg1"/>
                </a:solidFill>
                <a:latin typeface="+mn-ea"/>
              </a:rPr>
              <a:t>7</a:t>
            </a:r>
            <a:r>
              <a:rPr kumimoji="1" lang="ja-JP" altLang="en-US" sz="1100" dirty="0" err="1">
                <a:solidFill>
                  <a:schemeClr val="bg1"/>
                </a:solidFill>
                <a:latin typeface="+mn-ea"/>
              </a:rPr>
              <a:t>か月静置の</a:t>
            </a:r>
            <a:r>
              <a:rPr kumimoji="1" lang="ja-JP" altLang="en-US" sz="1100" dirty="0">
                <a:solidFill>
                  <a:schemeClr val="bg1"/>
                </a:solidFill>
                <a:latin typeface="+mn-ea"/>
              </a:rPr>
              <a:t>後にボトリング。フレッシュな果実味にほのかなクリスプの香り。料理との相性は幅広いオールラウンダーです。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54178" y="646353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377691" y="4824293"/>
            <a:ext cx="400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5" y="2459724"/>
            <a:ext cx="31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01500" y="2754113"/>
            <a:ext cx="274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01501" y="3215778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548" y="715976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78033" y="1328045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64061" y="2762007"/>
            <a:ext cx="2718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4" y="6463539"/>
            <a:ext cx="4160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61987" y="6527952"/>
            <a:ext cx="41779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05519" y="3260589"/>
            <a:ext cx="2966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シュナン・ブラン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61684" y="3273385"/>
            <a:ext cx="29288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FEEE5746-AF53-4B59-A6ED-3A01100BEB05}"/>
              </a:ext>
            </a:extLst>
          </p:cNvPr>
          <p:cNvSpPr txBox="1"/>
          <p:nvPr/>
        </p:nvSpPr>
        <p:spPr>
          <a:xfrm>
            <a:off x="6045557" y="133226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原産国：南アフリカ／ステレンボッシュ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生産者：レムフクト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：シュナン・ブラン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味わい：白・辛口・ライトボディ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5B60BD8-19A4-4707-8200-A4062B232D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547" y="4841069"/>
            <a:ext cx="2081226" cy="2774968"/>
          </a:xfrm>
          <a:prstGeom prst="rect">
            <a:avLst/>
          </a:prstGeom>
        </p:spPr>
      </p:pic>
      <p:pic>
        <p:nvPicPr>
          <p:cNvPr id="83" name="図 82">
            <a:extLst>
              <a:ext uri="{FF2B5EF4-FFF2-40B4-BE49-F238E27FC236}">
                <a16:creationId xmlns:a16="http://schemas.microsoft.com/office/drawing/2014/main" id="{BCDA0B68-4AA7-4782-B484-C6C4FEE09E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84" y="4895982"/>
            <a:ext cx="2081226" cy="2774968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2CDCD466-1E4D-4C58-B182-906E80CE9E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151" y="2580671"/>
            <a:ext cx="1410371" cy="1880495"/>
          </a:xfrm>
          <a:prstGeom prst="rect">
            <a:avLst/>
          </a:prstGeom>
        </p:spPr>
      </p:pic>
      <p:pic>
        <p:nvPicPr>
          <p:cNvPr id="85" name="図 84">
            <a:extLst>
              <a:ext uri="{FF2B5EF4-FFF2-40B4-BE49-F238E27FC236}">
                <a16:creationId xmlns:a16="http://schemas.microsoft.com/office/drawing/2014/main" id="{9716262B-9CC4-4B82-82FA-4F245D03BD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92" y="2554226"/>
            <a:ext cx="1410371" cy="1880495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DAD7C217-CEA8-44CD-9A43-CB51DDBAC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67" y="730984"/>
            <a:ext cx="1058312" cy="1411083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3F90C919-5780-48B2-8562-665FB2B1F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935" y="782960"/>
            <a:ext cx="1058312" cy="1411083"/>
          </a:xfrm>
          <a:prstGeom prst="rect">
            <a:avLst/>
          </a:prstGeom>
        </p:spPr>
      </p:pic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214F5B83-A2BD-4F21-8CDA-CF188FEABFAC}"/>
              </a:ext>
            </a:extLst>
          </p:cNvPr>
          <p:cNvSpPr txBox="1"/>
          <p:nvPr/>
        </p:nvSpPr>
        <p:spPr>
          <a:xfrm>
            <a:off x="5948442" y="705444"/>
            <a:ext cx="2181825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50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25B7E1E6-E0F3-45B5-9763-09B6F089385F}"/>
              </a:ext>
            </a:extLst>
          </p:cNvPr>
          <p:cNvSpPr txBox="1"/>
          <p:nvPr/>
        </p:nvSpPr>
        <p:spPr>
          <a:xfrm>
            <a:off x="5998930" y="966476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「シュナン・ブラン＝オールラウンダー」を知ることのできるワイン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00005E87-E774-42CE-8C6F-B7F8D0D245C0}"/>
              </a:ext>
            </a:extLst>
          </p:cNvPr>
          <p:cNvSpPr txBox="1"/>
          <p:nvPr/>
        </p:nvSpPr>
        <p:spPr>
          <a:xfrm>
            <a:off x="5993200" y="2441007"/>
            <a:ext cx="3182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ファーストライト･シュナン・ブラン</a:t>
            </a:r>
          </a:p>
        </p:txBody>
      </p: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DAC040D1-C739-4164-B5DE-31DC63C29B15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7" name="四角形: 角を丸くする 66">
              <a:extLst>
                <a:ext uri="{FF2B5EF4-FFF2-40B4-BE49-F238E27FC236}">
                  <a16:creationId xmlns:a16="http://schemas.microsoft.com/office/drawing/2014/main" id="{EC03AA3B-975F-4082-BD99-7C215E87693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7983B100-BE72-4FEA-B7AD-69BE20DDE757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95C185FB-79C2-4D0D-9DEF-6F0F456A3FF4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A4833841-8AB9-4463-9B91-F71AD850FAD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9379F19D-4465-4A73-B4FA-C10404448F65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F2302BF8-3BC5-4883-92F6-DA7F5D8426C4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3C234FC9-80B2-4F6C-A86A-6FC66149826F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4" name="テキスト ボックス 93">
              <a:extLst>
                <a:ext uri="{FF2B5EF4-FFF2-40B4-BE49-F238E27FC236}">
                  <a16:creationId xmlns:a16="http://schemas.microsoft.com/office/drawing/2014/main" id="{3D55AD42-5439-4290-BC10-E01B32B6D143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B3F70339-A218-4949-AD37-397C48ABAF8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496D60A4-AC8D-4AE3-A4C3-72E66A96BF6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81BE98AB-4ACA-46CF-A670-B7FCE8E293F6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2" name="テキスト ボックス 111">
              <a:extLst>
                <a:ext uri="{FF2B5EF4-FFF2-40B4-BE49-F238E27FC236}">
                  <a16:creationId xmlns:a16="http://schemas.microsoft.com/office/drawing/2014/main" id="{0BE4E8AE-2D17-4EB1-8551-413EAE8839C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F2B0661A-8E2A-467C-BED2-955235734FC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15" name="四角形: 角を丸くする 114">
              <a:extLst>
                <a:ext uri="{FF2B5EF4-FFF2-40B4-BE49-F238E27FC236}">
                  <a16:creationId xmlns:a16="http://schemas.microsoft.com/office/drawing/2014/main" id="{8748822E-57A2-4783-BE40-933005BE2BAE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6" name="テキスト ボックス 115">
              <a:extLst>
                <a:ext uri="{FF2B5EF4-FFF2-40B4-BE49-F238E27FC236}">
                  <a16:creationId xmlns:a16="http://schemas.microsoft.com/office/drawing/2014/main" id="{F3F0E291-77EB-439C-9769-91B1242055D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5233467A-0345-4107-B67E-DE81234E1428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\3,300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\3,630)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9ACCD33-F76B-4488-9537-8CAC7648CA7D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4799D792-3FD7-4C71-A324-0A55D72F6FBF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F2F520D9-8E6B-467C-870F-53B165976DE2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6859E633-B3E3-4F81-96F0-E3C65FB46AE9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\3,300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\3,630)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D55C1687-EEBE-49DE-A36F-5F2425D84A4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3,630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1501</TotalTime>
  <Words>404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100</cp:revision>
  <cp:lastPrinted>2022-06-14T09:02:18Z</cp:lastPrinted>
  <dcterms:created xsi:type="dcterms:W3CDTF">2021-10-01T15:02:20Z</dcterms:created>
  <dcterms:modified xsi:type="dcterms:W3CDTF">2023-09-25T23:54:46Z</dcterms:modified>
</cp:coreProperties>
</file>