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7" r:id="rId2"/>
  </p:sldIdLst>
  <p:sldSz cx="10907713" cy="7775575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9" userDrawn="1">
          <p15:clr>
            <a:srgbClr val="A4A3A4"/>
          </p15:clr>
        </p15:guide>
        <p15:guide id="2" pos="34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162B"/>
    <a:srgbClr val="000000"/>
    <a:srgbClr val="500A0E"/>
    <a:srgbClr val="440000"/>
    <a:srgbClr val="BCA7A8"/>
    <a:srgbClr val="8F3F63"/>
    <a:srgbClr val="9C3A4C"/>
    <a:srgbClr val="1002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28" autoAdjust="0"/>
    <p:restoredTop sz="93436" autoAdjust="0"/>
  </p:normalViewPr>
  <p:slideViewPr>
    <p:cSldViewPr snapToGrid="0" showGuides="1">
      <p:cViewPr varScale="1">
        <p:scale>
          <a:sx n="52" d="100"/>
          <a:sy n="52" d="100"/>
        </p:scale>
        <p:origin x="1312" y="32"/>
      </p:cViewPr>
      <p:guideLst>
        <p:guide orient="horz" pos="2449"/>
        <p:guide pos="34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8745B7-0997-4672-9AB8-A968540C890D}" type="datetimeFigureOut">
              <a:rPr kumimoji="1" lang="ja-JP" altLang="en-US" smtClean="0"/>
              <a:t>2025/9/9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050925" y="1243013"/>
            <a:ext cx="47053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921C12-2774-4F35-AFA4-2D0BCC23F4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6326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050925" y="1243013"/>
            <a:ext cx="470535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21C12-2774-4F35-AFA4-2D0BCC23F4C5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6166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8079" y="1272531"/>
            <a:ext cx="9271556" cy="2707052"/>
          </a:xfrm>
        </p:spPr>
        <p:txBody>
          <a:bodyPr anchor="b"/>
          <a:lstStyle>
            <a:lvl1pPr algn="ctr">
              <a:defRPr sz="680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3464" y="4083977"/>
            <a:ext cx="8180785" cy="1877297"/>
          </a:xfrm>
        </p:spPr>
        <p:txBody>
          <a:bodyPr/>
          <a:lstStyle>
            <a:lvl1pPr marL="0" indent="0" algn="ctr">
              <a:buNone/>
              <a:defRPr sz="2721"/>
            </a:lvl1pPr>
            <a:lvl2pPr marL="518373" indent="0" algn="ctr">
              <a:buNone/>
              <a:defRPr sz="2268"/>
            </a:lvl2pPr>
            <a:lvl3pPr marL="1036747" indent="0" algn="ctr">
              <a:buNone/>
              <a:defRPr sz="2041"/>
            </a:lvl3pPr>
            <a:lvl4pPr marL="1555120" indent="0" algn="ctr">
              <a:buNone/>
              <a:defRPr sz="1814"/>
            </a:lvl4pPr>
            <a:lvl5pPr marL="2073493" indent="0" algn="ctr">
              <a:buNone/>
              <a:defRPr sz="1814"/>
            </a:lvl5pPr>
            <a:lvl6pPr marL="2591867" indent="0" algn="ctr">
              <a:buNone/>
              <a:defRPr sz="1814"/>
            </a:lvl6pPr>
            <a:lvl7pPr marL="3110240" indent="0" algn="ctr">
              <a:buNone/>
              <a:defRPr sz="1814"/>
            </a:lvl7pPr>
            <a:lvl8pPr marL="3628614" indent="0" algn="ctr">
              <a:buNone/>
              <a:defRPr sz="1814"/>
            </a:lvl8pPr>
            <a:lvl9pPr marL="4146987" indent="0" algn="ctr">
              <a:buNone/>
              <a:defRPr sz="181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2025/9/9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4498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2025/9/9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6184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5833" y="413978"/>
            <a:ext cx="2351976" cy="658944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9906" y="413978"/>
            <a:ext cx="6919580" cy="658944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2025/9/9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841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2025/9/9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3217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225" y="1938496"/>
            <a:ext cx="9407902" cy="3234423"/>
          </a:xfrm>
        </p:spPr>
        <p:txBody>
          <a:bodyPr anchor="b"/>
          <a:lstStyle>
            <a:lvl1pPr>
              <a:defRPr sz="680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4225" y="5203518"/>
            <a:ext cx="9407902" cy="1700906"/>
          </a:xfrm>
        </p:spPr>
        <p:txBody>
          <a:bodyPr/>
          <a:lstStyle>
            <a:lvl1pPr marL="0" indent="0">
              <a:buNone/>
              <a:defRPr sz="2721">
                <a:solidFill>
                  <a:schemeClr val="tx1"/>
                </a:solidFill>
              </a:defRPr>
            </a:lvl1pPr>
            <a:lvl2pPr marL="518373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2pPr>
            <a:lvl3pPr marL="1036747" indent="0">
              <a:buNone/>
              <a:defRPr sz="2041">
                <a:solidFill>
                  <a:schemeClr val="tx1">
                    <a:tint val="75000"/>
                  </a:schemeClr>
                </a:solidFill>
              </a:defRPr>
            </a:lvl3pPr>
            <a:lvl4pPr marL="155512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4pPr>
            <a:lvl5pPr marL="2073493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5pPr>
            <a:lvl6pPr marL="2591867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6pPr>
            <a:lvl7pPr marL="311024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7pPr>
            <a:lvl8pPr marL="3628614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8pPr>
            <a:lvl9pPr marL="4146987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2025/9/9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1479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9905" y="2069887"/>
            <a:ext cx="4635778" cy="493353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2030" y="2069887"/>
            <a:ext cx="4635778" cy="493353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2025/9/9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8139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413979"/>
            <a:ext cx="9407902" cy="150291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1327" y="1906097"/>
            <a:ext cx="4614473" cy="934148"/>
          </a:xfrm>
        </p:spPr>
        <p:txBody>
          <a:bodyPr anchor="b"/>
          <a:lstStyle>
            <a:lvl1pPr marL="0" indent="0">
              <a:buNone/>
              <a:defRPr sz="2721" b="1"/>
            </a:lvl1pPr>
            <a:lvl2pPr marL="518373" indent="0">
              <a:buNone/>
              <a:defRPr sz="2268" b="1"/>
            </a:lvl2pPr>
            <a:lvl3pPr marL="1036747" indent="0">
              <a:buNone/>
              <a:defRPr sz="2041" b="1"/>
            </a:lvl3pPr>
            <a:lvl4pPr marL="1555120" indent="0">
              <a:buNone/>
              <a:defRPr sz="1814" b="1"/>
            </a:lvl4pPr>
            <a:lvl5pPr marL="2073493" indent="0">
              <a:buNone/>
              <a:defRPr sz="1814" b="1"/>
            </a:lvl5pPr>
            <a:lvl6pPr marL="2591867" indent="0">
              <a:buNone/>
              <a:defRPr sz="1814" b="1"/>
            </a:lvl6pPr>
            <a:lvl7pPr marL="3110240" indent="0">
              <a:buNone/>
              <a:defRPr sz="1814" b="1"/>
            </a:lvl7pPr>
            <a:lvl8pPr marL="3628614" indent="0">
              <a:buNone/>
              <a:defRPr sz="1814" b="1"/>
            </a:lvl8pPr>
            <a:lvl9pPr marL="4146987" indent="0">
              <a:buNone/>
              <a:defRPr sz="181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1327" y="2840245"/>
            <a:ext cx="4614473" cy="41775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22030" y="1906097"/>
            <a:ext cx="4637199" cy="934148"/>
          </a:xfrm>
        </p:spPr>
        <p:txBody>
          <a:bodyPr anchor="b"/>
          <a:lstStyle>
            <a:lvl1pPr marL="0" indent="0">
              <a:buNone/>
              <a:defRPr sz="2721" b="1"/>
            </a:lvl1pPr>
            <a:lvl2pPr marL="518373" indent="0">
              <a:buNone/>
              <a:defRPr sz="2268" b="1"/>
            </a:lvl2pPr>
            <a:lvl3pPr marL="1036747" indent="0">
              <a:buNone/>
              <a:defRPr sz="2041" b="1"/>
            </a:lvl3pPr>
            <a:lvl4pPr marL="1555120" indent="0">
              <a:buNone/>
              <a:defRPr sz="1814" b="1"/>
            </a:lvl4pPr>
            <a:lvl5pPr marL="2073493" indent="0">
              <a:buNone/>
              <a:defRPr sz="1814" b="1"/>
            </a:lvl5pPr>
            <a:lvl6pPr marL="2591867" indent="0">
              <a:buNone/>
              <a:defRPr sz="1814" b="1"/>
            </a:lvl6pPr>
            <a:lvl7pPr marL="3110240" indent="0">
              <a:buNone/>
              <a:defRPr sz="1814" b="1"/>
            </a:lvl7pPr>
            <a:lvl8pPr marL="3628614" indent="0">
              <a:buNone/>
              <a:defRPr sz="1814" b="1"/>
            </a:lvl8pPr>
            <a:lvl9pPr marL="4146987" indent="0">
              <a:buNone/>
              <a:defRPr sz="181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22030" y="2840245"/>
            <a:ext cx="4637199" cy="41775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2025/9/9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6925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2025/9/9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4873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2025/9/9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9236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518372"/>
            <a:ext cx="3518021" cy="1814301"/>
          </a:xfrm>
        </p:spPr>
        <p:txBody>
          <a:bodyPr anchor="b"/>
          <a:lstStyle>
            <a:lvl1pPr>
              <a:defRPr sz="362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7199" y="1119540"/>
            <a:ext cx="5522030" cy="5525698"/>
          </a:xfrm>
        </p:spPr>
        <p:txBody>
          <a:bodyPr/>
          <a:lstStyle>
            <a:lvl1pPr>
              <a:defRPr sz="3628"/>
            </a:lvl1pPr>
            <a:lvl2pPr>
              <a:defRPr sz="3175"/>
            </a:lvl2pPr>
            <a:lvl3pPr>
              <a:defRPr sz="2721"/>
            </a:lvl3pPr>
            <a:lvl4pPr>
              <a:defRPr sz="2268"/>
            </a:lvl4pPr>
            <a:lvl5pPr>
              <a:defRPr sz="2268"/>
            </a:lvl5pPr>
            <a:lvl6pPr>
              <a:defRPr sz="2268"/>
            </a:lvl6pPr>
            <a:lvl7pPr>
              <a:defRPr sz="2268"/>
            </a:lvl7pPr>
            <a:lvl8pPr>
              <a:defRPr sz="2268"/>
            </a:lvl8pPr>
            <a:lvl9pPr>
              <a:defRPr sz="2268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326" y="2332673"/>
            <a:ext cx="3518021" cy="4321564"/>
          </a:xfrm>
        </p:spPr>
        <p:txBody>
          <a:bodyPr/>
          <a:lstStyle>
            <a:lvl1pPr marL="0" indent="0">
              <a:buNone/>
              <a:defRPr sz="1814"/>
            </a:lvl1pPr>
            <a:lvl2pPr marL="518373" indent="0">
              <a:buNone/>
              <a:defRPr sz="1587"/>
            </a:lvl2pPr>
            <a:lvl3pPr marL="1036747" indent="0">
              <a:buNone/>
              <a:defRPr sz="1361"/>
            </a:lvl3pPr>
            <a:lvl4pPr marL="1555120" indent="0">
              <a:buNone/>
              <a:defRPr sz="1134"/>
            </a:lvl4pPr>
            <a:lvl5pPr marL="2073493" indent="0">
              <a:buNone/>
              <a:defRPr sz="1134"/>
            </a:lvl5pPr>
            <a:lvl6pPr marL="2591867" indent="0">
              <a:buNone/>
              <a:defRPr sz="1134"/>
            </a:lvl6pPr>
            <a:lvl7pPr marL="3110240" indent="0">
              <a:buNone/>
              <a:defRPr sz="1134"/>
            </a:lvl7pPr>
            <a:lvl8pPr marL="3628614" indent="0">
              <a:buNone/>
              <a:defRPr sz="1134"/>
            </a:lvl8pPr>
            <a:lvl9pPr marL="4146987" indent="0">
              <a:buNone/>
              <a:defRPr sz="113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2025/9/9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9388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518372"/>
            <a:ext cx="3518021" cy="1814301"/>
          </a:xfrm>
        </p:spPr>
        <p:txBody>
          <a:bodyPr anchor="b"/>
          <a:lstStyle>
            <a:lvl1pPr>
              <a:defRPr sz="362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37199" y="1119540"/>
            <a:ext cx="5522030" cy="5525698"/>
          </a:xfrm>
        </p:spPr>
        <p:txBody>
          <a:bodyPr anchor="t"/>
          <a:lstStyle>
            <a:lvl1pPr marL="0" indent="0">
              <a:buNone/>
              <a:defRPr sz="3628"/>
            </a:lvl1pPr>
            <a:lvl2pPr marL="518373" indent="0">
              <a:buNone/>
              <a:defRPr sz="3175"/>
            </a:lvl2pPr>
            <a:lvl3pPr marL="1036747" indent="0">
              <a:buNone/>
              <a:defRPr sz="2721"/>
            </a:lvl3pPr>
            <a:lvl4pPr marL="1555120" indent="0">
              <a:buNone/>
              <a:defRPr sz="2268"/>
            </a:lvl4pPr>
            <a:lvl5pPr marL="2073493" indent="0">
              <a:buNone/>
              <a:defRPr sz="2268"/>
            </a:lvl5pPr>
            <a:lvl6pPr marL="2591867" indent="0">
              <a:buNone/>
              <a:defRPr sz="2268"/>
            </a:lvl6pPr>
            <a:lvl7pPr marL="3110240" indent="0">
              <a:buNone/>
              <a:defRPr sz="2268"/>
            </a:lvl7pPr>
            <a:lvl8pPr marL="3628614" indent="0">
              <a:buNone/>
              <a:defRPr sz="2268"/>
            </a:lvl8pPr>
            <a:lvl9pPr marL="4146987" indent="0">
              <a:buNone/>
              <a:defRPr sz="2268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326" y="2332673"/>
            <a:ext cx="3518021" cy="4321564"/>
          </a:xfrm>
        </p:spPr>
        <p:txBody>
          <a:bodyPr/>
          <a:lstStyle>
            <a:lvl1pPr marL="0" indent="0">
              <a:buNone/>
              <a:defRPr sz="1814"/>
            </a:lvl1pPr>
            <a:lvl2pPr marL="518373" indent="0">
              <a:buNone/>
              <a:defRPr sz="1587"/>
            </a:lvl2pPr>
            <a:lvl3pPr marL="1036747" indent="0">
              <a:buNone/>
              <a:defRPr sz="1361"/>
            </a:lvl3pPr>
            <a:lvl4pPr marL="1555120" indent="0">
              <a:buNone/>
              <a:defRPr sz="1134"/>
            </a:lvl4pPr>
            <a:lvl5pPr marL="2073493" indent="0">
              <a:buNone/>
              <a:defRPr sz="1134"/>
            </a:lvl5pPr>
            <a:lvl6pPr marL="2591867" indent="0">
              <a:buNone/>
              <a:defRPr sz="1134"/>
            </a:lvl6pPr>
            <a:lvl7pPr marL="3110240" indent="0">
              <a:buNone/>
              <a:defRPr sz="1134"/>
            </a:lvl7pPr>
            <a:lvl8pPr marL="3628614" indent="0">
              <a:buNone/>
              <a:defRPr sz="1134"/>
            </a:lvl8pPr>
            <a:lvl9pPr marL="4146987" indent="0">
              <a:buNone/>
              <a:defRPr sz="113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2025/9/9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4560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9906" y="413979"/>
            <a:ext cx="9407902" cy="1502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9906" y="2069887"/>
            <a:ext cx="9407902" cy="4933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9905" y="7206808"/>
            <a:ext cx="2454235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1C7BE-8019-43D9-B368-3FDAAFBDBBB5}" type="datetimeFigureOut">
              <a:rPr kumimoji="1" lang="ja-JP" altLang="en-US" smtClean="0"/>
              <a:t>2025/9/9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13180" y="7206808"/>
            <a:ext cx="3681353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3573" y="7206808"/>
            <a:ext cx="2454235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8409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36747" rtl="0" eaLnBrk="1" latinLnBrk="0" hangingPunct="1">
        <a:lnSpc>
          <a:spcPct val="90000"/>
        </a:lnSpc>
        <a:spcBef>
          <a:spcPct val="0"/>
        </a:spcBef>
        <a:buNone/>
        <a:defRPr kumimoji="1" sz="49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187" indent="-259187" algn="l" defTabSz="1036747" rtl="0" eaLnBrk="1" latinLnBrk="0" hangingPunct="1">
        <a:lnSpc>
          <a:spcPct val="90000"/>
        </a:lnSpc>
        <a:spcBef>
          <a:spcPts val="1134"/>
        </a:spcBef>
        <a:buFont typeface="Arial" panose="020B0604020202020204" pitchFamily="34" charset="0"/>
        <a:buChar char="•"/>
        <a:defRPr kumimoji="1" sz="3175" kern="1200">
          <a:solidFill>
            <a:schemeClr val="tx1"/>
          </a:solidFill>
          <a:latin typeface="+mn-lt"/>
          <a:ea typeface="+mn-ea"/>
          <a:cs typeface="+mn-cs"/>
        </a:defRPr>
      </a:lvl1pPr>
      <a:lvl2pPr marL="77756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721" kern="1200">
          <a:solidFill>
            <a:schemeClr val="tx1"/>
          </a:solidFill>
          <a:latin typeface="+mn-lt"/>
          <a:ea typeface="+mn-ea"/>
          <a:cs typeface="+mn-cs"/>
        </a:defRPr>
      </a:lvl2pPr>
      <a:lvl3pPr marL="1295933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268" kern="1200">
          <a:solidFill>
            <a:schemeClr val="tx1"/>
          </a:solidFill>
          <a:latin typeface="+mn-lt"/>
          <a:ea typeface="+mn-ea"/>
          <a:cs typeface="+mn-cs"/>
        </a:defRPr>
      </a:lvl3pPr>
      <a:lvl4pPr marL="1814307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4pPr>
      <a:lvl5pPr marL="233268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5pPr>
      <a:lvl6pPr marL="2851053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369427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88780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406174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1pPr>
      <a:lvl2pPr marL="518373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2pPr>
      <a:lvl3pPr marL="103674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3pPr>
      <a:lvl4pPr marL="155512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4pPr>
      <a:lvl5pPr marL="2073493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5pPr>
      <a:lvl6pPr marL="259186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11024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628614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14698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図 63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21B0F02A-424A-4D6E-899B-B26FA90C4B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85" y="2407089"/>
            <a:ext cx="3535100" cy="21210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3" name="図 22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8D0204FA-5FEC-4A30-8A2E-F07FE04C0C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447" y="664465"/>
            <a:ext cx="2520000" cy="15120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16BF3C69-291F-4D48-89EA-9E5AC0792C6C}"/>
              </a:ext>
            </a:extLst>
          </p:cNvPr>
          <p:cNvSpPr/>
          <p:nvPr/>
        </p:nvSpPr>
        <p:spPr>
          <a:xfrm>
            <a:off x="267786" y="4704335"/>
            <a:ext cx="5050143" cy="30300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525"/>
          </a:p>
        </p:txBody>
      </p:sp>
      <p:pic>
        <p:nvPicPr>
          <p:cNvPr id="21" name="図 20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FD66B37C-68C8-4DFA-B400-09864E0DD9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73" y="4704663"/>
            <a:ext cx="5050142" cy="3030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299F615-C5C7-4C79-93E4-13C32E59FF9F}"/>
              </a:ext>
            </a:extLst>
          </p:cNvPr>
          <p:cNvSpPr txBox="1"/>
          <p:nvPr/>
        </p:nvSpPr>
        <p:spPr>
          <a:xfrm>
            <a:off x="689826" y="705856"/>
            <a:ext cx="1872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コーヒーピノタージュ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F8ABE9D6-FC4D-4335-8765-B64EA49DA283}"/>
              </a:ext>
            </a:extLst>
          </p:cNvPr>
          <p:cNvSpPr txBox="1"/>
          <p:nvPr/>
        </p:nvSpPr>
        <p:spPr>
          <a:xfrm>
            <a:off x="627378" y="946750"/>
            <a:ext cx="2100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コーヒーは加えていないけれど、</a:t>
            </a:r>
            <a:endParaRPr kumimoji="1" lang="en-US" altLang="ja-JP" sz="9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なんとなくコーヒー風味</a:t>
            </a:r>
            <a:endParaRPr kumimoji="1" lang="ja-JP" altLang="en-US" sz="10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0CAF158D-104B-4A5F-BCF9-A3C7797ABF3C}"/>
              </a:ext>
            </a:extLst>
          </p:cNvPr>
          <p:cNvSpPr txBox="1"/>
          <p:nvPr/>
        </p:nvSpPr>
        <p:spPr>
          <a:xfrm>
            <a:off x="646359" y="1350797"/>
            <a:ext cx="2181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原産国：南アフリカ／ウエリントン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生産者：イムブコ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品種　：ピノタージュ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味わい：赤・辛口・フルボディ</a:t>
            </a:r>
          </a:p>
        </p:txBody>
      </p: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0EC50E4F-DF45-4D08-A237-7635DA85A2EB}"/>
              </a:ext>
            </a:extLst>
          </p:cNvPr>
          <p:cNvCxnSpPr>
            <a:cxnSpLocks/>
          </p:cNvCxnSpPr>
          <p:nvPr/>
        </p:nvCxnSpPr>
        <p:spPr>
          <a:xfrm>
            <a:off x="674638" y="1324000"/>
            <a:ext cx="199358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B7221AE6-6356-4A60-A415-4E1C44915E8C}"/>
              </a:ext>
            </a:extLst>
          </p:cNvPr>
          <p:cNvSpPr txBox="1"/>
          <p:nvPr/>
        </p:nvSpPr>
        <p:spPr>
          <a:xfrm>
            <a:off x="1096336" y="5575727"/>
            <a:ext cx="4011745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>
                <a:solidFill>
                  <a:schemeClr val="bg1"/>
                </a:solidFill>
                <a:latin typeface="+mn-ea"/>
              </a:rPr>
              <a:t>コーヒーを思わせる香りのワイン。葡萄の個性と醸造・熟成の技が生むフレーバーです。発酵が終わると、その半分のワインをフレンチ</a:t>
            </a:r>
            <a:r>
              <a:rPr kumimoji="1" lang="en-US" altLang="ja-JP" sz="1000" dirty="0">
                <a:solidFill>
                  <a:schemeClr val="bg1"/>
                </a:solidFill>
                <a:latin typeface="+mn-ea"/>
              </a:rPr>
              <a:t>&amp;</a:t>
            </a:r>
            <a:r>
              <a:rPr kumimoji="1" lang="ja-JP" altLang="en-US" sz="1000" dirty="0">
                <a:solidFill>
                  <a:schemeClr val="bg1"/>
                </a:solidFill>
                <a:latin typeface="+mn-ea"/>
              </a:rPr>
              <a:t>アメリカンオークのコンビネーションで作られた樽に移し熟成。この樽は通常よりかなり強めにバーナーで焼いているため、樽から移る香りこそがコーヒーフレーバーの秘密なのです。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07774A64-6E86-4CCE-A1BF-DAD49DC28686}"/>
              </a:ext>
            </a:extLst>
          </p:cNvPr>
          <p:cNvSpPr txBox="1"/>
          <p:nvPr/>
        </p:nvSpPr>
        <p:spPr>
          <a:xfrm>
            <a:off x="1086225" y="5273832"/>
            <a:ext cx="41014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コーヒーは加えていないけれど、なんとなくコーヒー風味</a:t>
            </a:r>
            <a:endParaRPr kumimoji="1" lang="ja-JP" altLang="en-US" sz="1050" b="1" dirty="0">
              <a:solidFill>
                <a:schemeClr val="bg1"/>
              </a:solidFill>
              <a:latin typeface="+mn-ea"/>
            </a:endParaRPr>
          </a:p>
        </p:txBody>
      </p: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3D1A2442-A4DE-44C0-905F-D305EA6DCA59}"/>
              </a:ext>
            </a:extLst>
          </p:cNvPr>
          <p:cNvCxnSpPr>
            <a:cxnSpLocks/>
          </p:cNvCxnSpPr>
          <p:nvPr/>
        </p:nvCxnSpPr>
        <p:spPr>
          <a:xfrm>
            <a:off x="1096338" y="5562164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F31F81AC-7686-4FAE-BC92-2236A713A276}"/>
              </a:ext>
            </a:extLst>
          </p:cNvPr>
          <p:cNvCxnSpPr>
            <a:cxnSpLocks/>
          </p:cNvCxnSpPr>
          <p:nvPr/>
        </p:nvCxnSpPr>
        <p:spPr>
          <a:xfrm>
            <a:off x="1060742" y="6437440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5FC7CADD-EDE0-4C31-BAE2-31951DFBE666}"/>
              </a:ext>
            </a:extLst>
          </p:cNvPr>
          <p:cNvSpPr txBox="1"/>
          <p:nvPr/>
        </p:nvSpPr>
        <p:spPr>
          <a:xfrm>
            <a:off x="6022164" y="2485703"/>
            <a:ext cx="2841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>
                <a:solidFill>
                  <a:schemeClr val="bg1"/>
                </a:solidFill>
                <a:latin typeface="+mn-ea"/>
              </a:rPr>
              <a:t>コーヒーピノタージュ</a:t>
            </a:r>
          </a:p>
        </p:txBody>
      </p:sp>
      <p:cxnSp>
        <p:nvCxnSpPr>
          <p:cNvPr id="71" name="直線コネクタ 70">
            <a:extLst>
              <a:ext uri="{FF2B5EF4-FFF2-40B4-BE49-F238E27FC236}">
                <a16:creationId xmlns:a16="http://schemas.microsoft.com/office/drawing/2014/main" id="{D072D629-508C-424F-8080-62CEE613C503}"/>
              </a:ext>
            </a:extLst>
          </p:cNvPr>
          <p:cNvCxnSpPr>
            <a:cxnSpLocks/>
          </p:cNvCxnSpPr>
          <p:nvPr/>
        </p:nvCxnSpPr>
        <p:spPr>
          <a:xfrm>
            <a:off x="6231836" y="3346243"/>
            <a:ext cx="248487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B4357CCD-B446-407A-8106-729B373CF02D}"/>
              </a:ext>
            </a:extLst>
          </p:cNvPr>
          <p:cNvSpPr txBox="1"/>
          <p:nvPr/>
        </p:nvSpPr>
        <p:spPr>
          <a:xfrm>
            <a:off x="1094622" y="4786150"/>
            <a:ext cx="3806190" cy="480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525" b="1" dirty="0">
                <a:solidFill>
                  <a:schemeClr val="bg1"/>
                </a:solidFill>
                <a:latin typeface="+mn-ea"/>
              </a:rPr>
              <a:t>コーヒーピノタージュ</a:t>
            </a:r>
          </a:p>
        </p:txBody>
      </p:sp>
      <p:sp>
        <p:nvSpPr>
          <p:cNvPr id="92" name="正方形/長方形 91">
            <a:extLst>
              <a:ext uri="{FF2B5EF4-FFF2-40B4-BE49-F238E27FC236}">
                <a16:creationId xmlns:a16="http://schemas.microsoft.com/office/drawing/2014/main" id="{BE7D20EF-9EE9-4A25-A3A4-46986C47272F}"/>
              </a:ext>
            </a:extLst>
          </p:cNvPr>
          <p:cNvSpPr/>
          <p:nvPr/>
        </p:nvSpPr>
        <p:spPr>
          <a:xfrm>
            <a:off x="5591498" y="4704007"/>
            <a:ext cx="5050143" cy="30300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525"/>
          </a:p>
        </p:txBody>
      </p:sp>
      <p:pic>
        <p:nvPicPr>
          <p:cNvPr id="93" name="図 92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85F5142F-32B7-4C30-B57A-E10E0F3526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85" y="4704335"/>
            <a:ext cx="5050142" cy="3030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3C64BEBB-8716-412D-AA26-E06F52C3EC53}"/>
              </a:ext>
            </a:extLst>
          </p:cNvPr>
          <p:cNvSpPr txBox="1"/>
          <p:nvPr/>
        </p:nvSpPr>
        <p:spPr>
          <a:xfrm>
            <a:off x="6420048" y="5575399"/>
            <a:ext cx="401174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>
                <a:solidFill>
                  <a:schemeClr val="bg1"/>
                </a:solidFill>
                <a:latin typeface="+mn-ea"/>
              </a:rPr>
              <a:t>コーヒーを思わせる香りのワイン。葡萄の個性と醸造・熟成の技が生むフレーバーです。発酵が終わると、その半分のワインをフレンチ</a:t>
            </a:r>
            <a:r>
              <a:rPr kumimoji="1" lang="en-US" altLang="ja-JP" sz="1000" dirty="0">
                <a:solidFill>
                  <a:schemeClr val="bg1"/>
                </a:solidFill>
                <a:latin typeface="+mn-ea"/>
              </a:rPr>
              <a:t>&amp;</a:t>
            </a:r>
            <a:r>
              <a:rPr kumimoji="1" lang="ja-JP" altLang="en-US" sz="1000" dirty="0">
                <a:solidFill>
                  <a:schemeClr val="bg1"/>
                </a:solidFill>
                <a:latin typeface="+mn-ea"/>
              </a:rPr>
              <a:t>アメリカンオークのコンビネーションで作られた樽に移し熟成。この樽は通常よりかなり強めにバーナーで焼いているため、樽から移る香りこそがコーヒーフレーバーの秘密なのです。</a:t>
            </a:r>
          </a:p>
        </p:txBody>
      </p:sp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4499C317-C011-4455-9585-EFD6B617E1E0}"/>
              </a:ext>
            </a:extLst>
          </p:cNvPr>
          <p:cNvSpPr txBox="1"/>
          <p:nvPr/>
        </p:nvSpPr>
        <p:spPr>
          <a:xfrm>
            <a:off x="6409937" y="5295560"/>
            <a:ext cx="41602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コーヒーは加えていないけれど、なんとなくコーヒー風味</a:t>
            </a:r>
            <a:endParaRPr kumimoji="1" lang="ja-JP" altLang="en-US" sz="1050" b="1" dirty="0">
              <a:solidFill>
                <a:schemeClr val="bg1"/>
              </a:solidFill>
              <a:latin typeface="+mn-ea"/>
            </a:endParaRPr>
          </a:p>
        </p:txBody>
      </p:sp>
      <p:cxnSp>
        <p:nvCxnSpPr>
          <p:cNvPr id="97" name="直線コネクタ 96">
            <a:extLst>
              <a:ext uri="{FF2B5EF4-FFF2-40B4-BE49-F238E27FC236}">
                <a16:creationId xmlns:a16="http://schemas.microsoft.com/office/drawing/2014/main" id="{82C9AB9D-7B3F-4D19-93B2-2D790C7748FF}"/>
              </a:ext>
            </a:extLst>
          </p:cNvPr>
          <p:cNvCxnSpPr>
            <a:cxnSpLocks/>
          </p:cNvCxnSpPr>
          <p:nvPr/>
        </p:nvCxnSpPr>
        <p:spPr>
          <a:xfrm>
            <a:off x="6420050" y="5561836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線コネクタ 98">
            <a:extLst>
              <a:ext uri="{FF2B5EF4-FFF2-40B4-BE49-F238E27FC236}">
                <a16:creationId xmlns:a16="http://schemas.microsoft.com/office/drawing/2014/main" id="{C034C689-8E5A-4E60-8D9C-B70DD798254F}"/>
              </a:ext>
            </a:extLst>
          </p:cNvPr>
          <p:cNvCxnSpPr>
            <a:cxnSpLocks/>
          </p:cNvCxnSpPr>
          <p:nvPr/>
        </p:nvCxnSpPr>
        <p:spPr>
          <a:xfrm>
            <a:off x="6420050" y="6437440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テキスト ボックス 100">
            <a:extLst>
              <a:ext uri="{FF2B5EF4-FFF2-40B4-BE49-F238E27FC236}">
                <a16:creationId xmlns:a16="http://schemas.microsoft.com/office/drawing/2014/main" id="{3434CF7A-61FD-40EB-8103-03E4637E774C}"/>
              </a:ext>
            </a:extLst>
          </p:cNvPr>
          <p:cNvSpPr txBox="1"/>
          <p:nvPr/>
        </p:nvSpPr>
        <p:spPr>
          <a:xfrm>
            <a:off x="6454178" y="4783615"/>
            <a:ext cx="3476877" cy="480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525" b="1" dirty="0">
                <a:solidFill>
                  <a:schemeClr val="bg1"/>
                </a:solidFill>
                <a:latin typeface="+mn-ea"/>
              </a:rPr>
              <a:t>コーヒーピノタージュ</a:t>
            </a:r>
          </a:p>
        </p:txBody>
      </p:sp>
      <p:sp>
        <p:nvSpPr>
          <p:cNvPr id="105" name="テキスト ボックス 104">
            <a:extLst>
              <a:ext uri="{FF2B5EF4-FFF2-40B4-BE49-F238E27FC236}">
                <a16:creationId xmlns:a16="http://schemas.microsoft.com/office/drawing/2014/main" id="{BF597B99-1C7D-4332-A5CB-D2AE6E85537D}"/>
              </a:ext>
            </a:extLst>
          </p:cNvPr>
          <p:cNvSpPr txBox="1"/>
          <p:nvPr/>
        </p:nvSpPr>
        <p:spPr>
          <a:xfrm>
            <a:off x="151427" y="196722"/>
            <a:ext cx="1824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ea typeface="游明朝" panose="02020400000000000000" pitchFamily="18" charset="-128"/>
              </a:rPr>
              <a:t>■</a:t>
            </a:r>
            <a:r>
              <a:rPr kumimoji="1" lang="en-US" altLang="ja-JP" dirty="0">
                <a:ea typeface="游明朝" panose="02020400000000000000" pitchFamily="18" charset="-128"/>
              </a:rPr>
              <a:t>PRICE CARD</a:t>
            </a:r>
            <a:endParaRPr kumimoji="1" lang="ja-JP" altLang="en-US" dirty="0">
              <a:ea typeface="游明朝" panose="02020400000000000000" pitchFamily="18" charset="-128"/>
            </a:endParaRPr>
          </a:p>
        </p:txBody>
      </p:sp>
      <p:pic>
        <p:nvPicPr>
          <p:cNvPr id="51" name="図 50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3333404C-FDE0-41EE-A888-F494C6DE7C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447" y="2381110"/>
            <a:ext cx="3535100" cy="21210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24B063A9-66FF-427F-B567-65FC94FB4B35}"/>
              </a:ext>
            </a:extLst>
          </p:cNvPr>
          <p:cNvSpPr txBox="1"/>
          <p:nvPr/>
        </p:nvSpPr>
        <p:spPr>
          <a:xfrm>
            <a:off x="689826" y="2459724"/>
            <a:ext cx="2841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b="1" dirty="0">
                <a:solidFill>
                  <a:schemeClr val="bg1"/>
                </a:solidFill>
                <a:latin typeface="+mn-ea"/>
              </a:rPr>
              <a:t>コーヒーピノタージュ</a:t>
            </a:r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22202E4F-5895-4119-B0E1-33ED3C45C353}"/>
              </a:ext>
            </a:extLst>
          </p:cNvPr>
          <p:cNvSpPr txBox="1"/>
          <p:nvPr/>
        </p:nvSpPr>
        <p:spPr>
          <a:xfrm>
            <a:off x="889529" y="2852089"/>
            <a:ext cx="2484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コーヒーは加えていないけれど、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なんとなくコーヒー風味</a:t>
            </a:r>
            <a:endParaRPr kumimoji="1" lang="ja-JP" altLang="en-US" sz="1400" b="1" dirty="0">
              <a:solidFill>
                <a:schemeClr val="bg1"/>
              </a:solidFill>
              <a:latin typeface="+mn-ea"/>
            </a:endParaRPr>
          </a:p>
        </p:txBody>
      </p:sp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5BAFEDF1-4BC4-40B4-910B-2D9B1FCED67B}"/>
              </a:ext>
            </a:extLst>
          </p:cNvPr>
          <p:cNvCxnSpPr>
            <a:cxnSpLocks/>
          </p:cNvCxnSpPr>
          <p:nvPr/>
        </p:nvCxnSpPr>
        <p:spPr>
          <a:xfrm>
            <a:off x="899498" y="3320264"/>
            <a:ext cx="248487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図 59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24B2E7EA-970C-4650-8634-E599B18C58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85" y="698257"/>
            <a:ext cx="2520000" cy="15120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cxnSp>
        <p:nvCxnSpPr>
          <p:cNvPr id="80" name="直線コネクタ 79">
            <a:extLst>
              <a:ext uri="{FF2B5EF4-FFF2-40B4-BE49-F238E27FC236}">
                <a16:creationId xmlns:a16="http://schemas.microsoft.com/office/drawing/2014/main" id="{45075B9D-4D48-49F5-B269-3B4A7D48236B}"/>
              </a:ext>
            </a:extLst>
          </p:cNvPr>
          <p:cNvCxnSpPr>
            <a:cxnSpLocks/>
          </p:cNvCxnSpPr>
          <p:nvPr/>
        </p:nvCxnSpPr>
        <p:spPr>
          <a:xfrm>
            <a:off x="6006976" y="1357792"/>
            <a:ext cx="199358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テキスト ボックス 90">
            <a:extLst>
              <a:ext uri="{FF2B5EF4-FFF2-40B4-BE49-F238E27FC236}">
                <a16:creationId xmlns:a16="http://schemas.microsoft.com/office/drawing/2014/main" id="{8AEC9EA3-C149-4BBF-9B04-42F5FB53659A}"/>
              </a:ext>
            </a:extLst>
          </p:cNvPr>
          <p:cNvSpPr txBox="1"/>
          <p:nvPr/>
        </p:nvSpPr>
        <p:spPr>
          <a:xfrm>
            <a:off x="6196015" y="2875775"/>
            <a:ext cx="2484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コーヒーは加えていないけれど、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なんとなくコーヒー風味</a:t>
            </a:r>
            <a:endParaRPr kumimoji="1" lang="ja-JP" altLang="en-US" sz="14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10" name="テキスト ボックス 109">
            <a:extLst>
              <a:ext uri="{FF2B5EF4-FFF2-40B4-BE49-F238E27FC236}">
                <a16:creationId xmlns:a16="http://schemas.microsoft.com/office/drawing/2014/main" id="{46A2B159-A1D7-4A10-95B3-4F3DCE58953D}"/>
              </a:ext>
            </a:extLst>
          </p:cNvPr>
          <p:cNvSpPr txBox="1"/>
          <p:nvPr/>
        </p:nvSpPr>
        <p:spPr>
          <a:xfrm>
            <a:off x="1086225" y="6463539"/>
            <a:ext cx="4021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原産国：南アフリカ／ウエリントン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生産者：イムブコ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品種　：ピノタージュ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味わい：赤・辛口・フルボディ</a:t>
            </a:r>
          </a:p>
        </p:txBody>
      </p:sp>
      <p:sp>
        <p:nvSpPr>
          <p:cNvPr id="111" name="テキスト ボックス 110">
            <a:extLst>
              <a:ext uri="{FF2B5EF4-FFF2-40B4-BE49-F238E27FC236}">
                <a16:creationId xmlns:a16="http://schemas.microsoft.com/office/drawing/2014/main" id="{1B6525C2-95A2-4AD0-9F93-D0AE8BE59CE2}"/>
              </a:ext>
            </a:extLst>
          </p:cNvPr>
          <p:cNvSpPr txBox="1"/>
          <p:nvPr/>
        </p:nvSpPr>
        <p:spPr>
          <a:xfrm>
            <a:off x="6454179" y="6474751"/>
            <a:ext cx="39698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原産国：南アフリカ／ウエリントン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生産者：イムブコ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品種　：ピノタージュ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味わい：赤・辛口・フルボディ</a:t>
            </a:r>
          </a:p>
        </p:txBody>
      </p:sp>
      <p:sp>
        <p:nvSpPr>
          <p:cNvPr id="115" name="テキスト ボックス 114">
            <a:extLst>
              <a:ext uri="{FF2B5EF4-FFF2-40B4-BE49-F238E27FC236}">
                <a16:creationId xmlns:a16="http://schemas.microsoft.com/office/drawing/2014/main" id="{222AD699-0BA6-44EE-996E-7E38272D1573}"/>
              </a:ext>
            </a:extLst>
          </p:cNvPr>
          <p:cNvSpPr txBox="1"/>
          <p:nvPr/>
        </p:nvSpPr>
        <p:spPr>
          <a:xfrm>
            <a:off x="6035174" y="726542"/>
            <a:ext cx="1872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コーヒーピノタージュ</a:t>
            </a:r>
          </a:p>
        </p:txBody>
      </p:sp>
      <p:sp>
        <p:nvSpPr>
          <p:cNvPr id="116" name="テキスト ボックス 115">
            <a:extLst>
              <a:ext uri="{FF2B5EF4-FFF2-40B4-BE49-F238E27FC236}">
                <a16:creationId xmlns:a16="http://schemas.microsoft.com/office/drawing/2014/main" id="{D9517504-D690-404D-ABDE-6965A4E55914}"/>
              </a:ext>
            </a:extLst>
          </p:cNvPr>
          <p:cNvSpPr txBox="1"/>
          <p:nvPr/>
        </p:nvSpPr>
        <p:spPr>
          <a:xfrm>
            <a:off x="6014060" y="979569"/>
            <a:ext cx="2100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コーヒーは加えていないけれど、</a:t>
            </a:r>
            <a:endParaRPr kumimoji="1" lang="en-US" altLang="ja-JP" sz="9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なんとなくコーヒー風味</a:t>
            </a:r>
            <a:endParaRPr kumimoji="1" lang="ja-JP" altLang="en-US" sz="10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17" name="テキスト ボックス 116">
            <a:extLst>
              <a:ext uri="{FF2B5EF4-FFF2-40B4-BE49-F238E27FC236}">
                <a16:creationId xmlns:a16="http://schemas.microsoft.com/office/drawing/2014/main" id="{AF6A779E-AE02-4D55-8927-5937E0064313}"/>
              </a:ext>
            </a:extLst>
          </p:cNvPr>
          <p:cNvSpPr txBox="1"/>
          <p:nvPr/>
        </p:nvSpPr>
        <p:spPr>
          <a:xfrm>
            <a:off x="6022480" y="1362463"/>
            <a:ext cx="2181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原産国：南アフリカ／ウエリントン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生産者：イムブコ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品種　：ピノタージュ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味わい：赤・辛口・フルボディ</a:t>
            </a:r>
          </a:p>
        </p:txBody>
      </p:sp>
      <p:sp>
        <p:nvSpPr>
          <p:cNvPr id="118" name="テキスト ボックス 117">
            <a:extLst>
              <a:ext uri="{FF2B5EF4-FFF2-40B4-BE49-F238E27FC236}">
                <a16:creationId xmlns:a16="http://schemas.microsoft.com/office/drawing/2014/main" id="{0CE715E3-4A6C-4071-AD3D-1C9BE0862846}"/>
              </a:ext>
            </a:extLst>
          </p:cNvPr>
          <p:cNvSpPr txBox="1"/>
          <p:nvPr/>
        </p:nvSpPr>
        <p:spPr>
          <a:xfrm>
            <a:off x="919430" y="3351262"/>
            <a:ext cx="24549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原産国：南アフリカ／ウエリントン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生産者：イムブコ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品種　：ピノタージュ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味わい：赤・辛口・フルボディ</a:t>
            </a:r>
          </a:p>
        </p:txBody>
      </p:sp>
      <p:sp>
        <p:nvSpPr>
          <p:cNvPr id="119" name="テキスト ボックス 118">
            <a:extLst>
              <a:ext uri="{FF2B5EF4-FFF2-40B4-BE49-F238E27FC236}">
                <a16:creationId xmlns:a16="http://schemas.microsoft.com/office/drawing/2014/main" id="{9BF6FC86-B6E5-4911-93C9-844561B8803F}"/>
              </a:ext>
            </a:extLst>
          </p:cNvPr>
          <p:cNvSpPr txBox="1"/>
          <p:nvPr/>
        </p:nvSpPr>
        <p:spPr>
          <a:xfrm>
            <a:off x="6196015" y="3383627"/>
            <a:ext cx="24549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原産国：南アフリカ／ウエリントン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生産者：イムブコ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品種　：ピノタージュ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味わい：赤・辛口・フルボディ</a:t>
            </a:r>
          </a:p>
        </p:txBody>
      </p:sp>
      <p:grpSp>
        <p:nvGrpSpPr>
          <p:cNvPr id="67" name="グループ化 66">
            <a:extLst>
              <a:ext uri="{FF2B5EF4-FFF2-40B4-BE49-F238E27FC236}">
                <a16:creationId xmlns:a16="http://schemas.microsoft.com/office/drawing/2014/main" id="{CF0474F2-08A8-43CD-BBE4-3F8FEF446E65}"/>
              </a:ext>
            </a:extLst>
          </p:cNvPr>
          <p:cNvGrpSpPr/>
          <p:nvPr/>
        </p:nvGrpSpPr>
        <p:grpSpPr>
          <a:xfrm>
            <a:off x="6407636" y="4240154"/>
            <a:ext cx="481732" cy="221920"/>
            <a:chOff x="6752865" y="4253770"/>
            <a:chExt cx="481732" cy="221920"/>
          </a:xfrm>
        </p:grpSpPr>
        <p:sp>
          <p:nvSpPr>
            <p:cNvPr id="68" name="四角形: 角を丸くする 67">
              <a:extLst>
                <a:ext uri="{FF2B5EF4-FFF2-40B4-BE49-F238E27FC236}">
                  <a16:creationId xmlns:a16="http://schemas.microsoft.com/office/drawing/2014/main" id="{BEE96258-E65A-408F-8EC5-CD623D5609CD}"/>
                </a:ext>
              </a:extLst>
            </p:cNvPr>
            <p:cNvSpPr/>
            <p:nvPr/>
          </p:nvSpPr>
          <p:spPr>
            <a:xfrm>
              <a:off x="6752865" y="4265448"/>
              <a:ext cx="388271" cy="18449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70" name="テキスト ボックス 69">
              <a:extLst>
                <a:ext uri="{FF2B5EF4-FFF2-40B4-BE49-F238E27FC236}">
                  <a16:creationId xmlns:a16="http://schemas.microsoft.com/office/drawing/2014/main" id="{FBCAA1DF-32E1-4557-A97F-0F0E42CBA83C}"/>
                </a:ext>
              </a:extLst>
            </p:cNvPr>
            <p:cNvSpPr txBox="1"/>
            <p:nvPr/>
          </p:nvSpPr>
          <p:spPr>
            <a:xfrm>
              <a:off x="6758548" y="4253770"/>
              <a:ext cx="476049" cy="22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grpSp>
        <p:nvGrpSpPr>
          <p:cNvPr id="83" name="グループ化 82">
            <a:extLst>
              <a:ext uri="{FF2B5EF4-FFF2-40B4-BE49-F238E27FC236}">
                <a16:creationId xmlns:a16="http://schemas.microsoft.com/office/drawing/2014/main" id="{77CDAE03-873A-48F3-92D7-2897C26738A9}"/>
              </a:ext>
            </a:extLst>
          </p:cNvPr>
          <p:cNvGrpSpPr/>
          <p:nvPr/>
        </p:nvGrpSpPr>
        <p:grpSpPr>
          <a:xfrm>
            <a:off x="6398579" y="2008162"/>
            <a:ext cx="392268" cy="183496"/>
            <a:chOff x="6398579" y="2008162"/>
            <a:chExt cx="392268" cy="183496"/>
          </a:xfrm>
        </p:grpSpPr>
        <p:sp>
          <p:nvSpPr>
            <p:cNvPr id="84" name="四角形: 角を丸くする 83">
              <a:extLst>
                <a:ext uri="{FF2B5EF4-FFF2-40B4-BE49-F238E27FC236}">
                  <a16:creationId xmlns:a16="http://schemas.microsoft.com/office/drawing/2014/main" id="{805A4DA1-35C2-4414-86A2-1CA25E338BBA}"/>
                </a:ext>
              </a:extLst>
            </p:cNvPr>
            <p:cNvSpPr/>
            <p:nvPr/>
          </p:nvSpPr>
          <p:spPr>
            <a:xfrm>
              <a:off x="6420048" y="2017977"/>
              <a:ext cx="288791" cy="15330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85" name="テキスト ボックス 84">
              <a:extLst>
                <a:ext uri="{FF2B5EF4-FFF2-40B4-BE49-F238E27FC236}">
                  <a16:creationId xmlns:a16="http://schemas.microsoft.com/office/drawing/2014/main" id="{06561737-4961-406B-B70E-01A6CB2A7A7B}"/>
                </a:ext>
              </a:extLst>
            </p:cNvPr>
            <p:cNvSpPr txBox="1"/>
            <p:nvPr/>
          </p:nvSpPr>
          <p:spPr>
            <a:xfrm>
              <a:off x="6398579" y="2008162"/>
              <a:ext cx="392268" cy="183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grpSp>
        <p:nvGrpSpPr>
          <p:cNvPr id="86" name="グループ化 85">
            <a:extLst>
              <a:ext uri="{FF2B5EF4-FFF2-40B4-BE49-F238E27FC236}">
                <a16:creationId xmlns:a16="http://schemas.microsoft.com/office/drawing/2014/main" id="{33736D9F-1AA2-4DF4-AE5C-AD803DCBE3CD}"/>
              </a:ext>
            </a:extLst>
          </p:cNvPr>
          <p:cNvGrpSpPr/>
          <p:nvPr/>
        </p:nvGrpSpPr>
        <p:grpSpPr>
          <a:xfrm>
            <a:off x="6564443" y="7433712"/>
            <a:ext cx="481732" cy="221920"/>
            <a:chOff x="7898818" y="7419868"/>
            <a:chExt cx="481732" cy="221920"/>
          </a:xfrm>
        </p:grpSpPr>
        <p:sp>
          <p:nvSpPr>
            <p:cNvPr id="87" name="四角形: 角を丸くする 86">
              <a:extLst>
                <a:ext uri="{FF2B5EF4-FFF2-40B4-BE49-F238E27FC236}">
                  <a16:creationId xmlns:a16="http://schemas.microsoft.com/office/drawing/2014/main" id="{98356D68-BAC4-4B4E-8FA1-186A82E3C330}"/>
                </a:ext>
              </a:extLst>
            </p:cNvPr>
            <p:cNvSpPr/>
            <p:nvPr/>
          </p:nvSpPr>
          <p:spPr>
            <a:xfrm>
              <a:off x="7898818" y="7431546"/>
              <a:ext cx="388271" cy="18449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88" name="テキスト ボックス 87">
              <a:extLst>
                <a:ext uri="{FF2B5EF4-FFF2-40B4-BE49-F238E27FC236}">
                  <a16:creationId xmlns:a16="http://schemas.microsoft.com/office/drawing/2014/main" id="{5ACB37A7-361D-40E7-B5B9-CDA50F30676B}"/>
                </a:ext>
              </a:extLst>
            </p:cNvPr>
            <p:cNvSpPr txBox="1"/>
            <p:nvPr/>
          </p:nvSpPr>
          <p:spPr>
            <a:xfrm>
              <a:off x="7904501" y="7419868"/>
              <a:ext cx="476049" cy="22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sp>
        <p:nvSpPr>
          <p:cNvPr id="89" name="テキスト ボックス 88">
            <a:extLst>
              <a:ext uri="{FF2B5EF4-FFF2-40B4-BE49-F238E27FC236}">
                <a16:creationId xmlns:a16="http://schemas.microsoft.com/office/drawing/2014/main" id="{B1144F98-1668-48A5-B052-44E6274C5941}"/>
              </a:ext>
            </a:extLst>
          </p:cNvPr>
          <p:cNvSpPr txBox="1"/>
          <p:nvPr/>
        </p:nvSpPr>
        <p:spPr>
          <a:xfrm>
            <a:off x="1938773" y="1958432"/>
            <a:ext cx="90007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円 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(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)</a:t>
            </a:r>
            <a:endParaRPr kumimoji="1" lang="ja-JP" altLang="en-US" sz="10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90" name="グループ化 89">
            <a:extLst>
              <a:ext uri="{FF2B5EF4-FFF2-40B4-BE49-F238E27FC236}">
                <a16:creationId xmlns:a16="http://schemas.microsoft.com/office/drawing/2014/main" id="{3B4FF42F-C822-4C89-BBD7-8E6F07509978}"/>
              </a:ext>
            </a:extLst>
          </p:cNvPr>
          <p:cNvGrpSpPr/>
          <p:nvPr/>
        </p:nvGrpSpPr>
        <p:grpSpPr>
          <a:xfrm>
            <a:off x="776680" y="1984185"/>
            <a:ext cx="724955" cy="190091"/>
            <a:chOff x="776680" y="1984185"/>
            <a:chExt cx="724955" cy="190091"/>
          </a:xfrm>
        </p:grpSpPr>
        <p:sp>
          <p:nvSpPr>
            <p:cNvPr id="102" name="四角形: 角を丸くする 101">
              <a:extLst>
                <a:ext uri="{FF2B5EF4-FFF2-40B4-BE49-F238E27FC236}">
                  <a16:creationId xmlns:a16="http://schemas.microsoft.com/office/drawing/2014/main" id="{B8F61BDD-8107-46E6-827D-DF4A24044718}"/>
                </a:ext>
              </a:extLst>
            </p:cNvPr>
            <p:cNvSpPr/>
            <p:nvPr/>
          </p:nvSpPr>
          <p:spPr>
            <a:xfrm>
              <a:off x="814780" y="1984185"/>
              <a:ext cx="561722" cy="17535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03" name="テキスト ボックス 102">
              <a:extLst>
                <a:ext uri="{FF2B5EF4-FFF2-40B4-BE49-F238E27FC236}">
                  <a16:creationId xmlns:a16="http://schemas.microsoft.com/office/drawing/2014/main" id="{B562FFB4-A470-493E-A093-9C9E269C2820}"/>
                </a:ext>
              </a:extLst>
            </p:cNvPr>
            <p:cNvSpPr txBox="1"/>
            <p:nvPr/>
          </p:nvSpPr>
          <p:spPr>
            <a:xfrm>
              <a:off x="776680" y="1989610"/>
              <a:ext cx="724955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>
                  <a:solidFill>
                    <a:srgbClr val="89162B"/>
                  </a:solidFill>
                  <a:latin typeface="+mn-ea"/>
                </a:rPr>
                <a:t>希望小売価格</a:t>
              </a:r>
            </a:p>
          </p:txBody>
        </p:sp>
      </p:grpSp>
      <p:grpSp>
        <p:nvGrpSpPr>
          <p:cNvPr id="112" name="グループ化 111">
            <a:extLst>
              <a:ext uri="{FF2B5EF4-FFF2-40B4-BE49-F238E27FC236}">
                <a16:creationId xmlns:a16="http://schemas.microsoft.com/office/drawing/2014/main" id="{74057042-DD11-4322-AC17-8D3CDFCFF7C9}"/>
              </a:ext>
            </a:extLst>
          </p:cNvPr>
          <p:cNvGrpSpPr/>
          <p:nvPr/>
        </p:nvGrpSpPr>
        <p:grpSpPr>
          <a:xfrm>
            <a:off x="886113" y="4111950"/>
            <a:ext cx="469661" cy="351506"/>
            <a:chOff x="860269" y="4063164"/>
            <a:chExt cx="469661" cy="351506"/>
          </a:xfrm>
        </p:grpSpPr>
        <p:sp>
          <p:nvSpPr>
            <p:cNvPr id="120" name="四角形: 角を丸くする 119">
              <a:extLst>
                <a:ext uri="{FF2B5EF4-FFF2-40B4-BE49-F238E27FC236}">
                  <a16:creationId xmlns:a16="http://schemas.microsoft.com/office/drawing/2014/main" id="{015DABDC-3F4B-49A4-BDE0-9B6318335009}"/>
                </a:ext>
              </a:extLst>
            </p:cNvPr>
            <p:cNvSpPr/>
            <p:nvPr/>
          </p:nvSpPr>
          <p:spPr>
            <a:xfrm>
              <a:off x="932285" y="4072006"/>
              <a:ext cx="325630" cy="31170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21" name="テキスト ボックス 120">
              <a:extLst>
                <a:ext uri="{FF2B5EF4-FFF2-40B4-BE49-F238E27FC236}">
                  <a16:creationId xmlns:a16="http://schemas.microsoft.com/office/drawing/2014/main" id="{78610222-21CD-4F4F-8739-19F38A40AB03}"/>
                </a:ext>
              </a:extLst>
            </p:cNvPr>
            <p:cNvSpPr txBox="1"/>
            <p:nvPr/>
          </p:nvSpPr>
          <p:spPr>
            <a:xfrm>
              <a:off x="860269" y="4063164"/>
              <a:ext cx="469661" cy="351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希望</a:t>
              </a:r>
              <a:endParaRPr kumimoji="1" lang="en-US" altLang="ja-JP" sz="842" b="1" dirty="0">
                <a:solidFill>
                  <a:srgbClr val="89162B"/>
                </a:solidFill>
                <a:latin typeface="+mn-ea"/>
              </a:endParaRPr>
            </a:p>
            <a:p>
              <a:pPr algn="ctr"/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小売</a:t>
              </a:r>
            </a:p>
          </p:txBody>
        </p:sp>
      </p:grpSp>
      <p:sp>
        <p:nvSpPr>
          <p:cNvPr id="122" name="テキスト ボックス 121">
            <a:extLst>
              <a:ext uri="{FF2B5EF4-FFF2-40B4-BE49-F238E27FC236}">
                <a16:creationId xmlns:a16="http://schemas.microsoft.com/office/drawing/2014/main" id="{BE3D190E-BBE7-4A15-A7E0-8F7E5D35A483}"/>
              </a:ext>
            </a:extLst>
          </p:cNvPr>
          <p:cNvSpPr txBox="1"/>
          <p:nvPr/>
        </p:nvSpPr>
        <p:spPr>
          <a:xfrm>
            <a:off x="1307677" y="4120808"/>
            <a:ext cx="255445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900" b="1" dirty="0">
                <a:solidFill>
                  <a:schemeClr val="bg1"/>
                </a:solidFill>
                <a:latin typeface="+mn-ea"/>
              </a:rPr>
              <a:t>\2,600 (</a:t>
            </a:r>
            <a:r>
              <a:rPr kumimoji="1" lang="ja-JP" altLang="en-US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ja-JP" altLang="en-US" sz="1900" b="1" dirty="0">
                <a:solidFill>
                  <a:schemeClr val="bg1"/>
                </a:solidFill>
                <a:latin typeface="+mn-ea"/>
              </a:rPr>
              <a:t> </a:t>
            </a:r>
            <a:r>
              <a:rPr kumimoji="1" lang="en-US" altLang="ja-JP" sz="1900" b="1" dirty="0">
                <a:solidFill>
                  <a:schemeClr val="bg1"/>
                </a:solidFill>
                <a:latin typeface="+mn-ea"/>
              </a:rPr>
              <a:t>\2,860)</a:t>
            </a:r>
            <a:endParaRPr kumimoji="1" lang="ja-JP" altLang="en-US" sz="19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23" name="グループ化 122">
            <a:extLst>
              <a:ext uri="{FF2B5EF4-FFF2-40B4-BE49-F238E27FC236}">
                <a16:creationId xmlns:a16="http://schemas.microsoft.com/office/drawing/2014/main" id="{04BD7738-79D0-476A-AE21-501EBBFB9A0D}"/>
              </a:ext>
            </a:extLst>
          </p:cNvPr>
          <p:cNvGrpSpPr/>
          <p:nvPr/>
        </p:nvGrpSpPr>
        <p:grpSpPr>
          <a:xfrm>
            <a:off x="1039691" y="7280622"/>
            <a:ext cx="632166" cy="400110"/>
            <a:chOff x="1039691" y="7280622"/>
            <a:chExt cx="632166" cy="400110"/>
          </a:xfrm>
        </p:grpSpPr>
        <p:sp>
          <p:nvSpPr>
            <p:cNvPr id="124" name="四角形: 角を丸くする 123">
              <a:extLst>
                <a:ext uri="{FF2B5EF4-FFF2-40B4-BE49-F238E27FC236}">
                  <a16:creationId xmlns:a16="http://schemas.microsoft.com/office/drawing/2014/main" id="{944B84AB-4D00-435E-BDF9-AE43FC9D6A2B}"/>
                </a:ext>
              </a:extLst>
            </p:cNvPr>
            <p:cNvSpPr/>
            <p:nvPr/>
          </p:nvSpPr>
          <p:spPr>
            <a:xfrm>
              <a:off x="1159242" y="7286053"/>
              <a:ext cx="414408" cy="38891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25" name="テキスト ボックス 124">
              <a:extLst>
                <a:ext uri="{FF2B5EF4-FFF2-40B4-BE49-F238E27FC236}">
                  <a16:creationId xmlns:a16="http://schemas.microsoft.com/office/drawing/2014/main" id="{4349754B-7067-430F-B71A-9E774787A375}"/>
                </a:ext>
              </a:extLst>
            </p:cNvPr>
            <p:cNvSpPr txBox="1"/>
            <p:nvPr/>
          </p:nvSpPr>
          <p:spPr>
            <a:xfrm>
              <a:off x="1039691" y="7280622"/>
              <a:ext cx="6321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000" b="1" dirty="0">
                  <a:solidFill>
                    <a:srgbClr val="89162B"/>
                  </a:solidFill>
                  <a:latin typeface="+mn-ea"/>
                </a:rPr>
                <a:t>希望</a:t>
              </a:r>
              <a:endParaRPr kumimoji="1" lang="en-US" altLang="ja-JP" sz="1000" b="1" dirty="0">
                <a:solidFill>
                  <a:srgbClr val="89162B"/>
                </a:solidFill>
                <a:latin typeface="+mn-ea"/>
              </a:endParaRPr>
            </a:p>
            <a:p>
              <a:pPr algn="ctr"/>
              <a:r>
                <a:rPr kumimoji="1" lang="ja-JP" altLang="en-US" sz="1000" b="1" dirty="0">
                  <a:solidFill>
                    <a:srgbClr val="89162B"/>
                  </a:solidFill>
                  <a:latin typeface="+mn-ea"/>
                </a:rPr>
                <a:t>小売</a:t>
              </a:r>
            </a:p>
          </p:txBody>
        </p:sp>
      </p:grpSp>
      <p:sp>
        <p:nvSpPr>
          <p:cNvPr id="126" name="テキスト ボックス 125">
            <a:extLst>
              <a:ext uri="{FF2B5EF4-FFF2-40B4-BE49-F238E27FC236}">
                <a16:creationId xmlns:a16="http://schemas.microsoft.com/office/drawing/2014/main" id="{BA895F7F-3195-464F-B54B-DCEAB07EAD91}"/>
              </a:ext>
            </a:extLst>
          </p:cNvPr>
          <p:cNvSpPr txBox="1"/>
          <p:nvPr/>
        </p:nvSpPr>
        <p:spPr>
          <a:xfrm>
            <a:off x="1659118" y="7233451"/>
            <a:ext cx="3653827" cy="52322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kumimoji="1" lang="en-US" altLang="ja-JP" sz="2800" b="1" dirty="0">
                <a:solidFill>
                  <a:schemeClr val="bg1"/>
                </a:solidFill>
                <a:latin typeface="+mn-ea"/>
              </a:rPr>
              <a:t>\2,600 (</a:t>
            </a:r>
            <a:r>
              <a:rPr kumimoji="1" lang="ja-JP" altLang="en-US" sz="2400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ja-JP" altLang="en-US" sz="2800" b="1" dirty="0">
                <a:solidFill>
                  <a:schemeClr val="bg1"/>
                </a:solidFill>
                <a:latin typeface="+mn-ea"/>
              </a:rPr>
              <a:t> </a:t>
            </a:r>
            <a:r>
              <a:rPr kumimoji="1" lang="en-US" altLang="ja-JP" sz="2800" b="1" dirty="0">
                <a:solidFill>
                  <a:schemeClr val="bg1"/>
                </a:solidFill>
                <a:latin typeface="+mn-ea"/>
              </a:rPr>
              <a:t>\2,860)</a:t>
            </a:r>
          </a:p>
        </p:txBody>
      </p:sp>
      <p:sp>
        <p:nvSpPr>
          <p:cNvPr id="127" name="テキスト ボックス 126">
            <a:extLst>
              <a:ext uri="{FF2B5EF4-FFF2-40B4-BE49-F238E27FC236}">
                <a16:creationId xmlns:a16="http://schemas.microsoft.com/office/drawing/2014/main" id="{8168FE55-C6D3-4572-80E8-EEFCB65417C8}"/>
              </a:ext>
            </a:extLst>
          </p:cNvPr>
          <p:cNvSpPr txBox="1"/>
          <p:nvPr/>
        </p:nvSpPr>
        <p:spPr>
          <a:xfrm>
            <a:off x="1416184" y="1856267"/>
            <a:ext cx="957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bg1"/>
                </a:solidFill>
                <a:latin typeface="+mn-ea"/>
              </a:rPr>
              <a:t>2,860</a:t>
            </a:r>
            <a:endParaRPr kumimoji="1" lang="ja-JP" altLang="en-US" sz="2000" b="1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3" name="図 2" descr="アルコールのボト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39D2817A-D53A-4F1A-00CB-2DB8FA3BB8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27" y="4806257"/>
            <a:ext cx="1056552" cy="2950478"/>
          </a:xfrm>
          <a:prstGeom prst="rect">
            <a:avLst/>
          </a:prstGeom>
        </p:spPr>
      </p:pic>
      <p:pic>
        <p:nvPicPr>
          <p:cNvPr id="5" name="図 4" descr="アルコールのボト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1C363F8D-7C7D-82B6-AF46-F3D78A17BB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791" y="4815242"/>
            <a:ext cx="1056552" cy="2950478"/>
          </a:xfrm>
          <a:prstGeom prst="rect">
            <a:avLst/>
          </a:prstGeom>
        </p:spPr>
      </p:pic>
      <p:pic>
        <p:nvPicPr>
          <p:cNvPr id="6" name="図 5" descr="アルコールのボト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51EB3A5C-FC3A-3CE4-83D3-91B1D76F2D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956" y="2485703"/>
            <a:ext cx="727219" cy="2030799"/>
          </a:xfrm>
          <a:prstGeom prst="rect">
            <a:avLst/>
          </a:prstGeom>
        </p:spPr>
      </p:pic>
      <p:pic>
        <p:nvPicPr>
          <p:cNvPr id="7" name="図 6" descr="アルコールのボト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DECD9F9E-5F3C-BF67-F964-75D178D062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68" y="2475962"/>
            <a:ext cx="727219" cy="2030799"/>
          </a:xfrm>
          <a:prstGeom prst="rect">
            <a:avLst/>
          </a:prstGeom>
        </p:spPr>
      </p:pic>
      <p:pic>
        <p:nvPicPr>
          <p:cNvPr id="8" name="図 7" descr="アルコールのボト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C6084C6E-AA27-612C-5D98-85EAD2B1F3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449" y="788381"/>
            <a:ext cx="491580" cy="1372763"/>
          </a:xfrm>
          <a:prstGeom prst="rect">
            <a:avLst/>
          </a:prstGeom>
        </p:spPr>
      </p:pic>
      <p:pic>
        <p:nvPicPr>
          <p:cNvPr id="9" name="図 8" descr="アルコールのボトル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B5A31731-3A31-56D1-C7C0-66511C1DCF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08" y="764931"/>
            <a:ext cx="491580" cy="137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872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1461</TotalTime>
  <Words>352</Words>
  <Application>Microsoft Office PowerPoint</Application>
  <PresentationFormat>ユーザー設定</PresentationFormat>
  <Paragraphs>56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游ゴシック</vt:lpstr>
      <vt:lpstr>游明朝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前田 淳</dc:creator>
  <cp:lastModifiedBy>Hiratani, Sari</cp:lastModifiedBy>
  <cp:revision>93</cp:revision>
  <cp:lastPrinted>2023-09-14T05:17:22Z</cp:lastPrinted>
  <dcterms:created xsi:type="dcterms:W3CDTF">2021-10-01T15:02:20Z</dcterms:created>
  <dcterms:modified xsi:type="dcterms:W3CDTF">2025-09-09T00:32:01Z</dcterms:modified>
</cp:coreProperties>
</file>