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 varScale="1">
        <p:scale>
          <a:sx n="53" d="100"/>
          <a:sy n="53" d="100"/>
        </p:scale>
        <p:origin x="691" y="48"/>
      </p:cViewPr>
      <p:guideLst>
        <p:guide orient="horz" pos="2449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3013"/>
            <a:ext cx="47053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3013"/>
            <a:ext cx="47053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2407089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664465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73" y="4704663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99F615-C5C7-4C79-93E4-13C32E59FF9F}"/>
              </a:ext>
            </a:extLst>
          </p:cNvPr>
          <p:cNvSpPr txBox="1"/>
          <p:nvPr/>
        </p:nvSpPr>
        <p:spPr>
          <a:xfrm>
            <a:off x="689826" y="705856"/>
            <a:ext cx="1872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コーヒーピノタージュ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8ABE9D6-FC4D-4335-8765-B64EA49DA283}"/>
              </a:ext>
            </a:extLst>
          </p:cNvPr>
          <p:cNvSpPr txBox="1"/>
          <p:nvPr/>
        </p:nvSpPr>
        <p:spPr>
          <a:xfrm>
            <a:off x="627378" y="946750"/>
            <a:ext cx="2100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コーヒーは加えていないけれど、</a:t>
            </a:r>
            <a:endParaRPr kumimoji="1" lang="en-US" altLang="ja-JP" sz="9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なんとなくコーヒー風味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CAF158D-104B-4A5F-BCF9-A3C7797ABF3C}"/>
              </a:ext>
            </a:extLst>
          </p:cNvPr>
          <p:cNvSpPr txBox="1"/>
          <p:nvPr/>
        </p:nvSpPr>
        <p:spPr>
          <a:xfrm>
            <a:off x="646359" y="1350797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原産国：南アフリカ／ウエリントン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生産者：イムブコ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：ピノタージュ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>
            <a:off x="674638" y="1324000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7221AE6-6356-4A60-A415-4E1C44915E8C}"/>
              </a:ext>
            </a:extLst>
          </p:cNvPr>
          <p:cNvSpPr txBox="1"/>
          <p:nvPr/>
        </p:nvSpPr>
        <p:spPr>
          <a:xfrm>
            <a:off x="1096336" y="5575727"/>
            <a:ext cx="401174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コーヒーを思わせる香りのワイン。葡萄の個性と醸造・熟成の技が生むフレーバーです。発酵が終わると、その半分のワインをフレンチ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&amp;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アメリカンオークのコンビネーションで作られた樽に移し熟成。この樽は通常よりかなり強めにバーナーで焼いているため、樽から移る香りこそがコーヒーフレーバーの秘密なのです。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7774A64-6E86-4CCE-A1BF-DAD49DC28686}"/>
              </a:ext>
            </a:extLst>
          </p:cNvPr>
          <p:cNvSpPr txBox="1"/>
          <p:nvPr/>
        </p:nvSpPr>
        <p:spPr>
          <a:xfrm>
            <a:off x="1086225" y="5273832"/>
            <a:ext cx="41014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コーヒーは加えていないけれど、なんとなくコーヒー風味</a:t>
            </a:r>
            <a:endParaRPr kumimoji="1" lang="ja-JP" altLang="en-US" sz="1050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096338" y="5562164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060742" y="6437440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5FC7CADD-EDE0-4C31-BAE2-31951DFBE666}"/>
              </a:ext>
            </a:extLst>
          </p:cNvPr>
          <p:cNvSpPr txBox="1"/>
          <p:nvPr/>
        </p:nvSpPr>
        <p:spPr>
          <a:xfrm>
            <a:off x="6022164" y="2485703"/>
            <a:ext cx="2841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コーヒーピノタージュ</a:t>
            </a:r>
          </a:p>
        </p:txBody>
      </p: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31836" y="3346243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B4357CCD-B446-407A-8106-729B373CF02D}"/>
              </a:ext>
            </a:extLst>
          </p:cNvPr>
          <p:cNvSpPr txBox="1"/>
          <p:nvPr/>
        </p:nvSpPr>
        <p:spPr>
          <a:xfrm>
            <a:off x="1094622" y="4786150"/>
            <a:ext cx="3806190" cy="480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525" b="1" dirty="0">
                <a:solidFill>
                  <a:schemeClr val="bg1"/>
                </a:solidFill>
                <a:latin typeface="+mn-ea"/>
              </a:rPr>
              <a:t>コーヒーピノタージュ</a:t>
            </a:r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4704335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3C64BEBB-8716-412D-AA26-E06F52C3EC53}"/>
              </a:ext>
            </a:extLst>
          </p:cNvPr>
          <p:cNvSpPr txBox="1"/>
          <p:nvPr/>
        </p:nvSpPr>
        <p:spPr>
          <a:xfrm>
            <a:off x="6420048" y="5575399"/>
            <a:ext cx="40117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コーヒーを思わせる香りのワイン。葡萄の個性と醸造・熟成の技が生むフレーバーです。発酵が終わると、その半分のワインをフレンチ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&amp;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アメリカンオークのコンビネーションで作られた樽に移し熟成。この樽は通常よりかなり強めにバーナーで焼いているため、樽から移る香りこそがコーヒーフレーバーの秘密なのです。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4499C317-C011-4455-9585-EFD6B617E1E0}"/>
              </a:ext>
            </a:extLst>
          </p:cNvPr>
          <p:cNvSpPr txBox="1"/>
          <p:nvPr/>
        </p:nvSpPr>
        <p:spPr>
          <a:xfrm>
            <a:off x="6409937" y="5295560"/>
            <a:ext cx="41602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コーヒーは加えていないけれど、なんとなくコーヒー風味</a:t>
            </a:r>
            <a:endParaRPr kumimoji="1" lang="ja-JP" altLang="en-US" sz="1050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420050" y="5561836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420050" y="6437440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3434CF7A-61FD-40EB-8103-03E4637E774C}"/>
              </a:ext>
            </a:extLst>
          </p:cNvPr>
          <p:cNvSpPr txBox="1"/>
          <p:nvPr/>
        </p:nvSpPr>
        <p:spPr>
          <a:xfrm>
            <a:off x="6454178" y="4783615"/>
            <a:ext cx="3476877" cy="480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525" b="1" dirty="0">
                <a:solidFill>
                  <a:schemeClr val="bg1"/>
                </a:solidFill>
                <a:latin typeface="+mn-ea"/>
              </a:rPr>
              <a:t>コーヒーピノタージュ</a:t>
            </a:r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2381110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24B063A9-66FF-427F-B567-65FC94FB4B35}"/>
              </a:ext>
            </a:extLst>
          </p:cNvPr>
          <p:cNvSpPr txBox="1"/>
          <p:nvPr/>
        </p:nvSpPr>
        <p:spPr>
          <a:xfrm>
            <a:off x="689826" y="2459724"/>
            <a:ext cx="2841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コーヒーピノタージュ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2202E4F-5895-4119-B0E1-33ED3C45C353}"/>
              </a:ext>
            </a:extLst>
          </p:cNvPr>
          <p:cNvSpPr txBox="1"/>
          <p:nvPr/>
        </p:nvSpPr>
        <p:spPr>
          <a:xfrm>
            <a:off x="889529" y="2852089"/>
            <a:ext cx="2484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コーヒーは加えていないけれど、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なんとなくコーヒー風味</a:t>
            </a:r>
            <a:endParaRPr kumimoji="1" lang="ja-JP" altLang="en-US" sz="1400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899498" y="3320264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698257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6006976" y="1357792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8AEC9EA3-C149-4BBF-9B04-42F5FB53659A}"/>
              </a:ext>
            </a:extLst>
          </p:cNvPr>
          <p:cNvSpPr txBox="1"/>
          <p:nvPr/>
        </p:nvSpPr>
        <p:spPr>
          <a:xfrm>
            <a:off x="6196015" y="2875775"/>
            <a:ext cx="2484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コーヒーは加えていないけれど、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なんとなくコーヒー風味</a:t>
            </a:r>
            <a:endParaRPr kumimoji="1" lang="ja-JP" altLang="en-US" sz="1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46A2B159-A1D7-4A10-95B3-4F3DCE58953D}"/>
              </a:ext>
            </a:extLst>
          </p:cNvPr>
          <p:cNvSpPr txBox="1"/>
          <p:nvPr/>
        </p:nvSpPr>
        <p:spPr>
          <a:xfrm>
            <a:off x="1086225" y="6463539"/>
            <a:ext cx="4021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原産国：南アフリカ／ウエリントン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生産者：イムブコ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：ピノタージュ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1B6525C2-95A2-4AD0-9F93-D0AE8BE59CE2}"/>
              </a:ext>
            </a:extLst>
          </p:cNvPr>
          <p:cNvSpPr txBox="1"/>
          <p:nvPr/>
        </p:nvSpPr>
        <p:spPr>
          <a:xfrm>
            <a:off x="6454179" y="6474751"/>
            <a:ext cx="39698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原産国：南アフリカ／ウエリントン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生産者：イムブコ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：ピノタージュ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F4B1388-4BED-4A03-A2F4-9298673308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579" y="4807785"/>
            <a:ext cx="2142814" cy="2857085"/>
          </a:xfrm>
          <a:prstGeom prst="rect">
            <a:avLst/>
          </a:prstGeom>
        </p:spPr>
      </p:pic>
      <p:pic>
        <p:nvPicPr>
          <p:cNvPr id="79" name="図 78">
            <a:extLst>
              <a:ext uri="{FF2B5EF4-FFF2-40B4-BE49-F238E27FC236}">
                <a16:creationId xmlns:a16="http://schemas.microsoft.com/office/drawing/2014/main" id="{A3E1D841-3D55-448B-8145-90DA047FAD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031" y="4807785"/>
            <a:ext cx="2142814" cy="2857085"/>
          </a:xfrm>
          <a:prstGeom prst="rect">
            <a:avLst/>
          </a:prstGeom>
        </p:spPr>
      </p:pic>
      <p:pic>
        <p:nvPicPr>
          <p:cNvPr id="94" name="図 93">
            <a:extLst>
              <a:ext uri="{FF2B5EF4-FFF2-40B4-BE49-F238E27FC236}">
                <a16:creationId xmlns:a16="http://schemas.microsoft.com/office/drawing/2014/main" id="{65D49810-25BA-48DB-A995-2B7CA53BE7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858" y="2528642"/>
            <a:ext cx="1470569" cy="1960759"/>
          </a:xfrm>
          <a:prstGeom prst="rect">
            <a:avLst/>
          </a:prstGeom>
        </p:spPr>
      </p:pic>
      <p:pic>
        <p:nvPicPr>
          <p:cNvPr id="98" name="図 97">
            <a:extLst>
              <a:ext uri="{FF2B5EF4-FFF2-40B4-BE49-F238E27FC236}">
                <a16:creationId xmlns:a16="http://schemas.microsoft.com/office/drawing/2014/main" id="{9C4E070D-6B47-44EF-BDE4-D8ADFA255D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520" y="2514931"/>
            <a:ext cx="1470569" cy="1960759"/>
          </a:xfrm>
          <a:prstGeom prst="rect">
            <a:avLst/>
          </a:prstGeom>
        </p:spPr>
      </p:pic>
      <p:pic>
        <p:nvPicPr>
          <p:cNvPr id="113" name="図 112">
            <a:extLst>
              <a:ext uri="{FF2B5EF4-FFF2-40B4-BE49-F238E27FC236}">
                <a16:creationId xmlns:a16="http://schemas.microsoft.com/office/drawing/2014/main" id="{C29FF61C-2A01-46A3-99D4-29FE6214F9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342" y="791645"/>
            <a:ext cx="992204" cy="1322939"/>
          </a:xfrm>
          <a:prstGeom prst="rect">
            <a:avLst/>
          </a:prstGeom>
        </p:spPr>
      </p:pic>
      <p:pic>
        <p:nvPicPr>
          <p:cNvPr id="114" name="図 113">
            <a:extLst>
              <a:ext uri="{FF2B5EF4-FFF2-40B4-BE49-F238E27FC236}">
                <a16:creationId xmlns:a16="http://schemas.microsoft.com/office/drawing/2014/main" id="{6415DC88-33A4-41D0-9D75-F76ECD7834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" y="813294"/>
            <a:ext cx="992204" cy="1322939"/>
          </a:xfrm>
          <a:prstGeom prst="rect">
            <a:avLst/>
          </a:prstGeom>
        </p:spPr>
      </p:pic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222AD699-0BA6-44EE-996E-7E38272D1573}"/>
              </a:ext>
            </a:extLst>
          </p:cNvPr>
          <p:cNvSpPr txBox="1"/>
          <p:nvPr/>
        </p:nvSpPr>
        <p:spPr>
          <a:xfrm>
            <a:off x="6035174" y="726542"/>
            <a:ext cx="1872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コーヒーピノタージュ</a:t>
            </a:r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D9517504-D690-404D-ABDE-6965A4E55914}"/>
              </a:ext>
            </a:extLst>
          </p:cNvPr>
          <p:cNvSpPr txBox="1"/>
          <p:nvPr/>
        </p:nvSpPr>
        <p:spPr>
          <a:xfrm>
            <a:off x="6014060" y="979569"/>
            <a:ext cx="2100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コーヒーは加えていないけれど、</a:t>
            </a:r>
            <a:endParaRPr kumimoji="1" lang="en-US" altLang="ja-JP" sz="9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なんとなくコーヒー風味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AF6A779E-AE02-4D55-8927-5937E0064313}"/>
              </a:ext>
            </a:extLst>
          </p:cNvPr>
          <p:cNvSpPr txBox="1"/>
          <p:nvPr/>
        </p:nvSpPr>
        <p:spPr>
          <a:xfrm>
            <a:off x="6022480" y="1362463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原産国：南アフリカ／ウエリントン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生産者：イムブコ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：ピノタージュ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0CE715E3-4A6C-4071-AD3D-1C9BE0862846}"/>
              </a:ext>
            </a:extLst>
          </p:cNvPr>
          <p:cNvSpPr txBox="1"/>
          <p:nvPr/>
        </p:nvSpPr>
        <p:spPr>
          <a:xfrm>
            <a:off x="919430" y="3351262"/>
            <a:ext cx="24549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原産国：南アフリカ／ウエリントン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生産者：イムブコ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：ピノタージュ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9BF6FC86-B6E5-4911-93C9-844561B8803F}"/>
              </a:ext>
            </a:extLst>
          </p:cNvPr>
          <p:cNvSpPr txBox="1"/>
          <p:nvPr/>
        </p:nvSpPr>
        <p:spPr>
          <a:xfrm>
            <a:off x="6196015" y="3383627"/>
            <a:ext cx="24549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原産国：南アフリカ／ウエリントン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生産者：イムブコ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：ピノタージュ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CF0474F2-08A8-43CD-BBE4-3F8FEF446E65}"/>
              </a:ext>
            </a:extLst>
          </p:cNvPr>
          <p:cNvGrpSpPr/>
          <p:nvPr/>
        </p:nvGrpSpPr>
        <p:grpSpPr>
          <a:xfrm>
            <a:off x="6407636" y="4240154"/>
            <a:ext cx="481732" cy="221920"/>
            <a:chOff x="6752865" y="4253770"/>
            <a:chExt cx="481732" cy="221920"/>
          </a:xfrm>
        </p:grpSpPr>
        <p:sp>
          <p:nvSpPr>
            <p:cNvPr id="68" name="四角形: 角を丸くする 67">
              <a:extLst>
                <a:ext uri="{FF2B5EF4-FFF2-40B4-BE49-F238E27FC236}">
                  <a16:creationId xmlns:a16="http://schemas.microsoft.com/office/drawing/2014/main" id="{BEE96258-E65A-408F-8EC5-CD623D5609CD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70" name="テキスト ボックス 69">
              <a:extLst>
                <a:ext uri="{FF2B5EF4-FFF2-40B4-BE49-F238E27FC236}">
                  <a16:creationId xmlns:a16="http://schemas.microsoft.com/office/drawing/2014/main" id="{FBCAA1DF-32E1-4557-A97F-0F0E42CBA83C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83" name="グループ化 82">
            <a:extLst>
              <a:ext uri="{FF2B5EF4-FFF2-40B4-BE49-F238E27FC236}">
                <a16:creationId xmlns:a16="http://schemas.microsoft.com/office/drawing/2014/main" id="{77CDAE03-873A-48F3-92D7-2897C26738A9}"/>
              </a:ext>
            </a:extLst>
          </p:cNvPr>
          <p:cNvGrpSpPr/>
          <p:nvPr/>
        </p:nvGrpSpPr>
        <p:grpSpPr>
          <a:xfrm>
            <a:off x="6398579" y="2008162"/>
            <a:ext cx="392268" cy="183496"/>
            <a:chOff x="6398579" y="2008162"/>
            <a:chExt cx="392268" cy="183496"/>
          </a:xfrm>
        </p:grpSpPr>
        <p:sp>
          <p:nvSpPr>
            <p:cNvPr id="84" name="四角形: 角を丸くする 83">
              <a:extLst>
                <a:ext uri="{FF2B5EF4-FFF2-40B4-BE49-F238E27FC236}">
                  <a16:creationId xmlns:a16="http://schemas.microsoft.com/office/drawing/2014/main" id="{805A4DA1-35C2-4414-86A2-1CA25E338BBA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85" name="テキスト ボックス 84">
              <a:extLst>
                <a:ext uri="{FF2B5EF4-FFF2-40B4-BE49-F238E27FC236}">
                  <a16:creationId xmlns:a16="http://schemas.microsoft.com/office/drawing/2014/main" id="{06561737-4961-406B-B70E-01A6CB2A7A7B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86" name="グループ化 85">
            <a:extLst>
              <a:ext uri="{FF2B5EF4-FFF2-40B4-BE49-F238E27FC236}">
                <a16:creationId xmlns:a16="http://schemas.microsoft.com/office/drawing/2014/main" id="{33736D9F-1AA2-4DF4-AE5C-AD803DCBE3CD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87" name="四角形: 角を丸くする 86">
              <a:extLst>
                <a:ext uri="{FF2B5EF4-FFF2-40B4-BE49-F238E27FC236}">
                  <a16:creationId xmlns:a16="http://schemas.microsoft.com/office/drawing/2014/main" id="{98356D68-BAC4-4B4E-8FA1-186A82E3C330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88" name="テキスト ボックス 87">
              <a:extLst>
                <a:ext uri="{FF2B5EF4-FFF2-40B4-BE49-F238E27FC236}">
                  <a16:creationId xmlns:a16="http://schemas.microsoft.com/office/drawing/2014/main" id="{5ACB37A7-361D-40E7-B5B9-CDA50F30676B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B1144F98-1668-48A5-B052-44E6274C5941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90" name="グループ化 89">
            <a:extLst>
              <a:ext uri="{FF2B5EF4-FFF2-40B4-BE49-F238E27FC236}">
                <a16:creationId xmlns:a16="http://schemas.microsoft.com/office/drawing/2014/main" id="{3B4FF42F-C822-4C89-BBD7-8E6F07509978}"/>
              </a:ext>
            </a:extLst>
          </p:cNvPr>
          <p:cNvGrpSpPr/>
          <p:nvPr/>
        </p:nvGrpSpPr>
        <p:grpSpPr>
          <a:xfrm>
            <a:off x="776680" y="1984185"/>
            <a:ext cx="724955" cy="190091"/>
            <a:chOff x="776680" y="1984185"/>
            <a:chExt cx="724955" cy="190091"/>
          </a:xfrm>
        </p:grpSpPr>
        <p:sp>
          <p:nvSpPr>
            <p:cNvPr id="102" name="四角形: 角を丸くする 101">
              <a:extLst>
                <a:ext uri="{FF2B5EF4-FFF2-40B4-BE49-F238E27FC236}">
                  <a16:creationId xmlns:a16="http://schemas.microsoft.com/office/drawing/2014/main" id="{B8F61BDD-8107-46E6-827D-DF4A24044718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03" name="テキスト ボックス 102">
              <a:extLst>
                <a:ext uri="{FF2B5EF4-FFF2-40B4-BE49-F238E27FC236}">
                  <a16:creationId xmlns:a16="http://schemas.microsoft.com/office/drawing/2014/main" id="{B562FFB4-A470-493E-A093-9C9E269C2820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12" name="グループ化 111">
            <a:extLst>
              <a:ext uri="{FF2B5EF4-FFF2-40B4-BE49-F238E27FC236}">
                <a16:creationId xmlns:a16="http://schemas.microsoft.com/office/drawing/2014/main" id="{74057042-DD11-4322-AC17-8D3CDFCFF7C9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20" name="四角形: 角を丸くする 119">
              <a:extLst>
                <a:ext uri="{FF2B5EF4-FFF2-40B4-BE49-F238E27FC236}">
                  <a16:creationId xmlns:a16="http://schemas.microsoft.com/office/drawing/2014/main" id="{015DABDC-3F4B-49A4-BDE0-9B6318335009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1" name="テキスト ボックス 120">
              <a:extLst>
                <a:ext uri="{FF2B5EF4-FFF2-40B4-BE49-F238E27FC236}">
                  <a16:creationId xmlns:a16="http://schemas.microsoft.com/office/drawing/2014/main" id="{78610222-21CD-4F4F-8739-19F38A40AB03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BE3D190E-BBE7-4A15-A7E0-8F7E5D35A483}"/>
              </a:ext>
            </a:extLst>
          </p:cNvPr>
          <p:cNvSpPr txBox="1"/>
          <p:nvPr/>
        </p:nvSpPr>
        <p:spPr>
          <a:xfrm>
            <a:off x="1307677" y="4120808"/>
            <a:ext cx="25544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\2,600 (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19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\2,860)</a:t>
            </a:r>
            <a:endParaRPr kumimoji="1" lang="ja-JP" altLang="en-US" sz="19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23" name="グループ化 122">
            <a:extLst>
              <a:ext uri="{FF2B5EF4-FFF2-40B4-BE49-F238E27FC236}">
                <a16:creationId xmlns:a16="http://schemas.microsoft.com/office/drawing/2014/main" id="{04BD7738-79D0-476A-AE21-501EBBFB9A0D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24" name="四角形: 角を丸くする 123">
              <a:extLst>
                <a:ext uri="{FF2B5EF4-FFF2-40B4-BE49-F238E27FC236}">
                  <a16:creationId xmlns:a16="http://schemas.microsoft.com/office/drawing/2014/main" id="{944B84AB-4D00-435E-BDF9-AE43FC9D6A2B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5" name="テキスト ボックス 124">
              <a:extLst>
                <a:ext uri="{FF2B5EF4-FFF2-40B4-BE49-F238E27FC236}">
                  <a16:creationId xmlns:a16="http://schemas.microsoft.com/office/drawing/2014/main" id="{4349754B-7067-430F-B71A-9E774787A375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BA895F7F-3195-464F-B54B-DCEAB07EAD91}"/>
              </a:ext>
            </a:extLst>
          </p:cNvPr>
          <p:cNvSpPr txBox="1"/>
          <p:nvPr/>
        </p:nvSpPr>
        <p:spPr>
          <a:xfrm>
            <a:off x="1659118" y="7233451"/>
            <a:ext cx="3653827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\2,600 (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\2,860)</a:t>
            </a:r>
          </a:p>
        </p:txBody>
      </p: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8168FE55-C6D3-4572-80E8-EEFCB65417C8}"/>
              </a:ext>
            </a:extLst>
          </p:cNvPr>
          <p:cNvSpPr txBox="1"/>
          <p:nvPr/>
        </p:nvSpPr>
        <p:spPr>
          <a:xfrm>
            <a:off x="1416184" y="1856267"/>
            <a:ext cx="95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2,860</a:t>
            </a:r>
            <a:endParaRPr kumimoji="1"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1459</TotalTime>
  <Words>358</Words>
  <Application>Microsoft Office PowerPoint</Application>
  <PresentationFormat>ユーザー設定</PresentationFormat>
  <Paragraphs>56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游ゴシック</vt:lpstr>
      <vt:lpstr>游ゴシック Light</vt:lpstr>
      <vt:lpstr>游明朝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Maeda, Jun</cp:lastModifiedBy>
  <cp:revision>92</cp:revision>
  <cp:lastPrinted>2023-09-14T05:17:22Z</cp:lastPrinted>
  <dcterms:created xsi:type="dcterms:W3CDTF">2021-10-01T15:02:20Z</dcterms:created>
  <dcterms:modified xsi:type="dcterms:W3CDTF">2023-09-26T00:02:22Z</dcterms:modified>
</cp:coreProperties>
</file>